
<file path=[Content_Types].xml><?xml version="1.0" encoding="utf-8"?>
<Types xmlns="http://schemas.openxmlformats.org/package/2006/content-types">
  <Default Extension="bmp" ContentType="image/bmp"/>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 id="2147483708" r:id="rId2"/>
  </p:sldMasterIdLst>
  <p:notesMasterIdLst>
    <p:notesMasterId r:id="rId38"/>
  </p:notesMasterIdLst>
  <p:sldIdLst>
    <p:sldId id="293" r:id="rId3"/>
    <p:sldId id="294" r:id="rId4"/>
    <p:sldId id="295" r:id="rId5"/>
    <p:sldId id="296" r:id="rId6"/>
    <p:sldId id="297" r:id="rId7"/>
    <p:sldId id="256" r:id="rId8"/>
    <p:sldId id="288" r:id="rId9"/>
    <p:sldId id="260" r:id="rId10"/>
    <p:sldId id="267" r:id="rId11"/>
    <p:sldId id="268" r:id="rId12"/>
    <p:sldId id="269" r:id="rId13"/>
    <p:sldId id="270" r:id="rId14"/>
    <p:sldId id="271" r:id="rId15"/>
    <p:sldId id="279" r:id="rId16"/>
    <p:sldId id="290" r:id="rId17"/>
    <p:sldId id="276" r:id="rId18"/>
    <p:sldId id="275" r:id="rId19"/>
    <p:sldId id="259" r:id="rId20"/>
    <p:sldId id="274" r:id="rId21"/>
    <p:sldId id="286" r:id="rId22"/>
    <p:sldId id="277" r:id="rId23"/>
    <p:sldId id="289" r:id="rId24"/>
    <p:sldId id="278" r:id="rId25"/>
    <p:sldId id="281" r:id="rId26"/>
    <p:sldId id="282" r:id="rId27"/>
    <p:sldId id="283" r:id="rId28"/>
    <p:sldId id="284" r:id="rId29"/>
    <p:sldId id="272" r:id="rId30"/>
    <p:sldId id="258" r:id="rId31"/>
    <p:sldId id="266" r:id="rId32"/>
    <p:sldId id="265" r:id="rId33"/>
    <p:sldId id="264" r:id="rId34"/>
    <p:sldId id="285" r:id="rId35"/>
    <p:sldId id="291" r:id="rId36"/>
    <p:sldId id="292"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84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037" autoAdjust="0"/>
  </p:normalViewPr>
  <p:slideViewPr>
    <p:cSldViewPr snapToGrid="0">
      <p:cViewPr varScale="1">
        <p:scale>
          <a:sx n="84" d="100"/>
          <a:sy n="84" d="100"/>
        </p:scale>
        <p:origin x="402" y="78"/>
      </p:cViewPr>
      <p:guideLst/>
    </p:cSldViewPr>
  </p:slideViewPr>
  <p:notesTextViewPr>
    <p:cViewPr>
      <p:scale>
        <a:sx n="1" d="1"/>
        <a:sy n="1" d="1"/>
      </p:scale>
      <p:origin x="0" y="0"/>
    </p:cViewPr>
  </p:notesTextViewPr>
  <p:sorterViewPr>
    <p:cViewPr varScale="1">
      <p:scale>
        <a:sx n="100" d="100"/>
        <a:sy n="100" d="100"/>
      </p:scale>
      <p:origin x="0" y="-80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937D4D-8DF5-481D-B860-DB7D91777251}" type="datetimeFigureOut">
              <a:rPr lang="en-US" smtClean="0"/>
              <a:t>4/26/2018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03669-8891-4A9F-A59A-4BB7F4D8C63F}" type="slidenum">
              <a:rPr lang="en-US" smtClean="0"/>
              <a:t>‹#›</a:t>
            </a:fld>
            <a:endParaRPr lang="en-US"/>
          </a:p>
        </p:txBody>
      </p:sp>
    </p:spTree>
    <p:extLst>
      <p:ext uri="{BB962C8B-B14F-4D97-AF65-F5344CB8AC3E}">
        <p14:creationId xmlns:p14="http://schemas.microsoft.com/office/powerpoint/2010/main" val="1662648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
        <p:nvSpPr>
          <p:cNvPr id="9220" name="Slide Number Placeholder 3"/>
          <p:cNvSpPr>
            <a:spLocks noGrp="1"/>
          </p:cNvSpPr>
          <p:nvPr>
            <p:ph type="sldNum" sz="quarter" idx="5"/>
          </p:nvPr>
        </p:nvSpPr>
        <p:spPr>
          <a:xfrm>
            <a:off x="3886200" y="868680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u="sng">
                <a:solidFill>
                  <a:schemeClr val="tx1"/>
                </a:solidFill>
                <a:latin typeface="Times" panose="02020603050405020304" pitchFamily="18" charset="0"/>
              </a:defRPr>
            </a:lvl1pPr>
            <a:lvl2pPr marL="742950" indent="-285750">
              <a:defRPr sz="2400" u="sng">
                <a:solidFill>
                  <a:schemeClr val="tx1"/>
                </a:solidFill>
                <a:latin typeface="Times" panose="02020603050405020304" pitchFamily="18" charset="0"/>
              </a:defRPr>
            </a:lvl2pPr>
            <a:lvl3pPr marL="1143000" indent="-228600">
              <a:defRPr sz="2400" u="sng">
                <a:solidFill>
                  <a:schemeClr val="tx1"/>
                </a:solidFill>
                <a:latin typeface="Times" panose="02020603050405020304" pitchFamily="18" charset="0"/>
              </a:defRPr>
            </a:lvl3pPr>
            <a:lvl4pPr marL="1600200" indent="-228600">
              <a:defRPr sz="2400" u="sng">
                <a:solidFill>
                  <a:schemeClr val="tx1"/>
                </a:solidFill>
                <a:latin typeface="Times" panose="02020603050405020304" pitchFamily="18" charset="0"/>
              </a:defRPr>
            </a:lvl4pPr>
            <a:lvl5pPr marL="2057400" indent="-228600">
              <a:defRPr sz="2400" u="sng">
                <a:solidFill>
                  <a:schemeClr val="tx1"/>
                </a:solidFill>
                <a:latin typeface="Times" panose="02020603050405020304" pitchFamily="18" charset="0"/>
              </a:defRPr>
            </a:lvl5pPr>
            <a:lvl6pPr marL="2514600" indent="-228600" eaLnBrk="0" fontAlgn="base" hangingPunct="0">
              <a:spcBef>
                <a:spcPct val="0"/>
              </a:spcBef>
              <a:spcAft>
                <a:spcPct val="0"/>
              </a:spcAft>
              <a:defRPr sz="2400" u="sng">
                <a:solidFill>
                  <a:schemeClr val="tx1"/>
                </a:solidFill>
                <a:latin typeface="Times" panose="02020603050405020304" pitchFamily="18" charset="0"/>
              </a:defRPr>
            </a:lvl6pPr>
            <a:lvl7pPr marL="2971800" indent="-228600" eaLnBrk="0" fontAlgn="base" hangingPunct="0">
              <a:spcBef>
                <a:spcPct val="0"/>
              </a:spcBef>
              <a:spcAft>
                <a:spcPct val="0"/>
              </a:spcAft>
              <a:defRPr sz="2400" u="sng">
                <a:solidFill>
                  <a:schemeClr val="tx1"/>
                </a:solidFill>
                <a:latin typeface="Times" panose="02020603050405020304" pitchFamily="18" charset="0"/>
              </a:defRPr>
            </a:lvl7pPr>
            <a:lvl8pPr marL="3429000" indent="-228600" eaLnBrk="0" fontAlgn="base" hangingPunct="0">
              <a:spcBef>
                <a:spcPct val="0"/>
              </a:spcBef>
              <a:spcAft>
                <a:spcPct val="0"/>
              </a:spcAft>
              <a:defRPr sz="2400" u="sng">
                <a:solidFill>
                  <a:schemeClr val="tx1"/>
                </a:solidFill>
                <a:latin typeface="Times" panose="02020603050405020304" pitchFamily="18" charset="0"/>
              </a:defRPr>
            </a:lvl8pPr>
            <a:lvl9pPr marL="3886200" indent="-228600" eaLnBrk="0" fontAlgn="base" hangingPunct="0">
              <a:spcBef>
                <a:spcPct val="0"/>
              </a:spcBef>
              <a:spcAft>
                <a:spcPct val="0"/>
              </a:spcAft>
              <a:defRPr sz="2400" u="sng">
                <a:solidFill>
                  <a:schemeClr val="tx1"/>
                </a:solidFill>
                <a:latin typeface="Times" panose="02020603050405020304" pitchFamily="18" charset="0"/>
              </a:defRPr>
            </a:lvl9pPr>
          </a:lstStyle>
          <a:p>
            <a:fld id="{7C1D1385-A0EE-4C4A-A90B-4E1D1692D434}" type="slidenum">
              <a:rPr lang="en-US" altLang="en-US" sz="1200" u="none" smtClean="0">
                <a:latin typeface="Calibri" panose="020F0502020204030204" pitchFamily="34" charset="0"/>
                <a:cs typeface="Arial" panose="020B0604020202020204" pitchFamily="34" charset="0"/>
              </a:rPr>
              <a:pPr/>
              <a:t>2</a:t>
            </a:fld>
            <a:endParaRPr lang="en-US" altLang="en-US" sz="1200" u="none" smtClean="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94663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7324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00ECD4-EC9C-45B6-95AE-C9A863AF3A45}" type="slidenum">
              <a:rPr lang="en-US" smtClean="0"/>
              <a:t>4</a:t>
            </a:fld>
            <a:endParaRPr lang="en-US"/>
          </a:p>
        </p:txBody>
      </p:sp>
    </p:spTree>
    <p:extLst>
      <p:ext uri="{BB962C8B-B14F-4D97-AF65-F5344CB8AC3E}">
        <p14:creationId xmlns:p14="http://schemas.microsoft.com/office/powerpoint/2010/main" val="3262042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
        <p:nvSpPr>
          <p:cNvPr id="14340" name="Slide Number Placeholder 3"/>
          <p:cNvSpPr>
            <a:spLocks noGrp="1"/>
          </p:cNvSpPr>
          <p:nvPr>
            <p:ph type="sldNum" sz="quarter" idx="5"/>
          </p:nvPr>
        </p:nvSpPr>
        <p:spPr>
          <a:xfrm>
            <a:off x="3886200" y="868680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u="sng">
                <a:solidFill>
                  <a:schemeClr val="tx1"/>
                </a:solidFill>
                <a:latin typeface="Times" panose="02020603050405020304" pitchFamily="18" charset="0"/>
              </a:defRPr>
            </a:lvl1pPr>
            <a:lvl2pPr marL="742950" indent="-285750">
              <a:defRPr sz="2400" u="sng">
                <a:solidFill>
                  <a:schemeClr val="tx1"/>
                </a:solidFill>
                <a:latin typeface="Times" panose="02020603050405020304" pitchFamily="18" charset="0"/>
              </a:defRPr>
            </a:lvl2pPr>
            <a:lvl3pPr marL="1143000" indent="-228600">
              <a:defRPr sz="2400" u="sng">
                <a:solidFill>
                  <a:schemeClr val="tx1"/>
                </a:solidFill>
                <a:latin typeface="Times" panose="02020603050405020304" pitchFamily="18" charset="0"/>
              </a:defRPr>
            </a:lvl3pPr>
            <a:lvl4pPr marL="1600200" indent="-228600">
              <a:defRPr sz="2400" u="sng">
                <a:solidFill>
                  <a:schemeClr val="tx1"/>
                </a:solidFill>
                <a:latin typeface="Times" panose="02020603050405020304" pitchFamily="18" charset="0"/>
              </a:defRPr>
            </a:lvl4pPr>
            <a:lvl5pPr marL="2057400" indent="-228600">
              <a:defRPr sz="2400" u="sng">
                <a:solidFill>
                  <a:schemeClr val="tx1"/>
                </a:solidFill>
                <a:latin typeface="Times" panose="02020603050405020304" pitchFamily="18" charset="0"/>
              </a:defRPr>
            </a:lvl5pPr>
            <a:lvl6pPr marL="2514600" indent="-228600" eaLnBrk="0" fontAlgn="base" hangingPunct="0">
              <a:spcBef>
                <a:spcPct val="0"/>
              </a:spcBef>
              <a:spcAft>
                <a:spcPct val="0"/>
              </a:spcAft>
              <a:defRPr sz="2400" u="sng">
                <a:solidFill>
                  <a:schemeClr val="tx1"/>
                </a:solidFill>
                <a:latin typeface="Times" panose="02020603050405020304" pitchFamily="18" charset="0"/>
              </a:defRPr>
            </a:lvl6pPr>
            <a:lvl7pPr marL="2971800" indent="-228600" eaLnBrk="0" fontAlgn="base" hangingPunct="0">
              <a:spcBef>
                <a:spcPct val="0"/>
              </a:spcBef>
              <a:spcAft>
                <a:spcPct val="0"/>
              </a:spcAft>
              <a:defRPr sz="2400" u="sng">
                <a:solidFill>
                  <a:schemeClr val="tx1"/>
                </a:solidFill>
                <a:latin typeface="Times" panose="02020603050405020304" pitchFamily="18" charset="0"/>
              </a:defRPr>
            </a:lvl7pPr>
            <a:lvl8pPr marL="3429000" indent="-228600" eaLnBrk="0" fontAlgn="base" hangingPunct="0">
              <a:spcBef>
                <a:spcPct val="0"/>
              </a:spcBef>
              <a:spcAft>
                <a:spcPct val="0"/>
              </a:spcAft>
              <a:defRPr sz="2400" u="sng">
                <a:solidFill>
                  <a:schemeClr val="tx1"/>
                </a:solidFill>
                <a:latin typeface="Times" panose="02020603050405020304" pitchFamily="18" charset="0"/>
              </a:defRPr>
            </a:lvl8pPr>
            <a:lvl9pPr marL="3886200" indent="-228600" eaLnBrk="0" fontAlgn="base" hangingPunct="0">
              <a:spcBef>
                <a:spcPct val="0"/>
              </a:spcBef>
              <a:spcAft>
                <a:spcPct val="0"/>
              </a:spcAft>
              <a:defRPr sz="2400" u="sng">
                <a:solidFill>
                  <a:schemeClr val="tx1"/>
                </a:solidFill>
                <a:latin typeface="Times" panose="02020603050405020304" pitchFamily="18" charset="0"/>
              </a:defRPr>
            </a:lvl9pPr>
          </a:lstStyle>
          <a:p>
            <a:fld id="{13064518-3A33-4BBC-B30A-E8FEED739AF5}" type="slidenum">
              <a:rPr lang="en-US" altLang="en-US" sz="1200" u="none" smtClean="0">
                <a:latin typeface="Calibri" panose="020F0502020204030204" pitchFamily="34" charset="0"/>
                <a:cs typeface="Arial" panose="020B0604020202020204" pitchFamily="34" charset="0"/>
              </a:rPr>
              <a:pPr/>
              <a:t>5</a:t>
            </a:fld>
            <a:endParaRPr lang="en-US" altLang="en-US" sz="1200" u="none" smtClean="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73156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self</a:t>
            </a:r>
          </a:p>
        </p:txBody>
      </p:sp>
      <p:sp>
        <p:nvSpPr>
          <p:cNvPr id="4" name="Slide Number Placeholder 3"/>
          <p:cNvSpPr>
            <a:spLocks noGrp="1"/>
          </p:cNvSpPr>
          <p:nvPr>
            <p:ph type="sldNum" sz="quarter" idx="10"/>
          </p:nvPr>
        </p:nvSpPr>
        <p:spPr/>
        <p:txBody>
          <a:bodyPr/>
          <a:lstStyle/>
          <a:p>
            <a:fld id="{FD803669-8891-4A9F-A59A-4BB7F4D8C63F}" type="slidenum">
              <a:rPr lang="en-US" smtClean="0"/>
              <a:t>6</a:t>
            </a:fld>
            <a:endParaRPr lang="en-US"/>
          </a:p>
        </p:txBody>
      </p:sp>
    </p:spTree>
    <p:extLst>
      <p:ext uri="{BB962C8B-B14F-4D97-AF65-F5344CB8AC3E}">
        <p14:creationId xmlns:p14="http://schemas.microsoft.com/office/powerpoint/2010/main" val="2487811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“One of the main themes from my research is that medical professionals didn’t understand where farmers were coming from. They said you need to give up on farming,” she says. “Just understanding that this is the person’s identity can give occupational therapists a big edge. The key is to use therapeutic use of self and be aware that farming is more than a job.”-Brittany Cowgill, OTD, OTR/L</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4962C-6068-4AE1-B00D-CE3A776D1A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7919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Shared materials with clinic then clinic shared</a:t>
            </a:r>
          </a:p>
        </p:txBody>
      </p:sp>
      <p:sp>
        <p:nvSpPr>
          <p:cNvPr id="4" name="Slide Number Placeholder 3"/>
          <p:cNvSpPr>
            <a:spLocks noGrp="1"/>
          </p:cNvSpPr>
          <p:nvPr>
            <p:ph type="sldNum" sz="quarter" idx="10"/>
          </p:nvPr>
        </p:nvSpPr>
        <p:spPr/>
        <p:txBody>
          <a:bodyPr/>
          <a:lstStyle/>
          <a:p>
            <a:fld id="{FD803669-8891-4A9F-A59A-4BB7F4D8C63F}" type="slidenum">
              <a:rPr lang="en-US" smtClean="0"/>
              <a:t>28</a:t>
            </a:fld>
            <a:endParaRPr lang="en-US"/>
          </a:p>
        </p:txBody>
      </p:sp>
    </p:spTree>
    <p:extLst>
      <p:ext uri="{BB962C8B-B14F-4D97-AF65-F5344CB8AC3E}">
        <p14:creationId xmlns:p14="http://schemas.microsoft.com/office/powerpoint/2010/main" val="2831310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803669-8891-4A9F-A59A-4BB7F4D8C63F}" type="slidenum">
              <a:rPr lang="en-US" smtClean="0"/>
              <a:t>29</a:t>
            </a:fld>
            <a:endParaRPr lang="en-US"/>
          </a:p>
        </p:txBody>
      </p:sp>
    </p:spTree>
    <p:extLst>
      <p:ext uri="{BB962C8B-B14F-4D97-AF65-F5344CB8AC3E}">
        <p14:creationId xmlns:p14="http://schemas.microsoft.com/office/powerpoint/2010/main" val="2053591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ysClr val="window" lastClr="FFFFFF"/>
          </a:solidFill>
          <a:ln w="6350" cap="flat" cmpd="sng" algn="ctr">
            <a:solidFill>
              <a:schemeClr val="tx1">
                <a:lumMod val="7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088136" y="1385316"/>
            <a:ext cx="6967728" cy="4087368"/>
          </a:xfrm>
          <a:prstGeom prst="rect">
            <a:avLst/>
          </a:prstGeom>
          <a:solidFill>
            <a:schemeClr val="bg2"/>
          </a:solidFill>
          <a:ln w="6350" cap="sq" cmpd="sng" algn="ctr">
            <a:noFill/>
            <a:prstDash val="solid"/>
            <a:miter lim="800000"/>
          </a:ln>
          <a:effectLst/>
        </p:spPr>
      </p:sp>
      <p:sp>
        <p:nvSpPr>
          <p:cNvPr id="15" name="Rectangle 14"/>
          <p:cNvSpPr/>
          <p:nvPr/>
        </p:nvSpPr>
        <p:spPr>
          <a:xfrm>
            <a:off x="3794760" y="1274764"/>
            <a:ext cx="1554480" cy="640080"/>
          </a:xfrm>
          <a:prstGeom prst="rect">
            <a:avLst/>
          </a:prstGeom>
          <a:solidFill>
            <a:schemeClr val="accent1"/>
          </a:solidFill>
          <a:ln>
            <a:noFill/>
          </a:ln>
          <a:effectLst>
            <a:outerShdw blurRad="38100" dist="635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74765"/>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kumimoji="0" lang="en-US" sz="6200" b="0" i="0" u="none" strike="noStrike" kern="1200" cap="all" spc="-100" normalizeH="0" baseline="0">
                <a:ln>
                  <a:noFill/>
                </a:ln>
                <a:solidFill>
                  <a:sysClr val="window" lastClr="FFFFFF"/>
                </a:solidFill>
                <a:effectLst>
                  <a:outerShdw blurRad="38100" dist="12700" dir="2700000" algn="tl" rotWithShape="0">
                    <a:prstClr val="black">
                      <a:alpha val="40000"/>
                    </a:prstClr>
                  </a:outerShdw>
                </a:effectLst>
                <a:uLnTx/>
                <a:uFillTx/>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2"/>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a:t>Click to edit Master subtitle style</a:t>
            </a:r>
            <a:endParaRPr lang="en-US" dirty="0"/>
          </a:p>
        </p:txBody>
      </p:sp>
      <p:sp>
        <p:nvSpPr>
          <p:cNvPr id="20" name="Date Placeholder 19"/>
          <p:cNvSpPr>
            <a:spLocks noGrp="1"/>
          </p:cNvSpPr>
          <p:nvPr>
            <p:ph type="dt" sz="half" idx="10"/>
          </p:nvPr>
        </p:nvSpPr>
        <p:spPr>
          <a:xfrm>
            <a:off x="3931920" y="1334222"/>
            <a:ext cx="1280160" cy="457200"/>
          </a:xfrm>
        </p:spPr>
        <p:txBody>
          <a:bodyPr/>
          <a:lstStyle>
            <a:lvl1pPr algn="ctr">
              <a:defRPr sz="1100" spc="0" baseline="0">
                <a:solidFill>
                  <a:srgbClr val="FFFFFF"/>
                </a:solidFill>
                <a:latin typeface="+mn-lt"/>
              </a:defRPr>
            </a:lvl1pPr>
          </a:lstStyle>
          <a:p>
            <a:fld id="{9AB3A824-1A51-4B26-AD58-A6D8E14F6C04}" type="datetimeFigureOut">
              <a:rPr lang="en-US" smtClean="0"/>
              <a:t>4/26/2018</a:t>
            </a:fld>
            <a:endParaRPr lang="en-US" dirty="0"/>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2"/>
                </a:solidFill>
              </a:defRPr>
            </a:lvl1pPr>
          </a:lstStyle>
          <a:p>
            <a:r>
              <a:rPr lang="en-US"/>
              <a:t>
              </a:t>
            </a:r>
            <a:endParaRPr lang="en-US" dirty="0"/>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34043615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4/26/2018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08146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4/26/2018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70709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9144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67730"/>
            <a:ext cx="7182197"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085851" y="1411615"/>
            <a:ext cx="6972300" cy="4034770"/>
          </a:xfrm>
          <a:prstGeom prst="rect">
            <a:avLst/>
          </a:prstGeom>
          <a:solidFill>
            <a:schemeClr val="bg2"/>
          </a:solidFill>
          <a:ln w="9525" cap="sq" cmpd="sng" algn="ctr">
            <a:noFill/>
            <a:prstDash val="solid"/>
            <a:miter lim="800000"/>
          </a:ln>
          <a:effectLst/>
        </p:spPr>
      </p:sp>
      <p:sp>
        <p:nvSpPr>
          <p:cNvPr id="15" name="Rectangle 14"/>
          <p:cNvSpPr/>
          <p:nvPr/>
        </p:nvSpPr>
        <p:spPr>
          <a:xfrm>
            <a:off x="3851910" y="1267730"/>
            <a:ext cx="144018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937635" y="1267731"/>
            <a:ext cx="126873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5400" b="0" kern="1200" cap="all" spc="-75"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171575" y="4682063"/>
            <a:ext cx="6803136" cy="457201"/>
          </a:xfrm>
        </p:spPr>
        <p:txBody>
          <a:bodyPr>
            <a:normAutofit/>
          </a:bodyPr>
          <a:lstStyle>
            <a:lvl1pPr marL="0" indent="0" algn="ctr">
              <a:spcBef>
                <a:spcPts val="0"/>
              </a:spcBef>
              <a:buNone/>
              <a:defRPr sz="1200" spc="60" baseline="0">
                <a:solidFill>
                  <a:schemeClr val="tx2"/>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0" name="Date Placeholder 19"/>
          <p:cNvSpPr>
            <a:spLocks noGrp="1"/>
          </p:cNvSpPr>
          <p:nvPr>
            <p:ph type="dt" sz="half" idx="10"/>
          </p:nvPr>
        </p:nvSpPr>
        <p:spPr>
          <a:xfrm>
            <a:off x="3989070" y="1341256"/>
            <a:ext cx="1165860" cy="527213"/>
          </a:xfrm>
        </p:spPr>
        <p:txBody>
          <a:bodyPr/>
          <a:lstStyle>
            <a:lvl1pPr algn="ctr">
              <a:defRPr sz="975" spc="0" baseline="0">
                <a:solidFill>
                  <a:srgbClr val="FFFFFF"/>
                </a:solidFill>
                <a:latin typeface="+mn-lt"/>
              </a:defRPr>
            </a:lvl1pPr>
          </a:lstStyle>
          <a:p>
            <a:fld id="{9AB3A824-1A51-4B26-AD58-A6D8E14F6C04}" type="datetimeFigureOut">
              <a:rPr lang="en-US" smtClean="0"/>
              <a:t>4/26/2018</a:t>
            </a:fld>
            <a:endParaRPr lang="en-US" dirty="0"/>
          </a:p>
        </p:txBody>
      </p:sp>
      <p:sp>
        <p:nvSpPr>
          <p:cNvPr id="21" name="Footer Placeholder 20"/>
          <p:cNvSpPr>
            <a:spLocks noGrp="1"/>
          </p:cNvSpPr>
          <p:nvPr>
            <p:ph type="ftr" sz="quarter" idx="11"/>
          </p:nvPr>
        </p:nvSpPr>
        <p:spPr>
          <a:xfrm>
            <a:off x="1090422" y="5212080"/>
            <a:ext cx="4429125" cy="228600"/>
          </a:xfrm>
        </p:spPr>
        <p:txBody>
          <a:bodyPr/>
          <a:lstStyle>
            <a:lvl1pPr algn="l">
              <a:defRPr>
                <a:solidFill>
                  <a:schemeClr val="tx2"/>
                </a:solidFill>
              </a:defRPr>
            </a:lvl1pPr>
          </a:lstStyle>
          <a:p>
            <a:r>
              <a:rPr lang="en-US"/>
              <a:t>
              </a:t>
            </a:r>
            <a:endParaRPr lang="en-US" dirty="0"/>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20279947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35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97D162C4-EDD9-4389-A98B-B87ECEA2A816}" type="datetimeFigureOut">
              <a:rPr lang="en-US" smtClean="0"/>
              <a:t>4/26/2018</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a:t>
              </a:t>
            </a:r>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877244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9144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67730"/>
            <a:ext cx="7182197"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085851" y="1411615"/>
            <a:ext cx="6972300" cy="4034770"/>
          </a:xfrm>
          <a:prstGeom prst="rect">
            <a:avLst/>
          </a:prstGeom>
          <a:solidFill>
            <a:schemeClr val="bg2"/>
          </a:solidFill>
          <a:ln w="9525" cap="sq" cmpd="sng" algn="ctr">
            <a:noFill/>
            <a:prstDash val="solid"/>
            <a:miter lim="800000"/>
          </a:ln>
          <a:effectLst/>
        </p:spPr>
      </p:sp>
      <p:sp>
        <p:nvSpPr>
          <p:cNvPr id="30" name="Rectangle 29"/>
          <p:cNvSpPr/>
          <p:nvPr/>
        </p:nvSpPr>
        <p:spPr>
          <a:xfrm>
            <a:off x="3851910" y="1267730"/>
            <a:ext cx="144018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937635" y="1267731"/>
            <a:ext cx="126873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5400" b="0" kern="1200" cap="all" spc="-75"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172718" y="4682062"/>
            <a:ext cx="6803136" cy="457200"/>
          </a:xfrm>
        </p:spPr>
        <p:txBody>
          <a:bodyPr anchor="t">
            <a:normAutofit/>
          </a:bodyPr>
          <a:lstStyle>
            <a:lvl1pPr marL="0" indent="0" algn="ctr">
              <a:buNone/>
              <a:tabLst>
                <a:tab pos="1975247" algn="l"/>
              </a:tabLst>
              <a:defRPr sz="1200">
                <a:solidFill>
                  <a:schemeClr val="tx2"/>
                </a:solidFill>
                <a:effectLst/>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991356" y="1344502"/>
            <a:ext cx="1165860" cy="530352"/>
          </a:xfrm>
        </p:spPr>
        <p:txBody>
          <a:bodyPr/>
          <a:lstStyle>
            <a:lvl1pPr algn="ctr">
              <a:defRPr lang="en-US" sz="975" kern="1200" spc="0" baseline="0">
                <a:solidFill>
                  <a:srgbClr val="FFFFFF"/>
                </a:solidFill>
                <a:latin typeface="+mn-lt"/>
                <a:ea typeface="+mn-ea"/>
                <a:cs typeface="+mn-cs"/>
              </a:defRPr>
            </a:lvl1pPr>
          </a:lstStyle>
          <a:p>
            <a:fld id="{3E5059C3-6A89-4494-99FF-5A4D6FFD50EB}" type="datetimeFigureOut">
              <a:rPr lang="en-US" smtClean="0"/>
              <a:t>4/26/2018</a:t>
            </a:fld>
            <a:endParaRPr lang="en-US" dirty="0"/>
          </a:p>
        </p:txBody>
      </p:sp>
      <p:sp>
        <p:nvSpPr>
          <p:cNvPr id="5" name="Footer Placeholder 4"/>
          <p:cNvSpPr>
            <a:spLocks noGrp="1"/>
          </p:cNvSpPr>
          <p:nvPr>
            <p:ph type="ftr" sz="quarter" idx="11"/>
          </p:nvPr>
        </p:nvSpPr>
        <p:spPr>
          <a:xfrm>
            <a:off x="1090422" y="5212080"/>
            <a:ext cx="4430268" cy="228600"/>
          </a:xfrm>
        </p:spPr>
        <p:txBody>
          <a:bodyPr/>
          <a:lstStyle>
            <a:lvl1pPr algn="l">
              <a:defRPr>
                <a:solidFill>
                  <a:schemeClr val="tx2"/>
                </a:solidFill>
              </a:defRPr>
            </a:lvl1pPr>
          </a:lstStyle>
          <a:p>
            <a:r>
              <a:rPr lang="en-US"/>
              <a:t>
              </a:t>
            </a:r>
            <a:endParaRPr lang="en-US" dirty="0"/>
          </a:p>
        </p:txBody>
      </p:sp>
      <p:sp>
        <p:nvSpPr>
          <p:cNvPr id="6" name="Slide Number Placeholder 5"/>
          <p:cNvSpPr>
            <a:spLocks noGrp="1"/>
          </p:cNvSpPr>
          <p:nvPr>
            <p:ph type="sldNum" sz="quarter" idx="12"/>
          </p:nvPr>
        </p:nvSpPr>
        <p:spPr>
          <a:xfrm>
            <a:off x="6453378" y="5212080"/>
            <a:ext cx="1584198" cy="228600"/>
          </a:xfrm>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71907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0100" y="2103120"/>
            <a:ext cx="3566160" cy="374904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77740" y="2103120"/>
            <a:ext cx="3566160" cy="374904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CA954B2F-12DE-47F5-8894-472B206D2E1E}" type="datetimeFigureOut">
              <a:rPr lang="en-US" smtClean="0"/>
              <a:t>4/26/2018</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a:t>
              </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4274477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02386" y="2074334"/>
            <a:ext cx="3566160" cy="640080"/>
          </a:xfrm>
        </p:spPr>
        <p:txBody>
          <a:bodyPr anchor="ctr">
            <a:normAutofit/>
          </a:bodyPr>
          <a:lstStyle>
            <a:lvl1pPr marL="0" indent="0" algn="ctr">
              <a:spcBef>
                <a:spcPts val="0"/>
              </a:spcBef>
              <a:buNone/>
              <a:defRPr sz="1350" b="0">
                <a:solidFill>
                  <a:schemeClr val="tx2"/>
                </a:solidFill>
                <a:latin typeface="+mn-lt"/>
              </a:defRPr>
            </a:lvl1pPr>
            <a:lvl2pPr marL="342900" indent="0">
              <a:buNone/>
              <a:defRPr sz="135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02386" y="2755898"/>
            <a:ext cx="3566160" cy="320040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80026" y="2074334"/>
            <a:ext cx="3566160" cy="640080"/>
          </a:xfrm>
        </p:spPr>
        <p:txBody>
          <a:bodyPr anchor="ctr">
            <a:normAutofit/>
          </a:bodyPr>
          <a:lstStyle>
            <a:lvl1pPr marL="0" indent="0" algn="ctr">
              <a:spcBef>
                <a:spcPts val="0"/>
              </a:spcBef>
              <a:buNone/>
              <a:defRPr sz="1350" b="0">
                <a:solidFill>
                  <a:schemeClr val="tx2"/>
                </a:solidFill>
              </a:defRPr>
            </a:lvl1pPr>
            <a:lvl2pPr marL="342900" indent="0">
              <a:buNone/>
              <a:defRPr sz="135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80026" y="2756581"/>
            <a:ext cx="3566160" cy="320040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3F30E46F-7819-4ACF-B48B-48222C2ACC88}" type="datetimeFigureOut">
              <a:rPr lang="en-US" smtClean="0"/>
              <a:t>4/26/2018</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r>
              <a:rPr lang="en-US"/>
              <a:t>
              </a:t>
            </a:r>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69834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1FAF3416-4057-4DAA-829D-4CA07428D088}" type="datetimeFigureOut">
              <a:rPr lang="en-US" smtClean="0"/>
              <a:t>4/26/2018</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r>
              <a:rPr lang="en-US"/>
              <a:t>
              </a:t>
            </a:r>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877365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921D9284-D300-4297-87F7-E791DCC15DB1}" type="datetimeFigureOut">
              <a:rPr lang="en-US" smtClean="0"/>
              <a:t>4/26/2018</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r>
              <a:rPr lang="en-US"/>
              <a:t>
              </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90670125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176020" y="237744"/>
            <a:ext cx="647481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278892" y="374904"/>
            <a:ext cx="6264783" cy="6108192"/>
          </a:xfrm>
          <a:prstGeom prst="rect">
            <a:avLst/>
          </a:prstGeom>
          <a:solidFill>
            <a:schemeClr val="bg2"/>
          </a:solidFill>
          <a:ln w="6350" cap="sq" cmpd="sng" algn="ctr">
            <a:noFill/>
            <a:prstDash val="solid"/>
            <a:miter lim="800000"/>
          </a:ln>
          <a:effectLst/>
        </p:spPr>
      </p:sp>
      <p:sp>
        <p:nvSpPr>
          <p:cNvPr id="15" name="Rectangle 14"/>
          <p:cNvSpPr/>
          <p:nvPr/>
        </p:nvSpPr>
        <p:spPr>
          <a:xfrm>
            <a:off x="6765290" y="237744"/>
            <a:ext cx="219456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685800" rtl="0" eaLnBrk="1" latinLnBrk="0" hangingPunct="1">
              <a:lnSpc>
                <a:spcPct val="90000"/>
              </a:lnSpc>
              <a:spcBef>
                <a:spcPct val="0"/>
              </a:spcBef>
              <a:buNone/>
              <a:defRPr lang="en-US" sz="2100" b="0" kern="1200" cap="none" spc="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592931" y="704850"/>
            <a:ext cx="5672138" cy="5143500"/>
          </a:xfrm>
        </p:spPr>
        <p:txBody>
          <a:bodyPr/>
          <a:lstStyle>
            <a:lvl1pPr>
              <a:defRPr sz="1425"/>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600"/>
              </a:spcBef>
              <a:buNone/>
              <a:defRPr sz="105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37D525BB-DA17-4BA0-B3C8-3AC3ABC827E6}" type="datetimeFigureOut">
              <a:rPr lang="en-US" smtClean="0"/>
              <a:t>4/26/2018</a:t>
            </a:fld>
            <a:endParaRPr lang="en-US" dirty="0"/>
          </a:p>
        </p:txBody>
      </p:sp>
      <p:sp>
        <p:nvSpPr>
          <p:cNvPr id="6" name="Footer Placeholder 5"/>
          <p:cNvSpPr>
            <a:spLocks noGrp="1"/>
          </p:cNvSpPr>
          <p:nvPr>
            <p:ph type="ftr" sz="quarter" idx="11"/>
          </p:nvPr>
        </p:nvSpPr>
        <p:spPr>
          <a:xfrm>
            <a:off x="2579369" y="6214535"/>
            <a:ext cx="3888486" cy="256032"/>
          </a:xfrm>
        </p:spPr>
        <p:txBody>
          <a:bodyPr/>
          <a:lstStyle>
            <a:lvl1pPr algn="r">
              <a:defRPr>
                <a:solidFill>
                  <a:schemeClr val="tx2"/>
                </a:solidFill>
              </a:defRPr>
            </a:lvl1pPr>
          </a:lstStyle>
          <a:p>
            <a:r>
              <a:rPr lang="en-US"/>
              <a:t>
              </a:t>
            </a:r>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6D22F896-40B5-4ADD-8801-0D06FADFA095}" type="slidenum">
              <a:rPr lang="en-US" smtClean="0"/>
              <a:t>‹#›</a:t>
            </a:fld>
            <a:endParaRPr lang="en-US" dirty="0"/>
          </a:p>
        </p:txBody>
      </p:sp>
      <p:sp>
        <p:nvSpPr>
          <p:cNvPr id="11" name="Rectangle 10"/>
          <p:cNvSpPr/>
          <p:nvPr/>
        </p:nvSpPr>
        <p:spPr>
          <a:xfrm>
            <a:off x="6868160" y="374904"/>
            <a:ext cx="198882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0327575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D162C4-EDD9-4389-A98B-B87ECEA2A816}" type="datetimeFigureOut">
              <a:rPr lang="en-US" smtClean="0"/>
              <a:t>4/26/2018</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36612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237744"/>
            <a:ext cx="219456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68160" y="374904"/>
            <a:ext cx="198882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1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449" y="237744"/>
            <a:ext cx="6450807" cy="6382512"/>
          </a:xfrm>
          <a:solidFill>
            <a:srgbClr val="808080"/>
          </a:solidFill>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600"/>
              </a:spcBef>
              <a:buNone/>
              <a:defRPr sz="105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B16C4C9A-3960-41CF-A4E9-2A8FB932454B}" type="datetimeFigureOut">
              <a:rPr lang="en-US" smtClean="0"/>
              <a:t>4/26/2018</a:t>
            </a:fld>
            <a:endParaRPr lang="en-US" dirty="0"/>
          </a:p>
        </p:txBody>
      </p:sp>
      <p:sp>
        <p:nvSpPr>
          <p:cNvPr id="6" name="Footer Placeholder 5"/>
          <p:cNvSpPr>
            <a:spLocks noGrp="1"/>
          </p:cNvSpPr>
          <p:nvPr>
            <p:ph type="ftr" sz="quarter" idx="11"/>
          </p:nvPr>
        </p:nvSpPr>
        <p:spPr/>
        <p:txBody>
          <a:bodyPr/>
          <a:lstStyle>
            <a:lvl1pPr marL="0" algn="r" defTabSz="685800" rtl="0" eaLnBrk="1" latinLnBrk="0" hangingPunct="1">
              <a:defRPr lang="en-US" sz="75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r>
              <a:rPr lang="en-US"/>
              <a:t>
              </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4287290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D857E33E-8B18-4087-B112-809917729534}" type="datetimeFigureOut">
              <a:rPr lang="en-US" smtClean="0"/>
              <a:t>4/26/2018</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a:t>
              </a:t>
            </a:r>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147997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D3FFE419-2371-464F-8239-3959401C3561}" type="datetimeFigureOut">
              <a:rPr lang="en-US" smtClean="0"/>
              <a:t>4/26/2018</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a:t>
              </a:t>
            </a:r>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33561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tx1"/>
          </a:solidFill>
          <a:ln w="6350" cap="flat" cmpd="sng" algn="ctr">
            <a:solidFill>
              <a:schemeClr val="tx1">
                <a:lumMod val="7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088136" y="1385316"/>
            <a:ext cx="6967728" cy="4087368"/>
          </a:xfrm>
          <a:prstGeom prst="rect">
            <a:avLst/>
          </a:prstGeom>
          <a:solidFill>
            <a:schemeClr val="bg2"/>
          </a:solidFill>
          <a:ln w="6350" cap="sq" cmpd="sng" algn="ctr">
            <a:noFill/>
            <a:prstDash val="solid"/>
            <a:miter lim="800000"/>
          </a:ln>
          <a:effectLst/>
        </p:spPr>
      </p:sp>
      <p:sp>
        <p:nvSpPr>
          <p:cNvPr id="30" name="Rectangle 29"/>
          <p:cNvSpPr/>
          <p:nvPr/>
        </p:nvSpPr>
        <p:spPr>
          <a:xfrm>
            <a:off x="3794760" y="1274764"/>
            <a:ext cx="1554480" cy="640080"/>
          </a:xfrm>
          <a:prstGeom prst="rect">
            <a:avLst/>
          </a:prstGeom>
          <a:solidFill>
            <a:schemeClr val="accent1"/>
          </a:solidFill>
          <a:ln>
            <a:noFill/>
          </a:ln>
          <a:effectLst>
            <a:outerShdw blurRad="38100" dist="635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74765"/>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kumimoji="0" lang="en-US" sz="6200" b="0" i="0" u="none" strike="noStrike" kern="1200" cap="all" spc="-100" normalizeH="0" baseline="0" dirty="0">
                <a:ln>
                  <a:noFill/>
                </a:ln>
                <a:solidFill>
                  <a:sysClr val="window" lastClr="FFFFFF"/>
                </a:solidFill>
                <a:effectLst>
                  <a:outerShdw blurRad="38100" dist="12700" dir="2700000" algn="tl" rotWithShape="0">
                    <a:prstClr val="black">
                      <a:alpha val="40000"/>
                    </a:prstClr>
                  </a:outerShdw>
                </a:effectLst>
                <a:uLnTx/>
                <a:uFillTx/>
              </a:defRPr>
            </a:lvl1pPr>
          </a:lstStyle>
          <a:p>
            <a:r>
              <a:rPr lang="en-US"/>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2"/>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931920" y="1332914"/>
            <a:ext cx="1280160" cy="457200"/>
          </a:xfrm>
        </p:spPr>
        <p:txBody>
          <a:bodyPr/>
          <a:lstStyle>
            <a:lvl1pPr algn="ctr">
              <a:defRPr lang="en-US" sz="1100" kern="1200" spc="0" baseline="0">
                <a:solidFill>
                  <a:srgbClr val="FFFFFF"/>
                </a:solidFill>
                <a:latin typeface="+mn-lt"/>
                <a:ea typeface="+mn-ea"/>
                <a:cs typeface="+mn-cs"/>
              </a:defRPr>
            </a:lvl1pPr>
          </a:lstStyle>
          <a:p>
            <a:fld id="{3E5059C3-6A89-4494-99FF-5A4D6FFD50EB}" type="datetimeFigureOut">
              <a:rPr lang="en-US" smtClean="0"/>
              <a:t>4/26/2018</a:t>
            </a:fld>
            <a:endParaRPr lang="en-US" dirty="0"/>
          </a:p>
        </p:txBody>
      </p:sp>
      <p:sp>
        <p:nvSpPr>
          <p:cNvPr id="5" name="Footer Placeholder 4"/>
          <p:cNvSpPr>
            <a:spLocks noGrp="1"/>
          </p:cNvSpPr>
          <p:nvPr>
            <p:ph type="ftr" sz="quarter" idx="11"/>
          </p:nvPr>
        </p:nvSpPr>
        <p:spPr>
          <a:xfrm>
            <a:off x="1104679" y="5211060"/>
            <a:ext cx="4430268" cy="228600"/>
          </a:xfrm>
        </p:spPr>
        <p:txBody>
          <a:bodyPr/>
          <a:lstStyle>
            <a:lvl1pPr algn="l">
              <a:defRPr>
                <a:solidFill>
                  <a:schemeClr val="tx2"/>
                </a:solidFill>
              </a:defRPr>
            </a:lvl1pPr>
          </a:lstStyle>
          <a:p>
            <a:r>
              <a:rPr lang="en-US"/>
              <a:t>
              </a:t>
            </a:r>
            <a:endParaRPr lang="en-US" dirty="0"/>
          </a:p>
        </p:txBody>
      </p:sp>
      <p:sp>
        <p:nvSpPr>
          <p:cNvPr id="6" name="Slide Number Placeholder 5"/>
          <p:cNvSpPr>
            <a:spLocks noGrp="1"/>
          </p:cNvSpPr>
          <p:nvPr>
            <p:ph type="sldNum" sz="quarter" idx="12"/>
          </p:nvPr>
        </p:nvSpPr>
        <p:spPr>
          <a:xfrm>
            <a:off x="6453378" y="5211060"/>
            <a:ext cx="1584198" cy="228600"/>
          </a:xfrm>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870934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4/26/2018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30160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4/26/2018</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56315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4/26/2018</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70602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4/26/2018</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5213102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3" name="Rectangle 12"/>
          <p:cNvSpPr/>
          <p:nvPr/>
        </p:nvSpPr>
        <p:spPr>
          <a:xfrm>
            <a:off x="307336" y="292608"/>
            <a:ext cx="6163056" cy="6272784"/>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84147" y="173736"/>
            <a:ext cx="6398514" cy="6510528"/>
          </a:xfrm>
          <a:prstGeom prst="rect">
            <a:avLst/>
          </a:pr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37D525BB-DA17-4BA0-B3C8-3AC3ABC827E6}" type="datetimeFigureOut">
              <a:rPr lang="en-US" smtClean="0"/>
              <a:t>4/26/2018</a:t>
            </a:fld>
            <a:endParaRPr lang="en-US" dirty="0"/>
          </a:p>
        </p:txBody>
      </p:sp>
      <p:sp>
        <p:nvSpPr>
          <p:cNvPr id="9" name="Footer Placeholder 8"/>
          <p:cNvSpPr>
            <a:spLocks noGrp="1"/>
          </p:cNvSpPr>
          <p:nvPr>
            <p:ph type="ftr" sz="quarter" idx="11"/>
          </p:nvPr>
        </p:nvSpPr>
        <p:spPr>
          <a:xfrm>
            <a:off x="2505454" y="6265818"/>
            <a:ext cx="3950208" cy="274320"/>
          </a:xfrm>
        </p:spPr>
        <p:txBody>
          <a:bodyPr/>
          <a:lstStyle>
            <a:lvl1pPr algn="r">
              <a:defRPr/>
            </a:lvl1pPr>
          </a:lstStyle>
          <a:p>
            <a:r>
              <a:rPr lang="en-US"/>
              <a:t>
              </a:t>
            </a:r>
            <a:endParaRPr lang="en-US" dirty="0"/>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chemeClr val="bg2"/>
                </a:solidFill>
              </a:defRPr>
            </a:lvl1pPr>
          </a:lstStyle>
          <a:p>
            <a:fld id="{6D22F896-40B5-4ADD-8801-0D06FADFA095}" type="slidenum">
              <a:rPr lang="en-US" smtClean="0"/>
              <a:t>‹#›</a:t>
            </a:fld>
            <a:endParaRPr lang="en-US" dirty="0"/>
          </a:p>
        </p:txBody>
      </p:sp>
      <p:sp>
        <p:nvSpPr>
          <p:cNvPr id="12" name="Rectangle 11"/>
          <p:cNvSpPr/>
          <p:nvPr/>
        </p:nvSpPr>
        <p:spPr>
          <a:xfrm>
            <a:off x="6884162" y="292608"/>
            <a:ext cx="1956816" cy="6272784"/>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1198697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tx1"/>
          </a:solidFill>
          <a:ln w="63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6884162" y="292608"/>
            <a:ext cx="1956816" cy="6272784"/>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bg1">
              <a:lumMod val="50000"/>
              <a:lumOff val="5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B16C4C9A-3960-41CF-A4E9-2A8FB932454B}" type="datetimeFigureOut">
              <a:rPr lang="en-US" smtClean="0"/>
              <a:t>4/26/2018</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r>
              <a:rPr lang="en-US"/>
              <a:t>
              </a:t>
            </a:r>
            <a:endParaRPr lang="en-US" dirty="0"/>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576532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tx1"/>
          </a:solidFill>
          <a:ln w="6350" cap="flat" cmpd="sng" algn="ctr">
            <a:solidFill>
              <a:schemeClr val="tx1">
                <a:lumMod val="75000"/>
              </a:schemeClr>
            </a:solidFill>
            <a:prstDash val="solid"/>
          </a:ln>
          <a:effectLst>
            <a:softEdge rad="0"/>
          </a:effectLst>
        </p:spPr>
      </p:sp>
      <p:sp>
        <p:nvSpPr>
          <p:cNvPr id="9" name="Rectangle 8"/>
          <p:cNvSpPr/>
          <p:nvPr/>
        </p:nvSpPr>
        <p:spPr>
          <a:xfrm>
            <a:off x="292608" y="292608"/>
            <a:ext cx="8558784" cy="6272784"/>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7338" y="6265818"/>
            <a:ext cx="2057400" cy="274320"/>
          </a:xfrm>
          <a:prstGeom prst="rect">
            <a:avLst/>
          </a:prstGeom>
        </p:spPr>
        <p:txBody>
          <a:bodyPr vert="horz" lIns="91440" tIns="45720" rIns="91440" bIns="45720" rtlCol="0" anchor="b"/>
          <a:lstStyle>
            <a:lvl1pPr algn="l">
              <a:defRPr sz="900">
                <a:solidFill>
                  <a:schemeClr val="tx2"/>
                </a:solidFill>
              </a:defRPr>
            </a:lvl1pPr>
          </a:lstStyle>
          <a:p>
            <a:fld id="{3CBC1C18-307B-4F68-A007-B5B542270E8D}" type="datetimeFigureOut">
              <a:rPr lang="en-US" smtClean="0"/>
              <a:t>4/26/2018</a:t>
            </a:fld>
            <a:endParaRPr lang="en-US" dirty="0"/>
          </a:p>
        </p:txBody>
      </p:sp>
      <p:sp>
        <p:nvSpPr>
          <p:cNvPr id="5" name="Footer Placeholder 4"/>
          <p:cNvSpPr>
            <a:spLocks noGrp="1"/>
          </p:cNvSpPr>
          <p:nvPr>
            <p:ph type="ftr" sz="quarter" idx="3"/>
          </p:nvPr>
        </p:nvSpPr>
        <p:spPr>
          <a:xfrm>
            <a:off x="2596896" y="6265818"/>
            <a:ext cx="3950208" cy="274320"/>
          </a:xfrm>
          <a:prstGeom prst="rect">
            <a:avLst/>
          </a:prstGeom>
        </p:spPr>
        <p:txBody>
          <a:bodyPr vert="horz" lIns="91440" tIns="45720" rIns="91440" bIns="45720" rtlCol="0" anchor="b"/>
          <a:lstStyle>
            <a:lvl1pPr algn="ctr">
              <a:defRPr sz="900">
                <a:solidFill>
                  <a:schemeClr val="tx2"/>
                </a:solidFill>
              </a:defRPr>
            </a:lvl1pPr>
          </a:lstStyle>
          <a:p>
            <a:r>
              <a:rPr lang="en-US"/>
              <a:t>
              </a:t>
            </a:r>
            <a:endParaRPr lang="en-US" dirty="0"/>
          </a:p>
        </p:txBody>
      </p:sp>
      <p:sp>
        <p:nvSpPr>
          <p:cNvPr id="6" name="Slide Number Placeholder 5"/>
          <p:cNvSpPr>
            <a:spLocks noGrp="1"/>
          </p:cNvSpPr>
          <p:nvPr>
            <p:ph type="sldNum" sz="quarter" idx="4"/>
          </p:nvPr>
        </p:nvSpPr>
        <p:spPr>
          <a:xfrm>
            <a:off x="7743555" y="6265818"/>
            <a:ext cx="1097280" cy="274320"/>
          </a:xfrm>
          <a:prstGeom prst="rect">
            <a:avLst/>
          </a:prstGeom>
        </p:spPr>
        <p:txBody>
          <a:bodyPr vert="horz" lIns="91440" tIns="45720" rIns="91440" bIns="45720" rtlCol="0" anchor="b"/>
          <a:lstStyle>
            <a:lvl1pPr algn="r">
              <a:defRPr sz="900">
                <a:solidFill>
                  <a:schemeClr val="tx2"/>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493549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914400" rtl="0" eaLnBrk="1" latinLnBrk="0" hangingPunct="1">
        <a:lnSpc>
          <a:spcPct val="90000"/>
        </a:lnSpc>
        <a:spcBef>
          <a:spcPct val="0"/>
        </a:spcBef>
        <a:buNone/>
        <a:defRPr lang="en-US" sz="40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anose="020B0604020202020204"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76022" y="237744"/>
            <a:ext cx="8791956"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278892" y="374904"/>
            <a:ext cx="8586216"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800100" y="642594"/>
            <a:ext cx="75438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00100" y="2103120"/>
            <a:ext cx="75438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2098" y="6214535"/>
            <a:ext cx="2057400" cy="256032"/>
          </a:xfrm>
          <a:prstGeom prst="rect">
            <a:avLst/>
          </a:prstGeom>
        </p:spPr>
        <p:txBody>
          <a:bodyPr vert="horz" lIns="91440" tIns="45720" rIns="91440" bIns="45720" rtlCol="0" anchor="b"/>
          <a:lstStyle>
            <a:lvl1pPr algn="l">
              <a:defRPr sz="750">
                <a:solidFill>
                  <a:schemeClr val="bg2"/>
                </a:solidFill>
              </a:defRPr>
            </a:lvl1pPr>
          </a:lstStyle>
          <a:p>
            <a:fld id="{3CBC1C18-307B-4F68-A007-B5B542270E8D}" type="datetimeFigureOut">
              <a:rPr lang="en-US" smtClean="0"/>
              <a:t>4/26/2018</a:t>
            </a:fld>
            <a:endParaRPr lang="en-US" dirty="0"/>
          </a:p>
        </p:txBody>
      </p:sp>
      <p:sp>
        <p:nvSpPr>
          <p:cNvPr id="5" name="Footer Placeholder 4"/>
          <p:cNvSpPr>
            <a:spLocks noGrp="1"/>
          </p:cNvSpPr>
          <p:nvPr>
            <p:ph type="ftr" sz="quarter" idx="3"/>
          </p:nvPr>
        </p:nvSpPr>
        <p:spPr>
          <a:xfrm>
            <a:off x="2617470" y="6214535"/>
            <a:ext cx="3909060" cy="256032"/>
          </a:xfrm>
          <a:prstGeom prst="rect">
            <a:avLst/>
          </a:prstGeom>
        </p:spPr>
        <p:txBody>
          <a:bodyPr vert="horz" lIns="91440" tIns="45720" rIns="91440" bIns="45720" rtlCol="0" anchor="b"/>
          <a:lstStyle>
            <a:lvl1pPr algn="ctr">
              <a:defRPr sz="750">
                <a:solidFill>
                  <a:schemeClr val="bg2"/>
                </a:solidFill>
              </a:defRPr>
            </a:lvl1pPr>
          </a:lstStyle>
          <a:p>
            <a:r>
              <a:rPr lang="en-US"/>
              <a:t>
              </a:t>
            </a:r>
            <a:endParaRPr lang="en-US" dirty="0"/>
          </a:p>
        </p:txBody>
      </p:sp>
      <p:sp>
        <p:nvSpPr>
          <p:cNvPr id="6" name="Slide Number Placeholder 5"/>
          <p:cNvSpPr>
            <a:spLocks noGrp="1"/>
          </p:cNvSpPr>
          <p:nvPr>
            <p:ph type="sldNum" sz="quarter" idx="4"/>
          </p:nvPr>
        </p:nvSpPr>
        <p:spPr>
          <a:xfrm>
            <a:off x="7761401" y="6214535"/>
            <a:ext cx="1097280" cy="256032"/>
          </a:xfrm>
          <a:prstGeom prst="rect">
            <a:avLst/>
          </a:prstGeom>
        </p:spPr>
        <p:txBody>
          <a:bodyPr vert="horz" lIns="91440" tIns="45720" rIns="91440" bIns="45720" rtlCol="0" anchor="b"/>
          <a:lstStyle>
            <a:lvl1pPr algn="r">
              <a:defRPr sz="750">
                <a:solidFill>
                  <a:schemeClr val="bg2"/>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0194912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685800" rtl="0" eaLnBrk="1" latinLnBrk="0" hangingPunct="1">
        <a:lnSpc>
          <a:spcPct val="90000"/>
        </a:lnSpc>
        <a:spcBef>
          <a:spcPct val="0"/>
        </a:spcBef>
        <a:buNone/>
        <a:defRPr lang="en-US" sz="3600" kern="1200" cap="none" spc="0" baseline="0" dirty="0">
          <a:solidFill>
            <a:schemeClr val="tx1"/>
          </a:solidFill>
          <a:effectLst/>
          <a:latin typeface="+mj-lt"/>
          <a:ea typeface="+mn-ea"/>
          <a:cs typeface="+mn-cs"/>
        </a:defRPr>
      </a:lvl1pPr>
    </p:titleStyle>
    <p:bodyStyle>
      <a:lvl1pPr marL="137160" indent="-137160" algn="l" defTabSz="685800" rtl="0" eaLnBrk="1" latinLnBrk="0" hangingPunct="1">
        <a:lnSpc>
          <a:spcPct val="100000"/>
        </a:lnSpc>
        <a:spcBef>
          <a:spcPts val="675"/>
        </a:spcBef>
        <a:spcAft>
          <a:spcPts val="0"/>
        </a:spcAft>
        <a:buClr>
          <a:schemeClr val="tx2">
            <a:lumMod val="60000"/>
            <a:lumOff val="40000"/>
          </a:schemeClr>
        </a:buClr>
        <a:buFont typeface="Arial" pitchFamily="34" charset="0"/>
        <a:buChar char="•"/>
        <a:defRPr sz="1350" kern="1200">
          <a:solidFill>
            <a:schemeClr val="tx1"/>
          </a:solidFill>
          <a:latin typeface="+mn-lt"/>
          <a:ea typeface="+mn-ea"/>
          <a:cs typeface="+mn-cs"/>
        </a:defRPr>
      </a:lvl1pPr>
      <a:lvl2pPr marL="342900" indent="-137160" algn="l" defTabSz="685800" rtl="0" eaLnBrk="1" latinLnBrk="0" hangingPunct="1">
        <a:lnSpc>
          <a:spcPct val="100000"/>
        </a:lnSpc>
        <a:spcBef>
          <a:spcPts val="375"/>
        </a:spcBef>
        <a:buClr>
          <a:schemeClr val="tx2">
            <a:lumMod val="60000"/>
            <a:lumOff val="40000"/>
          </a:schemeClr>
        </a:buClr>
        <a:buFont typeface="Arial" pitchFamily="34" charset="0"/>
        <a:buChar char="•"/>
        <a:defRPr sz="1200" kern="1200">
          <a:solidFill>
            <a:schemeClr val="tx1"/>
          </a:solidFill>
          <a:latin typeface="+mn-lt"/>
          <a:ea typeface="+mn-ea"/>
          <a:cs typeface="+mn-cs"/>
        </a:defRPr>
      </a:lvl2pPr>
      <a:lvl3pPr marL="548640" indent="-137160" algn="l" defTabSz="685800" rtl="0" eaLnBrk="1" latinLnBrk="0" hangingPunct="1">
        <a:lnSpc>
          <a:spcPct val="100000"/>
        </a:lnSpc>
        <a:spcBef>
          <a:spcPts val="375"/>
        </a:spcBef>
        <a:buClr>
          <a:schemeClr val="tx2">
            <a:lumMod val="60000"/>
            <a:lumOff val="40000"/>
          </a:schemeClr>
        </a:buClr>
        <a:buFont typeface="Arial" pitchFamily="34" charset="0"/>
        <a:buChar char="•"/>
        <a:defRPr sz="1050" kern="1200">
          <a:solidFill>
            <a:schemeClr val="tx1"/>
          </a:solidFill>
          <a:latin typeface="+mn-lt"/>
          <a:ea typeface="+mn-ea"/>
          <a:cs typeface="+mn-cs"/>
        </a:defRPr>
      </a:lvl3pPr>
      <a:lvl4pPr marL="754380" indent="-137160" algn="l" defTabSz="685800" rtl="0" eaLnBrk="1" latinLnBrk="0" hangingPunct="1">
        <a:lnSpc>
          <a:spcPct val="100000"/>
        </a:lnSpc>
        <a:spcBef>
          <a:spcPts val="375"/>
        </a:spcBef>
        <a:buClr>
          <a:schemeClr val="tx2">
            <a:lumMod val="60000"/>
            <a:lumOff val="40000"/>
          </a:schemeClr>
        </a:buClr>
        <a:buFont typeface="Arial" pitchFamily="34" charset="0"/>
        <a:buChar char="•"/>
        <a:defRPr sz="1050" kern="1200">
          <a:solidFill>
            <a:schemeClr val="tx1"/>
          </a:solidFill>
          <a:latin typeface="+mn-lt"/>
          <a:ea typeface="+mn-ea"/>
          <a:cs typeface="+mn-cs"/>
        </a:defRPr>
      </a:lvl4pPr>
      <a:lvl5pPr marL="960120" indent="-137160" algn="l" defTabSz="685800" rtl="0" eaLnBrk="1" latinLnBrk="0" hangingPunct="1">
        <a:lnSpc>
          <a:spcPct val="100000"/>
        </a:lnSpc>
        <a:spcBef>
          <a:spcPts val="375"/>
        </a:spcBef>
        <a:buClr>
          <a:schemeClr val="tx2">
            <a:lumMod val="60000"/>
            <a:lumOff val="40000"/>
          </a:schemeClr>
        </a:buClr>
        <a:buFont typeface="Arial" pitchFamily="34" charset="0"/>
        <a:buChar char="•"/>
        <a:defRPr sz="1050" kern="1200">
          <a:solidFill>
            <a:schemeClr val="tx1"/>
          </a:solidFill>
          <a:latin typeface="+mn-lt"/>
          <a:ea typeface="+mn-ea"/>
          <a:cs typeface="+mn-cs"/>
        </a:defRPr>
      </a:lvl5pPr>
      <a:lvl6pPr marL="1200000" indent="-171450" algn="l" defTabSz="685800" rtl="0" eaLnBrk="1" latinLnBrk="0" hangingPunct="1">
        <a:lnSpc>
          <a:spcPct val="100000"/>
        </a:lnSpc>
        <a:spcBef>
          <a:spcPts val="375"/>
        </a:spcBef>
        <a:buClr>
          <a:schemeClr val="tx2">
            <a:lumMod val="60000"/>
            <a:lumOff val="40000"/>
          </a:schemeClr>
        </a:buClr>
        <a:buFont typeface="Arial" pitchFamily="34" charset="0"/>
        <a:buChar char="•"/>
        <a:defRPr sz="1050" kern="1200">
          <a:solidFill>
            <a:schemeClr val="bg1"/>
          </a:solidFill>
          <a:latin typeface="+mn-lt"/>
          <a:ea typeface="+mn-ea"/>
          <a:cs typeface="+mn-cs"/>
        </a:defRPr>
      </a:lvl6pPr>
      <a:lvl7pPr marL="1425000" indent="-171450" algn="l" defTabSz="685800" rtl="0" eaLnBrk="1" latinLnBrk="0" hangingPunct="1">
        <a:lnSpc>
          <a:spcPct val="100000"/>
        </a:lnSpc>
        <a:spcBef>
          <a:spcPts val="375"/>
        </a:spcBef>
        <a:buClr>
          <a:schemeClr val="tx2">
            <a:lumMod val="60000"/>
            <a:lumOff val="40000"/>
          </a:schemeClr>
        </a:buClr>
        <a:buFont typeface="Arial" pitchFamily="34" charset="0"/>
        <a:buChar char="•"/>
        <a:defRPr sz="1050" kern="1200">
          <a:solidFill>
            <a:schemeClr val="bg1"/>
          </a:solidFill>
          <a:latin typeface="+mn-lt"/>
          <a:ea typeface="+mn-ea"/>
          <a:cs typeface="+mn-cs"/>
        </a:defRPr>
      </a:lvl7pPr>
      <a:lvl8pPr marL="1650000" indent="-171450" algn="l" defTabSz="685800" rtl="0" eaLnBrk="1" latinLnBrk="0" hangingPunct="1">
        <a:lnSpc>
          <a:spcPct val="100000"/>
        </a:lnSpc>
        <a:spcBef>
          <a:spcPts val="375"/>
        </a:spcBef>
        <a:buClr>
          <a:schemeClr val="tx2">
            <a:lumMod val="60000"/>
            <a:lumOff val="40000"/>
          </a:schemeClr>
        </a:buClr>
        <a:buFont typeface="Arial" pitchFamily="34" charset="0"/>
        <a:buChar char="•"/>
        <a:defRPr sz="1050" kern="1200">
          <a:solidFill>
            <a:schemeClr val="bg1"/>
          </a:solidFill>
          <a:latin typeface="+mn-lt"/>
          <a:ea typeface="+mn-ea"/>
          <a:cs typeface="+mn-cs"/>
        </a:defRPr>
      </a:lvl8pPr>
      <a:lvl9pPr marL="1875000" indent="-171450" algn="l" defTabSz="685800" rtl="0" eaLnBrk="1" latinLnBrk="0" hangingPunct="1">
        <a:lnSpc>
          <a:spcPct val="100000"/>
        </a:lnSpc>
        <a:spcBef>
          <a:spcPts val="375"/>
        </a:spcBef>
        <a:buClr>
          <a:schemeClr val="tx2">
            <a:lumMod val="60000"/>
            <a:lumOff val="40000"/>
          </a:schemeClr>
        </a:buClr>
        <a:buFont typeface="Arial" pitchFamily="34" charset="0"/>
        <a:buChar char="•"/>
        <a:defRPr sz="1050" kern="1200">
          <a:solidFill>
            <a:schemeClr val="bg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ers.usda.gov/faqs/#Q11"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agrability.org/Online-Training/archive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jonesp@purdue.edu"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agrability.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ti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0306" y="470647"/>
            <a:ext cx="8283388" cy="60108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15123" y="688070"/>
            <a:ext cx="3913754" cy="855065"/>
          </a:xfrm>
          <a:prstGeom prst="rect">
            <a:avLst/>
          </a:prstGeom>
        </p:spPr>
      </p:pic>
      <p:sp>
        <p:nvSpPr>
          <p:cNvPr id="5" name="Title 1">
            <a:extLst>
              <a:ext uri="{FF2B5EF4-FFF2-40B4-BE49-F238E27FC236}">
                <a16:creationId xmlns:a16="http://schemas.microsoft.com/office/drawing/2014/main" id="{7521D257-F002-4784-9A9E-CC61569887A2}"/>
              </a:ext>
            </a:extLst>
          </p:cNvPr>
          <p:cNvSpPr txBox="1">
            <a:spLocks/>
          </p:cNvSpPr>
          <p:nvPr/>
        </p:nvSpPr>
        <p:spPr>
          <a:xfrm>
            <a:off x="1709226" y="1575137"/>
            <a:ext cx="5725550" cy="2799471"/>
          </a:xfrm>
          <a:prstGeom prst="rect">
            <a:avLst/>
          </a:prstGeom>
        </p:spPr>
        <p:txBody>
          <a:bodyPr vert="horz" lIns="91440" tIns="45720" rIns="91440" bIns="45720" rtlCol="0" anchor="ctr">
            <a:noAutofit/>
          </a:bodyPr>
          <a:lstStyle>
            <a:lvl1pPr algn="ctr" defTabSz="914400" rtl="0" eaLnBrk="1" latinLnBrk="0" hangingPunct="1">
              <a:lnSpc>
                <a:spcPct val="83000"/>
              </a:lnSpc>
              <a:spcBef>
                <a:spcPct val="0"/>
              </a:spcBef>
              <a:buNone/>
              <a:defRPr kumimoji="0" lang="en-US" sz="6200" b="0" i="0" u="none" strike="noStrike" kern="1200" cap="all" spc="-100" normalizeH="0" baseline="0">
                <a:ln>
                  <a:noFill/>
                </a:ln>
                <a:solidFill>
                  <a:sysClr val="window" lastClr="FFFFFF"/>
                </a:solidFill>
                <a:effectLst>
                  <a:outerShdw blurRad="38100" dist="12700" dir="2700000" algn="tl" rotWithShape="0">
                    <a:prstClr val="black">
                      <a:alpha val="40000"/>
                    </a:prstClr>
                  </a:outerShdw>
                </a:effectLst>
                <a:uLnTx/>
                <a:uFillTx/>
                <a:latin typeface="+mj-lt"/>
                <a:ea typeface="+mn-ea"/>
                <a:cs typeface="+mn-cs"/>
              </a:defRPr>
            </a:lvl1pPr>
          </a:lstStyle>
          <a:p>
            <a:r>
              <a:rPr lang="en-US" sz="4400" dirty="0" smtClean="0">
                <a:solidFill>
                  <a:schemeClr val="tx1"/>
                </a:solidFill>
              </a:rPr>
              <a:t>Occupational Therapy’s Role in Agriculture/Rural Communities</a:t>
            </a:r>
            <a:endParaRPr lang="en-US" sz="4400" dirty="0">
              <a:solidFill>
                <a:schemeClr val="tx1"/>
              </a:solidFill>
            </a:endParaRPr>
          </a:p>
        </p:txBody>
      </p:sp>
      <p:sp>
        <p:nvSpPr>
          <p:cNvPr id="7" name="Rectangle 6"/>
          <p:cNvSpPr/>
          <p:nvPr/>
        </p:nvSpPr>
        <p:spPr>
          <a:xfrm>
            <a:off x="430306" y="4365475"/>
            <a:ext cx="8283388" cy="2046714"/>
          </a:xfrm>
          <a:prstGeom prst="rect">
            <a:avLst/>
          </a:prstGeom>
        </p:spPr>
        <p:txBody>
          <a:bodyPr wrap="square">
            <a:spAutoFit/>
          </a:bodyPr>
          <a:lstStyle/>
          <a:p>
            <a:pPr algn="ctr"/>
            <a:r>
              <a:rPr lang="en-US" sz="2000" b="1" dirty="0"/>
              <a:t>Danyele Clingan, OTS</a:t>
            </a:r>
          </a:p>
          <a:p>
            <a:pPr algn="ctr"/>
            <a:r>
              <a:rPr lang="en-US" sz="2000" b="1" dirty="0"/>
              <a:t>University of </a:t>
            </a:r>
            <a:r>
              <a:rPr lang="en-US" sz="2000" b="1" dirty="0" smtClean="0"/>
              <a:t>Indianapolis, National </a:t>
            </a:r>
            <a:r>
              <a:rPr lang="en-US" sz="2000" b="1" dirty="0"/>
              <a:t>AgrAbility Project</a:t>
            </a:r>
          </a:p>
          <a:p>
            <a:pPr algn="ctr"/>
            <a:r>
              <a:rPr lang="en" sz="2000" b="1" dirty="0">
                <a:solidFill>
                  <a:srgbClr val="3EE731"/>
                </a:solidFill>
              </a:rPr>
              <a:t/>
            </a:r>
            <a:br>
              <a:rPr lang="en" sz="2000" b="1" dirty="0">
                <a:solidFill>
                  <a:srgbClr val="3EE731"/>
                </a:solidFill>
              </a:rPr>
            </a:br>
            <a:r>
              <a:rPr lang="en-US" sz="900" b="1" dirty="0">
                <a:solidFill>
                  <a:schemeClr val="bg1">
                    <a:lumMod val="50000"/>
                  </a:schemeClr>
                </a:solidFill>
              </a:rPr>
              <a:t/>
            </a:r>
            <a:br>
              <a:rPr lang="en-US" sz="900" b="1" dirty="0">
                <a:solidFill>
                  <a:schemeClr val="bg1">
                    <a:lumMod val="50000"/>
                  </a:schemeClr>
                </a:solidFill>
              </a:rPr>
            </a:br>
            <a:r>
              <a:rPr lang="en-US" sz="2000" b="1" dirty="0"/>
              <a:t>AgrAbility </a:t>
            </a:r>
            <a:r>
              <a:rPr lang="en-US" sz="2000" b="1" dirty="0" smtClean="0"/>
              <a:t>Webinar Series</a:t>
            </a:r>
            <a:r>
              <a:rPr lang="en-US" sz="2000" b="1" dirty="0"/>
              <a:t/>
            </a:r>
            <a:br>
              <a:rPr lang="en-US" sz="2000" b="1" dirty="0"/>
            </a:br>
            <a:r>
              <a:rPr lang="en-US" sz="2000" b="1" dirty="0"/>
              <a:t>Thursday, </a:t>
            </a:r>
            <a:r>
              <a:rPr lang="en-US" sz="2000" b="1" dirty="0" smtClean="0"/>
              <a:t>April 26, </a:t>
            </a:r>
            <a:r>
              <a:rPr lang="en-US" sz="2000" b="1" dirty="0"/>
              <a:t>3:00 p.m. ET</a:t>
            </a:r>
            <a:r>
              <a:rPr lang="en-US" sz="1400" b="1" dirty="0"/>
              <a:t/>
            </a:r>
            <a:br>
              <a:rPr lang="en-US" sz="1400" b="1" dirty="0"/>
            </a:br>
            <a:endParaRPr lang="en-US" dirty="0"/>
          </a:p>
        </p:txBody>
      </p:sp>
    </p:spTree>
    <p:extLst>
      <p:ext uri="{BB962C8B-B14F-4D97-AF65-F5344CB8AC3E}">
        <p14:creationId xmlns:p14="http://schemas.microsoft.com/office/powerpoint/2010/main" val="2789721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C53FF-3023-4221-9BA1-5B6529261D0C}"/>
              </a:ext>
            </a:extLst>
          </p:cNvPr>
          <p:cNvSpPr>
            <a:spLocks noGrp="1"/>
          </p:cNvSpPr>
          <p:nvPr>
            <p:ph type="title"/>
          </p:nvPr>
        </p:nvSpPr>
        <p:spPr/>
        <p:txBody>
          <a:bodyPr/>
          <a:lstStyle/>
          <a:p>
            <a:r>
              <a:rPr lang="en-US" b="1" dirty="0">
                <a:solidFill>
                  <a:srgbClr val="418438"/>
                </a:solidFill>
              </a:rPr>
              <a:t>Agriculture Overview: </a:t>
            </a:r>
            <a:br>
              <a:rPr lang="en-US" b="1" dirty="0">
                <a:solidFill>
                  <a:srgbClr val="418438"/>
                </a:solidFill>
              </a:rPr>
            </a:br>
            <a:r>
              <a:rPr lang="en-US" i="1" dirty="0">
                <a:solidFill>
                  <a:srgbClr val="418438"/>
                </a:solidFill>
              </a:rPr>
              <a:t>Common Injuries/Conditions</a:t>
            </a:r>
          </a:p>
        </p:txBody>
      </p:sp>
      <p:sp>
        <p:nvSpPr>
          <p:cNvPr id="4" name="Content Placeholder 2">
            <a:extLst>
              <a:ext uri="{FF2B5EF4-FFF2-40B4-BE49-F238E27FC236}">
                <a16:creationId xmlns:a16="http://schemas.microsoft.com/office/drawing/2014/main" id="{7434230C-D67D-4B7F-B195-7874F3EF1D13}"/>
              </a:ext>
            </a:extLst>
          </p:cNvPr>
          <p:cNvSpPr>
            <a:spLocks noGrp="1"/>
          </p:cNvSpPr>
          <p:nvPr>
            <p:ph idx="1"/>
          </p:nvPr>
        </p:nvSpPr>
        <p:spPr>
          <a:xfrm>
            <a:off x="731520" y="2256505"/>
            <a:ext cx="3461403" cy="3931920"/>
          </a:xfrm>
        </p:spPr>
        <p:txBody>
          <a:bodyPr>
            <a:normAutofit lnSpcReduction="10000"/>
          </a:bodyPr>
          <a:lstStyle/>
          <a:p>
            <a:r>
              <a:rPr lang="en-US" sz="3200" dirty="0"/>
              <a:t>Arthritis</a:t>
            </a:r>
          </a:p>
          <a:p>
            <a:r>
              <a:rPr lang="en-US" sz="3200" dirty="0"/>
              <a:t>Back pain</a:t>
            </a:r>
          </a:p>
          <a:p>
            <a:r>
              <a:rPr lang="en-US" sz="3200" dirty="0"/>
              <a:t>Knee pain</a:t>
            </a:r>
          </a:p>
          <a:p>
            <a:r>
              <a:rPr lang="en-US" sz="3200" dirty="0"/>
              <a:t>Amputations</a:t>
            </a:r>
          </a:p>
          <a:p>
            <a:r>
              <a:rPr lang="en-US" sz="3200" dirty="0"/>
              <a:t>Visual/hearing impairments</a:t>
            </a:r>
          </a:p>
          <a:p>
            <a:r>
              <a:rPr lang="en-US" sz="3200" dirty="0"/>
              <a:t>TBI/brain injuries</a:t>
            </a:r>
          </a:p>
          <a:p>
            <a:endParaRPr lang="en-US" dirty="0"/>
          </a:p>
        </p:txBody>
      </p:sp>
      <p:sp>
        <p:nvSpPr>
          <p:cNvPr id="6" name="Content Placeholder 2">
            <a:extLst>
              <a:ext uri="{FF2B5EF4-FFF2-40B4-BE49-F238E27FC236}">
                <a16:creationId xmlns:a16="http://schemas.microsoft.com/office/drawing/2014/main" id="{A3A9BA66-0489-43A9-946A-256BA45635B0}"/>
              </a:ext>
            </a:extLst>
          </p:cNvPr>
          <p:cNvSpPr txBox="1">
            <a:spLocks/>
          </p:cNvSpPr>
          <p:nvPr/>
        </p:nvSpPr>
        <p:spPr>
          <a:xfrm>
            <a:off x="4454180" y="2256504"/>
            <a:ext cx="4219557" cy="4193281"/>
          </a:xfrm>
          <a:prstGeom prst="rect">
            <a:avLst/>
          </a:prstGeom>
        </p:spPr>
        <p:txBody>
          <a:bodyPr vert="horz" lIns="91440" tIns="45720" rIns="91440" bIns="45720" rtlCol="0">
            <a:normAutofit fontScale="62500" lnSpcReduction="20000"/>
          </a:bodyPr>
          <a:lst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anose="020B0604020202020204"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9pPr>
          </a:lstStyle>
          <a:p>
            <a:r>
              <a:rPr lang="en-US" sz="5100" dirty="0"/>
              <a:t>SCI/paralysis</a:t>
            </a:r>
          </a:p>
          <a:p>
            <a:r>
              <a:rPr lang="en-US" sz="5100" dirty="0"/>
              <a:t>Congenital diagnoses</a:t>
            </a:r>
          </a:p>
          <a:p>
            <a:r>
              <a:rPr lang="en-US" sz="5100" dirty="0"/>
              <a:t>Respiratory impairments</a:t>
            </a:r>
          </a:p>
          <a:p>
            <a:r>
              <a:rPr lang="en-US" sz="5100" dirty="0"/>
              <a:t>Disabling diseases</a:t>
            </a:r>
          </a:p>
          <a:p>
            <a:r>
              <a:rPr lang="en-US" sz="5100" dirty="0"/>
              <a:t>Eye injuries</a:t>
            </a:r>
          </a:p>
          <a:p>
            <a:r>
              <a:rPr lang="en-US" sz="5100" dirty="0"/>
              <a:t>Shoulder injuries</a:t>
            </a:r>
          </a:p>
          <a:p>
            <a:endParaRPr lang="en-US" dirty="0"/>
          </a:p>
        </p:txBody>
      </p:sp>
      <p:sp>
        <p:nvSpPr>
          <p:cNvPr id="7" name="TextBox 6">
            <a:extLst>
              <a:ext uri="{FF2B5EF4-FFF2-40B4-BE49-F238E27FC236}">
                <a16:creationId xmlns:a16="http://schemas.microsoft.com/office/drawing/2014/main" id="{AEC009D9-353E-4ED8-91CC-E992416ED544}"/>
              </a:ext>
            </a:extLst>
          </p:cNvPr>
          <p:cNvSpPr txBox="1"/>
          <p:nvPr/>
        </p:nvSpPr>
        <p:spPr>
          <a:xfrm>
            <a:off x="277585" y="6295896"/>
            <a:ext cx="3363686" cy="307777"/>
          </a:xfrm>
          <a:prstGeom prst="rect">
            <a:avLst/>
          </a:prstGeom>
          <a:noFill/>
        </p:spPr>
        <p:txBody>
          <a:bodyPr wrap="square" rtlCol="0">
            <a:spAutoFit/>
          </a:bodyPr>
          <a:lstStyle/>
          <a:p>
            <a:r>
              <a:rPr lang="en-US" sz="1400" dirty="0">
                <a:solidFill>
                  <a:schemeClr val="accent1"/>
                </a:solidFill>
              </a:rPr>
              <a:t>Center for Dairy Farm Safety</a:t>
            </a:r>
          </a:p>
        </p:txBody>
      </p:sp>
    </p:spTree>
    <p:extLst>
      <p:ext uri="{BB962C8B-B14F-4D97-AF65-F5344CB8AC3E}">
        <p14:creationId xmlns:p14="http://schemas.microsoft.com/office/powerpoint/2010/main" val="2587691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A867D-A8E0-4821-84D8-CF3A27160438}"/>
              </a:ext>
            </a:extLst>
          </p:cNvPr>
          <p:cNvSpPr>
            <a:spLocks noGrp="1"/>
          </p:cNvSpPr>
          <p:nvPr>
            <p:ph type="title"/>
          </p:nvPr>
        </p:nvSpPr>
        <p:spPr/>
        <p:txBody>
          <a:bodyPr>
            <a:normAutofit fontScale="90000"/>
          </a:bodyPr>
          <a:lstStyle/>
          <a:p>
            <a:r>
              <a:rPr lang="en-US" b="1" dirty="0">
                <a:solidFill>
                  <a:srgbClr val="418438"/>
                </a:solidFill>
              </a:rPr>
              <a:t>Agriculture Overview:</a:t>
            </a:r>
            <a:r>
              <a:rPr lang="en-US" dirty="0"/>
              <a:t/>
            </a:r>
            <a:br>
              <a:rPr lang="en-US" dirty="0"/>
            </a:br>
            <a:r>
              <a:rPr lang="en-US" i="1" dirty="0">
                <a:solidFill>
                  <a:srgbClr val="418438"/>
                </a:solidFill>
              </a:rPr>
              <a:t>Prevalence of Injuries/Conditions</a:t>
            </a:r>
          </a:p>
        </p:txBody>
      </p:sp>
      <p:pic>
        <p:nvPicPr>
          <p:cNvPr id="4" name="Picture 3">
            <a:extLst>
              <a:ext uri="{FF2B5EF4-FFF2-40B4-BE49-F238E27FC236}">
                <a16:creationId xmlns:a16="http://schemas.microsoft.com/office/drawing/2014/main" id="{ECD97806-00B8-40B1-ADDA-0B5C9AB6AD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946" y="2141782"/>
            <a:ext cx="7516108" cy="3860601"/>
          </a:xfrm>
          <a:prstGeom prst="rect">
            <a:avLst/>
          </a:prstGeom>
          <a:ln w="28575">
            <a:solidFill>
              <a:schemeClr val="bg2">
                <a:lumMod val="50000"/>
              </a:schemeClr>
            </a:solidFill>
          </a:ln>
        </p:spPr>
      </p:pic>
      <p:sp>
        <p:nvSpPr>
          <p:cNvPr id="5" name="TextBox 4">
            <a:extLst>
              <a:ext uri="{FF2B5EF4-FFF2-40B4-BE49-F238E27FC236}">
                <a16:creationId xmlns:a16="http://schemas.microsoft.com/office/drawing/2014/main" id="{210CE585-61F7-4EF5-9913-60B7ED52689F}"/>
              </a:ext>
            </a:extLst>
          </p:cNvPr>
          <p:cNvSpPr txBox="1"/>
          <p:nvPr/>
        </p:nvSpPr>
        <p:spPr>
          <a:xfrm>
            <a:off x="263518" y="6286899"/>
            <a:ext cx="3363686" cy="307777"/>
          </a:xfrm>
          <a:prstGeom prst="rect">
            <a:avLst/>
          </a:prstGeom>
          <a:noFill/>
        </p:spPr>
        <p:txBody>
          <a:bodyPr wrap="square" rtlCol="0">
            <a:spAutoFit/>
          </a:bodyPr>
          <a:lstStyle/>
          <a:p>
            <a:r>
              <a:rPr lang="en-US" sz="1400" dirty="0">
                <a:solidFill>
                  <a:schemeClr val="accent1"/>
                </a:solidFill>
              </a:rPr>
              <a:t>CDC, 2017</a:t>
            </a:r>
          </a:p>
        </p:txBody>
      </p:sp>
    </p:spTree>
    <p:extLst>
      <p:ext uri="{BB962C8B-B14F-4D97-AF65-F5344CB8AC3E}">
        <p14:creationId xmlns:p14="http://schemas.microsoft.com/office/powerpoint/2010/main" val="3629779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83FBD-ED0C-4FA7-AA9D-AC89AD1CFAC6}"/>
              </a:ext>
            </a:extLst>
          </p:cNvPr>
          <p:cNvSpPr>
            <a:spLocks noGrp="1"/>
          </p:cNvSpPr>
          <p:nvPr>
            <p:ph type="title"/>
          </p:nvPr>
        </p:nvSpPr>
        <p:spPr/>
        <p:txBody>
          <a:bodyPr>
            <a:normAutofit fontScale="90000"/>
          </a:bodyPr>
          <a:lstStyle/>
          <a:p>
            <a:r>
              <a:rPr lang="en-US" b="1" dirty="0">
                <a:solidFill>
                  <a:srgbClr val="418438"/>
                </a:solidFill>
              </a:rPr>
              <a:t>Agriculture Overview:</a:t>
            </a:r>
            <a:r>
              <a:rPr lang="en-US" dirty="0"/>
              <a:t/>
            </a:r>
            <a:br>
              <a:rPr lang="en-US" dirty="0"/>
            </a:br>
            <a:r>
              <a:rPr lang="en-US" i="1" dirty="0">
                <a:solidFill>
                  <a:srgbClr val="418438"/>
                </a:solidFill>
              </a:rPr>
              <a:t>Prevalence of Injuries/Conditions</a:t>
            </a:r>
            <a:endParaRPr lang="en-US" dirty="0">
              <a:solidFill>
                <a:srgbClr val="418438"/>
              </a:solidFill>
            </a:endParaRPr>
          </a:p>
        </p:txBody>
      </p:sp>
      <p:pic>
        <p:nvPicPr>
          <p:cNvPr id="4" name="Content Placeholder 3">
            <a:extLst>
              <a:ext uri="{FF2B5EF4-FFF2-40B4-BE49-F238E27FC236}">
                <a16:creationId xmlns:a16="http://schemas.microsoft.com/office/drawing/2014/main" id="{F977A945-FF71-47F0-9809-41CA7A7D1E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1520" y="1909639"/>
            <a:ext cx="7680960" cy="4319835"/>
          </a:xfrm>
          <a:prstGeom prst="rect">
            <a:avLst/>
          </a:prstGeom>
          <a:ln w="28575">
            <a:solidFill>
              <a:schemeClr val="bg2">
                <a:lumMod val="50000"/>
              </a:schemeClr>
            </a:solidFill>
          </a:ln>
        </p:spPr>
      </p:pic>
      <p:sp>
        <p:nvSpPr>
          <p:cNvPr id="5" name="TextBox 4">
            <a:extLst>
              <a:ext uri="{FF2B5EF4-FFF2-40B4-BE49-F238E27FC236}">
                <a16:creationId xmlns:a16="http://schemas.microsoft.com/office/drawing/2014/main" id="{C7E859B1-B402-4375-9AF5-55FA67B0856B}"/>
              </a:ext>
            </a:extLst>
          </p:cNvPr>
          <p:cNvSpPr txBox="1"/>
          <p:nvPr/>
        </p:nvSpPr>
        <p:spPr>
          <a:xfrm>
            <a:off x="253219" y="6342016"/>
            <a:ext cx="3363686" cy="307777"/>
          </a:xfrm>
          <a:prstGeom prst="rect">
            <a:avLst/>
          </a:prstGeom>
          <a:noFill/>
        </p:spPr>
        <p:txBody>
          <a:bodyPr wrap="square" rtlCol="0">
            <a:spAutoFit/>
          </a:bodyPr>
          <a:lstStyle/>
          <a:p>
            <a:r>
              <a:rPr lang="en-US" sz="1400" dirty="0">
                <a:solidFill>
                  <a:schemeClr val="accent1"/>
                </a:solidFill>
              </a:rPr>
              <a:t>CDC, 2017</a:t>
            </a:r>
          </a:p>
        </p:txBody>
      </p:sp>
    </p:spTree>
    <p:extLst>
      <p:ext uri="{BB962C8B-B14F-4D97-AF65-F5344CB8AC3E}">
        <p14:creationId xmlns:p14="http://schemas.microsoft.com/office/powerpoint/2010/main" val="2690802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CD3FB-3504-44EC-97D4-FDFE56E3DABA}"/>
              </a:ext>
            </a:extLst>
          </p:cNvPr>
          <p:cNvSpPr>
            <a:spLocks noGrp="1"/>
          </p:cNvSpPr>
          <p:nvPr>
            <p:ph type="title"/>
          </p:nvPr>
        </p:nvSpPr>
        <p:spPr/>
        <p:txBody>
          <a:bodyPr>
            <a:normAutofit fontScale="90000"/>
          </a:bodyPr>
          <a:lstStyle/>
          <a:p>
            <a:r>
              <a:rPr lang="en-US" b="1" dirty="0">
                <a:solidFill>
                  <a:srgbClr val="418438"/>
                </a:solidFill>
              </a:rPr>
              <a:t>Agriculture Overview:</a:t>
            </a:r>
            <a:r>
              <a:rPr lang="en-US" dirty="0"/>
              <a:t/>
            </a:r>
            <a:br>
              <a:rPr lang="en-US" dirty="0"/>
            </a:br>
            <a:r>
              <a:rPr lang="en-US" i="1" dirty="0">
                <a:solidFill>
                  <a:srgbClr val="418438"/>
                </a:solidFill>
              </a:rPr>
              <a:t>Prevalence of Injuries/Conditions</a:t>
            </a:r>
            <a:endParaRPr lang="en-US" dirty="0">
              <a:solidFill>
                <a:srgbClr val="418438"/>
              </a:solidFill>
            </a:endParaRPr>
          </a:p>
        </p:txBody>
      </p:sp>
      <p:pic>
        <p:nvPicPr>
          <p:cNvPr id="4" name="Content Placeholder 3">
            <a:extLst>
              <a:ext uri="{FF2B5EF4-FFF2-40B4-BE49-F238E27FC236}">
                <a16:creationId xmlns:a16="http://schemas.microsoft.com/office/drawing/2014/main" id="{3C4FAD35-9136-4B7D-A594-7829E8271C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0718" y="1847951"/>
            <a:ext cx="7442563" cy="4340474"/>
          </a:xfrm>
          <a:prstGeom prst="rect">
            <a:avLst/>
          </a:prstGeom>
          <a:ln w="28575">
            <a:solidFill>
              <a:schemeClr val="bg2">
                <a:lumMod val="50000"/>
              </a:schemeClr>
            </a:solidFill>
          </a:ln>
        </p:spPr>
      </p:pic>
      <p:sp>
        <p:nvSpPr>
          <p:cNvPr id="5" name="TextBox 4">
            <a:extLst>
              <a:ext uri="{FF2B5EF4-FFF2-40B4-BE49-F238E27FC236}">
                <a16:creationId xmlns:a16="http://schemas.microsoft.com/office/drawing/2014/main" id="{5A978FD2-7FD5-49AE-9329-8D60D2C82A70}"/>
              </a:ext>
            </a:extLst>
          </p:cNvPr>
          <p:cNvSpPr txBox="1"/>
          <p:nvPr/>
        </p:nvSpPr>
        <p:spPr>
          <a:xfrm>
            <a:off x="235382" y="6329101"/>
            <a:ext cx="3363686" cy="307777"/>
          </a:xfrm>
          <a:prstGeom prst="rect">
            <a:avLst/>
          </a:prstGeom>
          <a:noFill/>
        </p:spPr>
        <p:txBody>
          <a:bodyPr wrap="square" rtlCol="0">
            <a:spAutoFit/>
          </a:bodyPr>
          <a:lstStyle/>
          <a:p>
            <a:r>
              <a:rPr lang="en-US" sz="1400" dirty="0">
                <a:solidFill>
                  <a:schemeClr val="accent1"/>
                </a:solidFill>
              </a:rPr>
              <a:t>CDC, 2017</a:t>
            </a:r>
          </a:p>
        </p:txBody>
      </p:sp>
    </p:spTree>
    <p:extLst>
      <p:ext uri="{BB962C8B-B14F-4D97-AF65-F5344CB8AC3E}">
        <p14:creationId xmlns:p14="http://schemas.microsoft.com/office/powerpoint/2010/main" val="1299586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966B6-3935-45E1-87E7-335B7563849B}"/>
              </a:ext>
            </a:extLst>
          </p:cNvPr>
          <p:cNvSpPr>
            <a:spLocks noGrp="1"/>
          </p:cNvSpPr>
          <p:nvPr>
            <p:ph type="title"/>
          </p:nvPr>
        </p:nvSpPr>
        <p:spPr>
          <a:xfrm>
            <a:off x="593623" y="528796"/>
            <a:ext cx="7543800" cy="1371600"/>
          </a:xfrm>
        </p:spPr>
        <p:txBody>
          <a:bodyPr/>
          <a:lstStyle/>
          <a:p>
            <a:r>
              <a:rPr lang="en-US" b="1" dirty="0">
                <a:solidFill>
                  <a:srgbClr val="418438"/>
                </a:solidFill>
              </a:rPr>
              <a:t>Cultural Philosophy</a:t>
            </a:r>
          </a:p>
        </p:txBody>
      </p:sp>
      <p:sp>
        <p:nvSpPr>
          <p:cNvPr id="3" name="Content Placeholder 2">
            <a:extLst>
              <a:ext uri="{FF2B5EF4-FFF2-40B4-BE49-F238E27FC236}">
                <a16:creationId xmlns:a16="http://schemas.microsoft.com/office/drawing/2014/main" id="{52A568D1-D162-4F8E-A44C-07378BCF38C9}"/>
              </a:ext>
            </a:extLst>
          </p:cNvPr>
          <p:cNvSpPr>
            <a:spLocks noGrp="1"/>
          </p:cNvSpPr>
          <p:nvPr>
            <p:ph idx="1"/>
          </p:nvPr>
        </p:nvSpPr>
        <p:spPr>
          <a:xfrm>
            <a:off x="4097909" y="1786597"/>
            <a:ext cx="4642054" cy="4135901"/>
          </a:xfrm>
        </p:spPr>
        <p:txBody>
          <a:bodyPr>
            <a:normAutofit/>
          </a:bodyPr>
          <a:lstStyle/>
          <a:p>
            <a:pPr marL="0" indent="0" algn="ctr">
              <a:buNone/>
            </a:pPr>
            <a:r>
              <a:rPr lang="en-US" sz="2400" i="1" dirty="0"/>
              <a:t>“Farming is in one’s blood…and it means a lot to losing. It’s almost taking the soul out of [farmers].”</a:t>
            </a:r>
          </a:p>
          <a:p>
            <a:endParaRPr lang="en-US" sz="2400" dirty="0"/>
          </a:p>
          <a:p>
            <a:r>
              <a:rPr lang="en-US" sz="2400" dirty="0"/>
              <a:t>Farming is a way of life, an identify, and a valued role where one feels great pride</a:t>
            </a:r>
          </a:p>
          <a:p>
            <a:pPr lvl="1"/>
            <a:r>
              <a:rPr lang="en-US" sz="1800" dirty="0"/>
              <a:t>Why I Farm: http://www.whyifarm.com/</a:t>
            </a:r>
            <a:endParaRPr lang="en-US" dirty="0"/>
          </a:p>
        </p:txBody>
      </p:sp>
      <p:sp>
        <p:nvSpPr>
          <p:cNvPr id="5" name="TextBox 4">
            <a:extLst>
              <a:ext uri="{FF2B5EF4-FFF2-40B4-BE49-F238E27FC236}">
                <a16:creationId xmlns:a16="http://schemas.microsoft.com/office/drawing/2014/main" id="{8A4609B5-93C9-4E91-8C6A-98BA67E74FB1}"/>
              </a:ext>
            </a:extLst>
          </p:cNvPr>
          <p:cNvSpPr txBox="1"/>
          <p:nvPr/>
        </p:nvSpPr>
        <p:spPr>
          <a:xfrm>
            <a:off x="6147642" y="6221667"/>
            <a:ext cx="2996358" cy="307777"/>
          </a:xfrm>
          <a:prstGeom prst="rect">
            <a:avLst/>
          </a:prstGeom>
          <a:noFill/>
        </p:spPr>
        <p:txBody>
          <a:bodyPr wrap="square" rtlCol="0">
            <a:spAutoFit/>
          </a:bodyPr>
          <a:lstStyle/>
          <a:p>
            <a:pPr defTabSz="342900"/>
            <a:r>
              <a:rPr lang="en-US" sz="1400" dirty="0">
                <a:solidFill>
                  <a:srgbClr val="8AB833">
                    <a:lumMod val="75000"/>
                  </a:srgbClr>
                </a:solidFill>
                <a:latin typeface="Century Gothic" panose="020B0502020202020204"/>
              </a:rPr>
              <a:t>Waite, 2015; </a:t>
            </a:r>
            <a:r>
              <a:rPr lang="en-US" sz="1400" dirty="0" err="1">
                <a:solidFill>
                  <a:srgbClr val="8AB833">
                    <a:lumMod val="75000"/>
                  </a:srgbClr>
                </a:solidFill>
                <a:latin typeface="Century Gothic" panose="020B0502020202020204"/>
              </a:rPr>
              <a:t>PUExtension</a:t>
            </a:r>
            <a:r>
              <a:rPr lang="en-US" sz="1400" dirty="0">
                <a:solidFill>
                  <a:srgbClr val="8AB833">
                    <a:lumMod val="75000"/>
                  </a:srgbClr>
                </a:solidFill>
                <a:latin typeface="Century Gothic" panose="020B0502020202020204"/>
              </a:rPr>
              <a:t>, 2011</a:t>
            </a:r>
          </a:p>
        </p:txBody>
      </p:sp>
      <p:pic>
        <p:nvPicPr>
          <p:cNvPr id="7" name="Picture 6">
            <a:extLst>
              <a:ext uri="{FF2B5EF4-FFF2-40B4-BE49-F238E27FC236}">
                <a16:creationId xmlns:a16="http://schemas.microsoft.com/office/drawing/2014/main" id="{0D603BC6-955E-4640-BB8B-95FC81479E66}"/>
              </a:ext>
            </a:extLst>
          </p:cNvPr>
          <p:cNvPicPr>
            <a:picLocks noChangeAspect="1"/>
          </p:cNvPicPr>
          <p:nvPr/>
        </p:nvPicPr>
        <p:blipFill>
          <a:blip r:embed="rId3"/>
          <a:stretch>
            <a:fillRect/>
          </a:stretch>
        </p:blipFill>
        <p:spPr>
          <a:xfrm>
            <a:off x="593623" y="2096001"/>
            <a:ext cx="3357891" cy="3517091"/>
          </a:xfrm>
          <a:prstGeom prst="rect">
            <a:avLst/>
          </a:prstGeom>
          <a:ln w="28575">
            <a:solidFill>
              <a:schemeClr val="bg2">
                <a:lumMod val="50000"/>
              </a:schemeClr>
            </a:solidFill>
          </a:ln>
        </p:spPr>
      </p:pic>
    </p:spTree>
    <p:extLst>
      <p:ext uri="{BB962C8B-B14F-4D97-AF65-F5344CB8AC3E}">
        <p14:creationId xmlns:p14="http://schemas.microsoft.com/office/powerpoint/2010/main" val="2963830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DAA02-B77A-42ED-8E33-659A2FA24546}"/>
              </a:ext>
            </a:extLst>
          </p:cNvPr>
          <p:cNvSpPr>
            <a:spLocks noGrp="1"/>
          </p:cNvSpPr>
          <p:nvPr>
            <p:ph type="title"/>
          </p:nvPr>
        </p:nvSpPr>
        <p:spPr>
          <a:xfrm>
            <a:off x="1102378" y="2206850"/>
            <a:ext cx="6803136" cy="2587752"/>
          </a:xfrm>
        </p:spPr>
        <p:txBody>
          <a:bodyPr/>
          <a:lstStyle/>
          <a:p>
            <a:r>
              <a:rPr lang="en-US" dirty="0">
                <a:solidFill>
                  <a:srgbClr val="418438"/>
                </a:solidFill>
              </a:rPr>
              <a:t>Occupational Therapy   Overview</a:t>
            </a:r>
          </a:p>
        </p:txBody>
      </p:sp>
      <p:cxnSp>
        <p:nvCxnSpPr>
          <p:cNvPr id="5" name="Straight Connector 4">
            <a:extLst>
              <a:ext uri="{FF2B5EF4-FFF2-40B4-BE49-F238E27FC236}">
                <a16:creationId xmlns:a16="http://schemas.microsoft.com/office/drawing/2014/main" id="{EE7BB75C-7B08-4AA5-B8E4-C2162F2215C8}"/>
              </a:ext>
            </a:extLst>
          </p:cNvPr>
          <p:cNvCxnSpPr>
            <a:cxnSpLocks/>
          </p:cNvCxnSpPr>
          <p:nvPr/>
        </p:nvCxnSpPr>
        <p:spPr>
          <a:xfrm>
            <a:off x="1859220" y="4571999"/>
            <a:ext cx="55426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948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51692"/>
            <a:ext cx="7680960" cy="1371600"/>
          </a:xfrm>
        </p:spPr>
        <p:txBody>
          <a:bodyPr/>
          <a:lstStyle/>
          <a:p>
            <a:r>
              <a:rPr lang="en-US" b="1" dirty="0">
                <a:solidFill>
                  <a:srgbClr val="418438"/>
                </a:solidFill>
              </a:rPr>
              <a:t>Role of Occupational Therapy</a:t>
            </a:r>
            <a:endParaRPr lang="en-US" dirty="0"/>
          </a:p>
        </p:txBody>
      </p:sp>
      <p:sp>
        <p:nvSpPr>
          <p:cNvPr id="3" name="Content Placeholder 2"/>
          <p:cNvSpPr>
            <a:spLocks noGrp="1"/>
          </p:cNvSpPr>
          <p:nvPr>
            <p:ph idx="1"/>
          </p:nvPr>
        </p:nvSpPr>
        <p:spPr>
          <a:xfrm>
            <a:off x="483074" y="1427871"/>
            <a:ext cx="7929406" cy="3931920"/>
          </a:xfrm>
        </p:spPr>
        <p:txBody>
          <a:bodyPr>
            <a:normAutofit lnSpcReduction="10000"/>
          </a:bodyPr>
          <a:lstStyle/>
          <a:p>
            <a:r>
              <a:rPr lang="en-US" sz="2400" dirty="0"/>
              <a:t>Help individuals of all ages </a:t>
            </a:r>
            <a:r>
              <a:rPr lang="en-US" sz="2400" b="1" dirty="0"/>
              <a:t>perform the activities </a:t>
            </a:r>
            <a:r>
              <a:rPr lang="en-US" sz="2400" dirty="0"/>
              <a:t>they need to do or want to do in their daily lives</a:t>
            </a:r>
          </a:p>
          <a:p>
            <a:endParaRPr lang="en-US" sz="2400" dirty="0"/>
          </a:p>
          <a:p>
            <a:r>
              <a:rPr lang="en-US" sz="2400" dirty="0"/>
              <a:t>Promote</a:t>
            </a:r>
            <a:r>
              <a:rPr lang="en-US" sz="2400" b="1" dirty="0"/>
              <a:t> function </a:t>
            </a:r>
            <a:r>
              <a:rPr lang="en-US" sz="2400" dirty="0"/>
              <a:t>in ones own environment (home, school, community, etc.) while addressing physical, psychological, and cognitive aspects that may impede                                      engagement or                                         participation in ones                                              daily occupations</a:t>
            </a:r>
          </a:p>
        </p:txBody>
      </p:sp>
      <p:sp>
        <p:nvSpPr>
          <p:cNvPr id="4" name="TextBox 3">
            <a:extLst>
              <a:ext uri="{FF2B5EF4-FFF2-40B4-BE49-F238E27FC236}">
                <a16:creationId xmlns:a16="http://schemas.microsoft.com/office/drawing/2014/main" id="{5A978FD2-7FD5-49AE-9329-8D60D2C82A70}"/>
              </a:ext>
            </a:extLst>
          </p:cNvPr>
          <p:cNvSpPr txBox="1"/>
          <p:nvPr/>
        </p:nvSpPr>
        <p:spPr>
          <a:xfrm>
            <a:off x="235382" y="6235450"/>
            <a:ext cx="3363686" cy="369332"/>
          </a:xfrm>
          <a:prstGeom prst="rect">
            <a:avLst/>
          </a:prstGeom>
          <a:noFill/>
        </p:spPr>
        <p:txBody>
          <a:bodyPr wrap="square" rtlCol="0">
            <a:spAutoFit/>
          </a:bodyPr>
          <a:lstStyle/>
          <a:p>
            <a:r>
              <a:rPr lang="en-US" sz="1400" dirty="0">
                <a:solidFill>
                  <a:schemeClr val="accent1"/>
                </a:solidFill>
              </a:rPr>
              <a:t>AOTA, </a:t>
            </a:r>
            <a:r>
              <a:rPr lang="en-US" sz="1400" dirty="0" err="1">
                <a:solidFill>
                  <a:schemeClr val="accent1"/>
                </a:solidFill>
              </a:rPr>
              <a:t>n.d</a:t>
            </a:r>
            <a:r>
              <a:rPr lang="en-US" dirty="0" err="1">
                <a:solidFill>
                  <a:schemeClr val="accent1"/>
                </a:solidFill>
              </a:rPr>
              <a:t>.</a:t>
            </a:r>
            <a:endParaRPr lang="en-US" dirty="0">
              <a:solidFill>
                <a:schemeClr val="accent1"/>
              </a:solidFill>
            </a:endParaRPr>
          </a:p>
        </p:txBody>
      </p:sp>
      <p:pic>
        <p:nvPicPr>
          <p:cNvPr id="5" name="Picture 4">
            <a:extLst>
              <a:ext uri="{FF2B5EF4-FFF2-40B4-BE49-F238E27FC236}">
                <a16:creationId xmlns:a16="http://schemas.microsoft.com/office/drawing/2014/main" id="{22C246C6-C149-44EF-BFC1-73238DEC1921}"/>
              </a:ext>
            </a:extLst>
          </p:cNvPr>
          <p:cNvPicPr>
            <a:picLocks noChangeAspect="1"/>
          </p:cNvPicPr>
          <p:nvPr/>
        </p:nvPicPr>
        <p:blipFill>
          <a:blip r:embed="rId2"/>
          <a:stretch>
            <a:fillRect/>
          </a:stretch>
        </p:blipFill>
        <p:spPr>
          <a:xfrm>
            <a:off x="3953022" y="3741979"/>
            <a:ext cx="4787295" cy="2678137"/>
          </a:xfrm>
          <a:prstGeom prst="rect">
            <a:avLst/>
          </a:prstGeom>
          <a:ln w="28575">
            <a:solidFill>
              <a:schemeClr val="bg2">
                <a:lumMod val="50000"/>
              </a:schemeClr>
            </a:solidFill>
          </a:ln>
        </p:spPr>
      </p:pic>
    </p:spTree>
    <p:extLst>
      <p:ext uri="{BB962C8B-B14F-4D97-AF65-F5344CB8AC3E}">
        <p14:creationId xmlns:p14="http://schemas.microsoft.com/office/powerpoint/2010/main" val="1140110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418438"/>
                </a:solidFill>
              </a:rPr>
              <a:t>Occupational Therapy:</a:t>
            </a:r>
            <a:br>
              <a:rPr lang="en-US" b="1" dirty="0">
                <a:solidFill>
                  <a:srgbClr val="418438"/>
                </a:solidFill>
              </a:rPr>
            </a:br>
            <a:r>
              <a:rPr lang="en-US" i="1" dirty="0">
                <a:solidFill>
                  <a:srgbClr val="418438"/>
                </a:solidFill>
              </a:rPr>
              <a:t>Practice Areas</a:t>
            </a:r>
            <a:endParaRPr lang="en-US" dirty="0"/>
          </a:p>
        </p:txBody>
      </p:sp>
      <p:sp>
        <p:nvSpPr>
          <p:cNvPr id="3" name="Content Placeholder 2"/>
          <p:cNvSpPr>
            <a:spLocks noGrp="1"/>
          </p:cNvSpPr>
          <p:nvPr>
            <p:ph idx="1"/>
          </p:nvPr>
        </p:nvSpPr>
        <p:spPr>
          <a:xfrm>
            <a:off x="447385" y="2166127"/>
            <a:ext cx="2785403" cy="3931920"/>
          </a:xfrm>
        </p:spPr>
        <p:txBody>
          <a:bodyPr>
            <a:normAutofit/>
          </a:bodyPr>
          <a:lstStyle/>
          <a:p>
            <a:r>
              <a:rPr lang="en-US" sz="2400" dirty="0"/>
              <a:t>Direct Client Interventions</a:t>
            </a:r>
          </a:p>
          <a:p>
            <a:r>
              <a:rPr lang="en-US" sz="2400" dirty="0"/>
              <a:t>Indirect/ Administration</a:t>
            </a:r>
          </a:p>
          <a:p>
            <a:r>
              <a:rPr lang="en-US" sz="2400" dirty="0"/>
              <a:t>Consultation</a:t>
            </a:r>
          </a:p>
          <a:p>
            <a:r>
              <a:rPr lang="en-US" sz="2400" dirty="0"/>
              <a:t>Research</a:t>
            </a:r>
          </a:p>
          <a:p>
            <a:r>
              <a:rPr lang="en-US" sz="2400" dirty="0"/>
              <a:t>Other</a:t>
            </a:r>
          </a:p>
        </p:txBody>
      </p:sp>
      <p:pic>
        <p:nvPicPr>
          <p:cNvPr id="4" name="Picture 3"/>
          <p:cNvPicPr>
            <a:picLocks noChangeAspect="1"/>
          </p:cNvPicPr>
          <p:nvPr/>
        </p:nvPicPr>
        <p:blipFill>
          <a:blip r:embed="rId2"/>
          <a:stretch>
            <a:fillRect/>
          </a:stretch>
        </p:blipFill>
        <p:spPr>
          <a:xfrm>
            <a:off x="5908431" y="2166127"/>
            <a:ext cx="2801890" cy="3165528"/>
          </a:xfrm>
          <a:prstGeom prst="rect">
            <a:avLst/>
          </a:prstGeom>
          <a:ln w="28575">
            <a:solidFill>
              <a:schemeClr val="bg2">
                <a:lumMod val="50000"/>
              </a:schemeClr>
            </a:solidFill>
          </a:ln>
        </p:spPr>
      </p:pic>
      <p:sp>
        <p:nvSpPr>
          <p:cNvPr id="5" name="TextBox 4">
            <a:extLst>
              <a:ext uri="{FF2B5EF4-FFF2-40B4-BE49-F238E27FC236}">
                <a16:creationId xmlns:a16="http://schemas.microsoft.com/office/drawing/2014/main" id="{5A978FD2-7FD5-49AE-9329-8D60D2C82A70}"/>
              </a:ext>
            </a:extLst>
          </p:cNvPr>
          <p:cNvSpPr txBox="1"/>
          <p:nvPr/>
        </p:nvSpPr>
        <p:spPr>
          <a:xfrm>
            <a:off x="277585" y="6249980"/>
            <a:ext cx="3363686" cy="307777"/>
          </a:xfrm>
          <a:prstGeom prst="rect">
            <a:avLst/>
          </a:prstGeom>
          <a:noFill/>
        </p:spPr>
        <p:txBody>
          <a:bodyPr wrap="square" rtlCol="0">
            <a:spAutoFit/>
          </a:bodyPr>
          <a:lstStyle/>
          <a:p>
            <a:r>
              <a:rPr lang="en-US" sz="1400" dirty="0">
                <a:solidFill>
                  <a:schemeClr val="accent1"/>
                </a:solidFill>
              </a:rPr>
              <a:t>AOTA, </a:t>
            </a:r>
            <a:r>
              <a:rPr lang="en-US" sz="1400" dirty="0" err="1">
                <a:solidFill>
                  <a:schemeClr val="accent1"/>
                </a:solidFill>
              </a:rPr>
              <a:t>n.d.</a:t>
            </a:r>
            <a:endParaRPr lang="en-US" sz="1400" dirty="0">
              <a:solidFill>
                <a:schemeClr val="accent1"/>
              </a:solidFill>
            </a:endParaRPr>
          </a:p>
        </p:txBody>
      </p:sp>
      <p:sp>
        <p:nvSpPr>
          <p:cNvPr id="6" name="Content Placeholder 2"/>
          <p:cNvSpPr txBox="1">
            <a:spLocks/>
          </p:cNvSpPr>
          <p:nvPr/>
        </p:nvSpPr>
        <p:spPr>
          <a:xfrm>
            <a:off x="2910997" y="2166127"/>
            <a:ext cx="3124043" cy="3931920"/>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anose="020B0604020202020204"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9pPr>
          </a:lstStyle>
          <a:p>
            <a:r>
              <a:rPr lang="en-US" sz="2400" dirty="0"/>
              <a:t>Children &amp; Youth</a:t>
            </a:r>
          </a:p>
          <a:p>
            <a:r>
              <a:rPr lang="en-US" sz="2400" dirty="0"/>
              <a:t>Health &amp; Wellness</a:t>
            </a:r>
          </a:p>
          <a:p>
            <a:r>
              <a:rPr lang="en-US" sz="2400" dirty="0"/>
              <a:t>Mental Health</a:t>
            </a:r>
          </a:p>
          <a:p>
            <a:r>
              <a:rPr lang="en-US" sz="2400" dirty="0"/>
              <a:t>Productive Aging</a:t>
            </a:r>
          </a:p>
          <a:p>
            <a:r>
              <a:rPr lang="en-US" sz="2400" dirty="0"/>
              <a:t>Rehabilitation &amp; Disability</a:t>
            </a:r>
          </a:p>
          <a:p>
            <a:r>
              <a:rPr lang="en-US" sz="2400" dirty="0"/>
              <a:t>Work &amp; Industry</a:t>
            </a:r>
          </a:p>
          <a:p>
            <a:pPr marL="0" indent="0">
              <a:buNone/>
            </a:pPr>
            <a:endParaRPr lang="en-US" dirty="0"/>
          </a:p>
        </p:txBody>
      </p:sp>
    </p:spTree>
    <p:extLst>
      <p:ext uri="{BB962C8B-B14F-4D97-AF65-F5344CB8AC3E}">
        <p14:creationId xmlns:p14="http://schemas.microsoft.com/office/powerpoint/2010/main" val="2698483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88D7C-62CA-4AD6-B4AD-F03B98CF3B8A}"/>
              </a:ext>
            </a:extLst>
          </p:cNvPr>
          <p:cNvSpPr>
            <a:spLocks noGrp="1"/>
          </p:cNvSpPr>
          <p:nvPr>
            <p:ph type="title"/>
          </p:nvPr>
        </p:nvSpPr>
        <p:spPr/>
        <p:txBody>
          <a:bodyPr/>
          <a:lstStyle/>
          <a:p>
            <a:r>
              <a:rPr lang="en-US" b="1" dirty="0">
                <a:solidFill>
                  <a:srgbClr val="418438"/>
                </a:solidFill>
              </a:rPr>
              <a:t>Occupational Therapy:</a:t>
            </a:r>
            <a:br>
              <a:rPr lang="en-US" b="1" dirty="0">
                <a:solidFill>
                  <a:srgbClr val="418438"/>
                </a:solidFill>
              </a:rPr>
            </a:br>
            <a:r>
              <a:rPr lang="en-US" i="1" dirty="0">
                <a:solidFill>
                  <a:srgbClr val="418438"/>
                </a:solidFill>
              </a:rPr>
              <a:t>Practice Settings</a:t>
            </a:r>
          </a:p>
        </p:txBody>
      </p:sp>
      <p:sp>
        <p:nvSpPr>
          <p:cNvPr id="3" name="Content Placeholder 2">
            <a:extLst>
              <a:ext uri="{FF2B5EF4-FFF2-40B4-BE49-F238E27FC236}">
                <a16:creationId xmlns:a16="http://schemas.microsoft.com/office/drawing/2014/main" id="{99B64CA9-84C6-4534-93D8-AC231EC6E716}"/>
              </a:ext>
            </a:extLst>
          </p:cNvPr>
          <p:cNvSpPr>
            <a:spLocks noGrp="1"/>
          </p:cNvSpPr>
          <p:nvPr>
            <p:ph idx="1"/>
          </p:nvPr>
        </p:nvSpPr>
        <p:spPr/>
        <p:txBody>
          <a:bodyPr/>
          <a:lstStyle/>
          <a:p>
            <a:r>
              <a:rPr lang="en-US" dirty="0"/>
              <a:t>Academia</a:t>
            </a:r>
          </a:p>
          <a:p>
            <a:r>
              <a:rPr lang="en-US" dirty="0"/>
              <a:t>Community </a:t>
            </a:r>
          </a:p>
          <a:p>
            <a:r>
              <a:rPr lang="en-US" dirty="0"/>
              <a:t>Early Intervention</a:t>
            </a:r>
          </a:p>
          <a:p>
            <a:r>
              <a:rPr lang="en-US" dirty="0"/>
              <a:t>Outpatient</a:t>
            </a:r>
          </a:p>
          <a:p>
            <a:r>
              <a:rPr lang="en-US" dirty="0"/>
              <a:t>Home Health</a:t>
            </a:r>
          </a:p>
          <a:p>
            <a:r>
              <a:rPr lang="en-US" dirty="0"/>
              <a:t>Hospital (Inpatient)</a:t>
            </a:r>
          </a:p>
          <a:p>
            <a:r>
              <a:rPr lang="en-US" dirty="0"/>
              <a:t>Long Term Care/Skilled Nursing</a:t>
            </a:r>
          </a:p>
          <a:p>
            <a:r>
              <a:rPr lang="en-US" dirty="0"/>
              <a:t>Mental Health</a:t>
            </a:r>
          </a:p>
          <a:p>
            <a:r>
              <a:rPr lang="en-US" dirty="0"/>
              <a:t>Schools</a:t>
            </a:r>
          </a:p>
          <a:p>
            <a:endParaRPr lang="en-US" dirty="0"/>
          </a:p>
        </p:txBody>
      </p:sp>
      <p:sp>
        <p:nvSpPr>
          <p:cNvPr id="5" name="TextBox 4">
            <a:extLst>
              <a:ext uri="{FF2B5EF4-FFF2-40B4-BE49-F238E27FC236}">
                <a16:creationId xmlns:a16="http://schemas.microsoft.com/office/drawing/2014/main" id="{5A978FD2-7FD5-49AE-9329-8D60D2C82A70}"/>
              </a:ext>
            </a:extLst>
          </p:cNvPr>
          <p:cNvSpPr txBox="1"/>
          <p:nvPr/>
        </p:nvSpPr>
        <p:spPr>
          <a:xfrm>
            <a:off x="249449" y="6315913"/>
            <a:ext cx="3363686" cy="307777"/>
          </a:xfrm>
          <a:prstGeom prst="rect">
            <a:avLst/>
          </a:prstGeom>
          <a:noFill/>
        </p:spPr>
        <p:txBody>
          <a:bodyPr wrap="square" rtlCol="0">
            <a:spAutoFit/>
          </a:bodyPr>
          <a:lstStyle/>
          <a:p>
            <a:r>
              <a:rPr lang="en-US" sz="1400" dirty="0">
                <a:solidFill>
                  <a:schemeClr val="accent1"/>
                </a:solidFill>
              </a:rPr>
              <a:t>AOTA, </a:t>
            </a:r>
            <a:r>
              <a:rPr lang="en-US" sz="1400" dirty="0" err="1">
                <a:solidFill>
                  <a:schemeClr val="accent1"/>
                </a:solidFill>
              </a:rPr>
              <a:t>n.d.</a:t>
            </a:r>
            <a:endParaRPr lang="en-US" sz="1400" dirty="0">
              <a:solidFill>
                <a:schemeClr val="accent1"/>
              </a:solidFill>
            </a:endParaRPr>
          </a:p>
        </p:txBody>
      </p:sp>
      <p:pic>
        <p:nvPicPr>
          <p:cNvPr id="6" name="Picture 5">
            <a:extLst>
              <a:ext uri="{FF2B5EF4-FFF2-40B4-BE49-F238E27FC236}">
                <a16:creationId xmlns:a16="http://schemas.microsoft.com/office/drawing/2014/main" id="{37A10F78-78F0-4730-93F2-23D531B7419F}"/>
              </a:ext>
            </a:extLst>
          </p:cNvPr>
          <p:cNvPicPr>
            <a:picLocks noChangeAspect="1"/>
          </p:cNvPicPr>
          <p:nvPr/>
        </p:nvPicPr>
        <p:blipFill>
          <a:blip r:embed="rId2"/>
          <a:stretch>
            <a:fillRect/>
          </a:stretch>
        </p:blipFill>
        <p:spPr>
          <a:xfrm>
            <a:off x="6575988" y="1174298"/>
            <a:ext cx="2218064" cy="3345766"/>
          </a:xfrm>
          <a:prstGeom prst="rect">
            <a:avLst/>
          </a:prstGeom>
          <a:ln w="28575">
            <a:solidFill>
              <a:schemeClr val="bg2">
                <a:lumMod val="50000"/>
              </a:schemeClr>
            </a:solidFill>
          </a:ln>
        </p:spPr>
      </p:pic>
      <p:pic>
        <p:nvPicPr>
          <p:cNvPr id="8" name="Picture 7">
            <a:extLst>
              <a:ext uri="{FF2B5EF4-FFF2-40B4-BE49-F238E27FC236}">
                <a16:creationId xmlns:a16="http://schemas.microsoft.com/office/drawing/2014/main" id="{5D952D78-CC98-4A3B-AED1-97B744E30334}"/>
              </a:ext>
            </a:extLst>
          </p:cNvPr>
          <p:cNvPicPr>
            <a:picLocks noChangeAspect="1"/>
          </p:cNvPicPr>
          <p:nvPr/>
        </p:nvPicPr>
        <p:blipFill>
          <a:blip r:embed="rId3"/>
          <a:stretch>
            <a:fillRect/>
          </a:stretch>
        </p:blipFill>
        <p:spPr>
          <a:xfrm>
            <a:off x="3836500" y="1949735"/>
            <a:ext cx="2608384" cy="2505871"/>
          </a:xfrm>
          <a:prstGeom prst="rect">
            <a:avLst/>
          </a:prstGeom>
          <a:ln w="28575">
            <a:solidFill>
              <a:schemeClr val="bg2">
                <a:lumMod val="50000"/>
              </a:schemeClr>
            </a:solidFill>
          </a:ln>
        </p:spPr>
      </p:pic>
      <p:pic>
        <p:nvPicPr>
          <p:cNvPr id="12" name="Picture 11">
            <a:extLst>
              <a:ext uri="{FF2B5EF4-FFF2-40B4-BE49-F238E27FC236}">
                <a16:creationId xmlns:a16="http://schemas.microsoft.com/office/drawing/2014/main" id="{CCF570BC-6D59-40D7-ACB9-588F13D716D5}"/>
              </a:ext>
            </a:extLst>
          </p:cNvPr>
          <p:cNvPicPr>
            <a:picLocks noChangeAspect="1"/>
          </p:cNvPicPr>
          <p:nvPr/>
        </p:nvPicPr>
        <p:blipFill>
          <a:blip r:embed="rId4"/>
          <a:stretch>
            <a:fillRect/>
          </a:stretch>
        </p:blipFill>
        <p:spPr>
          <a:xfrm>
            <a:off x="5140692" y="4579655"/>
            <a:ext cx="3125293" cy="1890147"/>
          </a:xfrm>
          <a:prstGeom prst="rect">
            <a:avLst/>
          </a:prstGeom>
          <a:ln w="28575">
            <a:solidFill>
              <a:schemeClr val="bg2">
                <a:lumMod val="50000"/>
              </a:schemeClr>
            </a:solidFill>
          </a:ln>
        </p:spPr>
      </p:pic>
    </p:spTree>
    <p:extLst>
      <p:ext uri="{BB962C8B-B14F-4D97-AF65-F5344CB8AC3E}">
        <p14:creationId xmlns:p14="http://schemas.microsoft.com/office/powerpoint/2010/main" val="3086158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418438"/>
                </a:solidFill>
              </a:rPr>
              <a:t>Occupational Therapy:</a:t>
            </a:r>
            <a:br>
              <a:rPr lang="en-US" b="1" dirty="0">
                <a:solidFill>
                  <a:srgbClr val="418438"/>
                </a:solidFill>
              </a:rPr>
            </a:br>
            <a:r>
              <a:rPr lang="en-US" i="1" dirty="0">
                <a:solidFill>
                  <a:srgbClr val="418438"/>
                </a:solidFill>
              </a:rPr>
              <a:t>Types of Services Provided</a:t>
            </a:r>
            <a:endParaRPr lang="en-US" dirty="0"/>
          </a:p>
        </p:txBody>
      </p:sp>
      <p:sp>
        <p:nvSpPr>
          <p:cNvPr id="3" name="Content Placeholder 2"/>
          <p:cNvSpPr>
            <a:spLocks noGrp="1"/>
          </p:cNvSpPr>
          <p:nvPr>
            <p:ph idx="1"/>
          </p:nvPr>
        </p:nvSpPr>
        <p:spPr>
          <a:xfrm>
            <a:off x="731520" y="2150738"/>
            <a:ext cx="7680960" cy="3931920"/>
          </a:xfrm>
        </p:spPr>
        <p:txBody>
          <a:bodyPr>
            <a:normAutofit/>
          </a:bodyPr>
          <a:lstStyle/>
          <a:p>
            <a:r>
              <a:rPr lang="en-US" sz="2800" dirty="0"/>
              <a:t>Overarching services</a:t>
            </a:r>
          </a:p>
          <a:p>
            <a:pPr lvl="1"/>
            <a:r>
              <a:rPr lang="en-US" sz="2400" dirty="0"/>
              <a:t>Screening and evaluations</a:t>
            </a:r>
          </a:p>
          <a:p>
            <a:pPr lvl="1"/>
            <a:r>
              <a:rPr lang="en-US" sz="2400" dirty="0"/>
              <a:t>Intervention/treatment plans</a:t>
            </a:r>
          </a:p>
          <a:p>
            <a:pPr lvl="1"/>
            <a:r>
              <a:rPr lang="en-US" sz="2400" dirty="0"/>
              <a:t>Outcomes evaluation/discharge            planning</a:t>
            </a:r>
          </a:p>
        </p:txBody>
      </p:sp>
      <p:sp>
        <p:nvSpPr>
          <p:cNvPr id="4" name="TextBox 3">
            <a:extLst>
              <a:ext uri="{FF2B5EF4-FFF2-40B4-BE49-F238E27FC236}">
                <a16:creationId xmlns:a16="http://schemas.microsoft.com/office/drawing/2014/main" id="{5A978FD2-7FD5-49AE-9329-8D60D2C82A70}"/>
              </a:ext>
            </a:extLst>
          </p:cNvPr>
          <p:cNvSpPr txBox="1"/>
          <p:nvPr/>
        </p:nvSpPr>
        <p:spPr>
          <a:xfrm>
            <a:off x="263517" y="6219202"/>
            <a:ext cx="3363686" cy="307777"/>
          </a:xfrm>
          <a:prstGeom prst="rect">
            <a:avLst/>
          </a:prstGeom>
          <a:noFill/>
        </p:spPr>
        <p:txBody>
          <a:bodyPr wrap="square" rtlCol="0">
            <a:spAutoFit/>
          </a:bodyPr>
          <a:lstStyle/>
          <a:p>
            <a:r>
              <a:rPr lang="en-US" sz="1400" dirty="0">
                <a:solidFill>
                  <a:schemeClr val="accent1"/>
                </a:solidFill>
              </a:rPr>
              <a:t>AOTA, </a:t>
            </a:r>
            <a:r>
              <a:rPr lang="en-US" sz="1400" dirty="0" err="1">
                <a:solidFill>
                  <a:schemeClr val="accent1"/>
                </a:solidFill>
              </a:rPr>
              <a:t>n.d.</a:t>
            </a:r>
            <a:r>
              <a:rPr lang="en-US" sz="1400" dirty="0">
                <a:solidFill>
                  <a:schemeClr val="accent1"/>
                </a:solidFill>
              </a:rPr>
              <a:t>; AOTA, 2000</a:t>
            </a:r>
          </a:p>
        </p:txBody>
      </p:sp>
      <p:pic>
        <p:nvPicPr>
          <p:cNvPr id="6" name="Picture 5">
            <a:extLst>
              <a:ext uri="{FF2B5EF4-FFF2-40B4-BE49-F238E27FC236}">
                <a16:creationId xmlns:a16="http://schemas.microsoft.com/office/drawing/2014/main" id="{568749AE-BCF2-4B76-8502-688BD7E5463F}"/>
              </a:ext>
            </a:extLst>
          </p:cNvPr>
          <p:cNvPicPr>
            <a:picLocks noChangeAspect="1"/>
          </p:cNvPicPr>
          <p:nvPr/>
        </p:nvPicPr>
        <p:blipFill>
          <a:blip r:embed="rId2"/>
          <a:stretch>
            <a:fillRect/>
          </a:stretch>
        </p:blipFill>
        <p:spPr>
          <a:xfrm>
            <a:off x="5545700" y="3974279"/>
            <a:ext cx="3060700" cy="2552700"/>
          </a:xfrm>
          <a:prstGeom prst="rect">
            <a:avLst/>
          </a:prstGeom>
          <a:ln w="28575">
            <a:solidFill>
              <a:schemeClr val="bg2">
                <a:lumMod val="50000"/>
              </a:schemeClr>
            </a:solidFill>
          </a:ln>
        </p:spPr>
      </p:pic>
    </p:spTree>
    <p:extLst>
      <p:ext uri="{BB962C8B-B14F-4D97-AF65-F5344CB8AC3E}">
        <p14:creationId xmlns:p14="http://schemas.microsoft.com/office/powerpoint/2010/main" val="4148755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762001" y="1905000"/>
            <a:ext cx="7619999" cy="3327438"/>
          </a:xfrm>
        </p:spPr>
        <p:txBody>
          <a:bodyPr>
            <a:noAutofit/>
          </a:bodyPr>
          <a:lstStyle/>
          <a:p>
            <a:pPr marL="301222" indent="-301222"/>
            <a:r>
              <a:rPr lang="en-US" altLang="en-US" sz="2400" dirty="0">
                <a:latin typeface="Lucida Sans Unicode" panose="020B0602030504020204" pitchFamily="34" charset="0"/>
                <a:ea typeface="Lucida Sans Unicode" panose="020B0602030504020204" pitchFamily="34" charset="0"/>
                <a:cs typeface="Lucida Sans Unicode" panose="020B0602030504020204" pitchFamily="34" charset="0"/>
              </a:rPr>
              <a:t>Audio available through computer or phone.</a:t>
            </a:r>
          </a:p>
          <a:p>
            <a:pPr marL="301222" indent="-301222"/>
            <a:r>
              <a:rPr lang="en-US" altLang="en-US" sz="2400" dirty="0">
                <a:latin typeface="Lucida Sans Unicode" panose="020B0602030504020204" pitchFamily="34" charset="0"/>
                <a:ea typeface="Lucida Sans Unicode" panose="020B0602030504020204" pitchFamily="34" charset="0"/>
                <a:cs typeface="Lucida Sans Unicode" panose="020B0602030504020204" pitchFamily="34" charset="0"/>
              </a:rPr>
              <a:t>Check sound via Communicate menu at top left</a:t>
            </a:r>
          </a:p>
          <a:p>
            <a:pPr marL="301222" indent="-301222"/>
            <a:r>
              <a:rPr lang="en-US" altLang="en-US" sz="2400" dirty="0">
                <a:latin typeface="Lucida Sans Unicode" panose="020B0602030504020204" pitchFamily="34" charset="0"/>
                <a:ea typeface="Lucida Sans Unicode" panose="020B0602030504020204" pitchFamily="34" charset="0"/>
                <a:cs typeface="Lucida Sans Unicode" panose="020B0602030504020204" pitchFamily="34" charset="0"/>
              </a:rPr>
              <a:t>Closed captions: use arrow to expand or contact the Media Viewer window. You may have to enter some log-in information.</a:t>
            </a:r>
          </a:p>
          <a:p>
            <a:pPr marL="301222" indent="-301222"/>
            <a:r>
              <a:rPr lang="en-US" altLang="en-US" sz="2400" dirty="0">
                <a:latin typeface="Lucida Sans Unicode" panose="020B0602030504020204" pitchFamily="34" charset="0"/>
                <a:ea typeface="Lucida Sans Unicode" panose="020B0602030504020204" pitchFamily="34" charset="0"/>
                <a:cs typeface="Lucida Sans Unicode" panose="020B0602030504020204" pitchFamily="34" charset="0"/>
              </a:rPr>
              <a:t>Expand/contract any of the windows in the right-hand column with the arrows. May need to do this to see video of presenter.</a:t>
            </a:r>
          </a:p>
          <a:p>
            <a:pPr marL="301222" indent="-301222"/>
            <a:r>
              <a:rPr lang="en-US" altLang="en-US" sz="2400" dirty="0">
                <a:latin typeface="Lucida Sans Unicode" panose="020B0602030504020204" pitchFamily="34" charset="0"/>
                <a:ea typeface="Lucida Sans Unicode" panose="020B0602030504020204" pitchFamily="34" charset="0"/>
                <a:cs typeface="Lucida Sans Unicode" panose="020B0602030504020204" pitchFamily="34" charset="0"/>
              </a:rPr>
              <a:t>Expand/contract the size of the right-hand column.</a:t>
            </a:r>
          </a:p>
        </p:txBody>
      </p:sp>
      <p:sp>
        <p:nvSpPr>
          <p:cNvPr id="5" name="Title 1"/>
          <p:cNvSpPr>
            <a:spLocks noGrp="1"/>
          </p:cNvSpPr>
          <p:nvPr>
            <p:ph type="title"/>
          </p:nvPr>
        </p:nvSpPr>
        <p:spPr>
          <a:xfrm>
            <a:off x="788895" y="857250"/>
            <a:ext cx="6462713" cy="857250"/>
          </a:xfrm>
        </p:spPr>
        <p:txBody>
          <a:bodyPr rtlCol="0">
            <a:normAutofit/>
          </a:bodyPr>
          <a:lstStyle/>
          <a:p>
            <a:pPr>
              <a:defRPr/>
            </a:pPr>
            <a:r>
              <a:rPr lang="en-US" sz="2800" b="1" dirty="0">
                <a:solidFill>
                  <a:schemeClr val="accent6">
                    <a:lumMod val="50000"/>
                  </a:schemeClr>
                </a:solidFill>
                <a:latin typeface="+mn-lt"/>
              </a:rPr>
              <a:t>Basic Webinar Instructions</a:t>
            </a:r>
          </a:p>
        </p:txBody>
      </p:sp>
    </p:spTree>
    <p:extLst>
      <p:ext uri="{BB962C8B-B14F-4D97-AF65-F5344CB8AC3E}">
        <p14:creationId xmlns:p14="http://schemas.microsoft.com/office/powerpoint/2010/main" val="4211992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17873-E4D1-4644-A1BD-45F008B7EA33}"/>
              </a:ext>
            </a:extLst>
          </p:cNvPr>
          <p:cNvSpPr>
            <a:spLocks noGrp="1"/>
          </p:cNvSpPr>
          <p:nvPr>
            <p:ph type="title"/>
          </p:nvPr>
        </p:nvSpPr>
        <p:spPr>
          <a:xfrm>
            <a:off x="661182" y="456867"/>
            <a:ext cx="7680960" cy="1371600"/>
          </a:xfrm>
        </p:spPr>
        <p:txBody>
          <a:bodyPr/>
          <a:lstStyle/>
          <a:p>
            <a:r>
              <a:rPr lang="en-US" b="1" dirty="0">
                <a:solidFill>
                  <a:srgbClr val="418438"/>
                </a:solidFill>
              </a:rPr>
              <a:t>Occupational Therapy:</a:t>
            </a:r>
            <a:br>
              <a:rPr lang="en-US" b="1" dirty="0">
                <a:solidFill>
                  <a:srgbClr val="418438"/>
                </a:solidFill>
              </a:rPr>
            </a:br>
            <a:r>
              <a:rPr lang="en-US" i="1" dirty="0">
                <a:solidFill>
                  <a:srgbClr val="418438"/>
                </a:solidFill>
              </a:rPr>
              <a:t>Types of Services Provided</a:t>
            </a:r>
            <a:endParaRPr lang="en-US" dirty="0"/>
          </a:p>
        </p:txBody>
      </p:sp>
      <p:sp>
        <p:nvSpPr>
          <p:cNvPr id="3" name="Content Placeholder 2">
            <a:extLst>
              <a:ext uri="{FF2B5EF4-FFF2-40B4-BE49-F238E27FC236}">
                <a16:creationId xmlns:a16="http://schemas.microsoft.com/office/drawing/2014/main" id="{EB1973C1-0372-41B7-A624-E7852F3D0214}"/>
              </a:ext>
            </a:extLst>
          </p:cNvPr>
          <p:cNvSpPr>
            <a:spLocks noGrp="1"/>
          </p:cNvSpPr>
          <p:nvPr>
            <p:ph idx="1"/>
          </p:nvPr>
        </p:nvSpPr>
        <p:spPr>
          <a:xfrm>
            <a:off x="407963" y="1716258"/>
            <a:ext cx="5978769" cy="4598776"/>
          </a:xfrm>
        </p:spPr>
        <p:txBody>
          <a:bodyPr>
            <a:normAutofit/>
          </a:bodyPr>
          <a:lstStyle/>
          <a:p>
            <a:pPr marL="0" indent="0">
              <a:buNone/>
            </a:pPr>
            <a:r>
              <a:rPr lang="en-US" sz="2400" dirty="0"/>
              <a:t>Specific Interventions</a:t>
            </a:r>
          </a:p>
          <a:p>
            <a:pPr lvl="1"/>
            <a:r>
              <a:rPr lang="en-US" sz="2000" u="sng" dirty="0"/>
              <a:t>Children</a:t>
            </a:r>
            <a:r>
              <a:rPr lang="en-US" sz="2000" dirty="0"/>
              <a:t>: social skills, feeding/eating, dressing, handwriting, personal hygiene</a:t>
            </a:r>
          </a:p>
          <a:p>
            <a:pPr lvl="1"/>
            <a:r>
              <a:rPr lang="en-US" sz="2000" u="sng" dirty="0"/>
              <a:t>Rehabilitation</a:t>
            </a:r>
            <a:r>
              <a:rPr lang="en-US" sz="2000" dirty="0"/>
              <a:t>: dressing, personal hygiene, balance, strength/endurance </a:t>
            </a:r>
          </a:p>
          <a:p>
            <a:pPr lvl="1"/>
            <a:r>
              <a:rPr lang="en-US" sz="2000" u="sng" dirty="0"/>
              <a:t>Mental Health</a:t>
            </a:r>
            <a:r>
              <a:rPr lang="en-US" sz="2000" dirty="0"/>
              <a:t>: coping strategies, substance use, stress management, role development, wellness, social skills</a:t>
            </a:r>
          </a:p>
          <a:p>
            <a:pPr lvl="1"/>
            <a:r>
              <a:rPr lang="en-US" sz="2000" u="sng" dirty="0"/>
              <a:t>Productive Aging</a:t>
            </a:r>
            <a:r>
              <a:rPr lang="en-US" sz="2000" dirty="0"/>
              <a:t>: cognitive training, energy conservation, safety education, fall prevention, driving rehabilitation</a:t>
            </a:r>
          </a:p>
          <a:p>
            <a:pPr lvl="1"/>
            <a:r>
              <a:rPr lang="en-US" sz="2000" u="sng" dirty="0"/>
              <a:t>Community</a:t>
            </a:r>
            <a:r>
              <a:rPr lang="en-US" sz="2000" dirty="0"/>
              <a:t>: home or environmental modifications</a:t>
            </a:r>
          </a:p>
          <a:p>
            <a:endParaRPr lang="en-US" dirty="0"/>
          </a:p>
        </p:txBody>
      </p:sp>
      <p:sp>
        <p:nvSpPr>
          <p:cNvPr id="4" name="TextBox 3">
            <a:extLst>
              <a:ext uri="{FF2B5EF4-FFF2-40B4-BE49-F238E27FC236}">
                <a16:creationId xmlns:a16="http://schemas.microsoft.com/office/drawing/2014/main" id="{8541B55C-0F63-47A7-AC90-7C53541DE14C}"/>
              </a:ext>
            </a:extLst>
          </p:cNvPr>
          <p:cNvSpPr txBox="1"/>
          <p:nvPr/>
        </p:nvSpPr>
        <p:spPr>
          <a:xfrm>
            <a:off x="194230" y="6315034"/>
            <a:ext cx="3363686" cy="307777"/>
          </a:xfrm>
          <a:prstGeom prst="rect">
            <a:avLst/>
          </a:prstGeom>
          <a:noFill/>
        </p:spPr>
        <p:txBody>
          <a:bodyPr wrap="square" rtlCol="0">
            <a:spAutoFit/>
          </a:bodyPr>
          <a:lstStyle/>
          <a:p>
            <a:r>
              <a:rPr lang="en-US" sz="1400" dirty="0">
                <a:solidFill>
                  <a:schemeClr val="accent1"/>
                </a:solidFill>
              </a:rPr>
              <a:t>AOTA, </a:t>
            </a:r>
            <a:r>
              <a:rPr lang="en-US" sz="1400" dirty="0" err="1">
                <a:solidFill>
                  <a:schemeClr val="accent1"/>
                </a:solidFill>
              </a:rPr>
              <a:t>n.d.</a:t>
            </a:r>
            <a:r>
              <a:rPr lang="en-US" sz="1400" dirty="0">
                <a:solidFill>
                  <a:schemeClr val="accent1"/>
                </a:solidFill>
              </a:rPr>
              <a:t>; AOTA, 2000</a:t>
            </a:r>
          </a:p>
        </p:txBody>
      </p:sp>
      <p:pic>
        <p:nvPicPr>
          <p:cNvPr id="6" name="Picture 5">
            <a:extLst>
              <a:ext uri="{FF2B5EF4-FFF2-40B4-BE49-F238E27FC236}">
                <a16:creationId xmlns:a16="http://schemas.microsoft.com/office/drawing/2014/main" id="{7D846FCC-8E1F-4900-934E-407E9F84B073}"/>
              </a:ext>
            </a:extLst>
          </p:cNvPr>
          <p:cNvPicPr>
            <a:picLocks noChangeAspect="1"/>
          </p:cNvPicPr>
          <p:nvPr/>
        </p:nvPicPr>
        <p:blipFill>
          <a:blip r:embed="rId2"/>
          <a:stretch>
            <a:fillRect/>
          </a:stretch>
        </p:blipFill>
        <p:spPr>
          <a:xfrm>
            <a:off x="6288258" y="2039816"/>
            <a:ext cx="2464263" cy="3713870"/>
          </a:xfrm>
          <a:prstGeom prst="rect">
            <a:avLst/>
          </a:prstGeom>
          <a:ln w="28575">
            <a:solidFill>
              <a:schemeClr val="bg2">
                <a:lumMod val="50000"/>
              </a:schemeClr>
            </a:solidFill>
          </a:ln>
        </p:spPr>
      </p:pic>
    </p:spTree>
    <p:extLst>
      <p:ext uri="{BB962C8B-B14F-4D97-AF65-F5344CB8AC3E}">
        <p14:creationId xmlns:p14="http://schemas.microsoft.com/office/powerpoint/2010/main" val="1152905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418438"/>
                </a:solidFill>
              </a:rPr>
              <a:t>Occupational Therapy:</a:t>
            </a:r>
            <a:br>
              <a:rPr lang="en-US" b="1" dirty="0">
                <a:solidFill>
                  <a:srgbClr val="418438"/>
                </a:solidFill>
              </a:rPr>
            </a:br>
            <a:r>
              <a:rPr lang="en-US" i="1" dirty="0">
                <a:solidFill>
                  <a:srgbClr val="418438"/>
                </a:solidFill>
              </a:rPr>
              <a:t>Injuries/Disabilities Commonly Treated</a:t>
            </a:r>
            <a:endParaRPr lang="en-US" dirty="0"/>
          </a:p>
        </p:txBody>
      </p:sp>
      <p:sp>
        <p:nvSpPr>
          <p:cNvPr id="3" name="Content Placeholder 2"/>
          <p:cNvSpPr>
            <a:spLocks noGrp="1"/>
          </p:cNvSpPr>
          <p:nvPr>
            <p:ph idx="1"/>
          </p:nvPr>
        </p:nvSpPr>
        <p:spPr>
          <a:xfrm>
            <a:off x="478301" y="2173457"/>
            <a:ext cx="3643532" cy="4438357"/>
          </a:xfrm>
        </p:spPr>
        <p:txBody>
          <a:bodyPr>
            <a:normAutofit lnSpcReduction="10000"/>
          </a:bodyPr>
          <a:lstStyle/>
          <a:p>
            <a:r>
              <a:rPr lang="en-US" sz="2400" dirty="0"/>
              <a:t>Visual/Hearing Impairments</a:t>
            </a:r>
          </a:p>
          <a:p>
            <a:r>
              <a:rPr lang="en-US" sz="2400" dirty="0"/>
              <a:t>Spinal Cord Injuries</a:t>
            </a:r>
          </a:p>
          <a:p>
            <a:r>
              <a:rPr lang="en-US" sz="2400" dirty="0"/>
              <a:t>Brain Injuries</a:t>
            </a:r>
          </a:p>
          <a:p>
            <a:r>
              <a:rPr lang="en-US" sz="2400" dirty="0"/>
              <a:t>Cerebral Palsy</a:t>
            </a:r>
          </a:p>
          <a:p>
            <a:r>
              <a:rPr lang="en-US" sz="2400" dirty="0"/>
              <a:t>Hand Injuries</a:t>
            </a:r>
          </a:p>
          <a:p>
            <a:r>
              <a:rPr lang="en-US" sz="2400" dirty="0"/>
              <a:t>Developmental Delays</a:t>
            </a:r>
          </a:p>
          <a:p>
            <a:r>
              <a:rPr lang="en-US" sz="2400" dirty="0"/>
              <a:t>Down Syndrome</a:t>
            </a:r>
          </a:p>
          <a:p>
            <a:r>
              <a:rPr lang="en-US" sz="2400" dirty="0"/>
              <a:t>Chronic Impairments</a:t>
            </a:r>
          </a:p>
          <a:p>
            <a:pPr marL="0" indent="0">
              <a:buNone/>
            </a:pPr>
            <a:endParaRPr lang="en-US" dirty="0"/>
          </a:p>
        </p:txBody>
      </p:sp>
      <p:sp>
        <p:nvSpPr>
          <p:cNvPr id="4" name="Content Placeholder 2">
            <a:extLst>
              <a:ext uri="{FF2B5EF4-FFF2-40B4-BE49-F238E27FC236}">
                <a16:creationId xmlns:a16="http://schemas.microsoft.com/office/drawing/2014/main" id="{FDF78EEE-0A13-489E-8D0F-EE25B1E44E25}"/>
              </a:ext>
            </a:extLst>
          </p:cNvPr>
          <p:cNvSpPr txBox="1">
            <a:spLocks/>
          </p:cNvSpPr>
          <p:nvPr/>
        </p:nvSpPr>
        <p:spPr>
          <a:xfrm>
            <a:off x="4121833" y="2194557"/>
            <a:ext cx="3826412" cy="4058530"/>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anose="020B0604020202020204"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9pPr>
          </a:lstStyle>
          <a:p>
            <a:r>
              <a:rPr lang="en-US" sz="2400" dirty="0"/>
              <a:t>Rhett’s Syndrome</a:t>
            </a:r>
          </a:p>
          <a:p>
            <a:r>
              <a:rPr lang="en-US" sz="2400" dirty="0"/>
              <a:t>Dementia/Alzheimer's</a:t>
            </a:r>
          </a:p>
          <a:p>
            <a:r>
              <a:rPr lang="en-US" sz="2400" dirty="0"/>
              <a:t>Amputations</a:t>
            </a:r>
          </a:p>
          <a:p>
            <a:r>
              <a:rPr lang="en-US" sz="2400" dirty="0"/>
              <a:t>PTSD</a:t>
            </a:r>
          </a:p>
          <a:p>
            <a:r>
              <a:rPr lang="en-US" sz="2400" dirty="0"/>
              <a:t>Burns</a:t>
            </a:r>
          </a:p>
          <a:p>
            <a:r>
              <a:rPr lang="en-US" sz="2400" dirty="0"/>
              <a:t>Arthritis</a:t>
            </a:r>
          </a:p>
          <a:p>
            <a:r>
              <a:rPr lang="en-US" sz="2400" dirty="0"/>
              <a:t>Stroke</a:t>
            </a:r>
          </a:p>
        </p:txBody>
      </p:sp>
      <p:pic>
        <p:nvPicPr>
          <p:cNvPr id="6" name="Picture 5">
            <a:extLst>
              <a:ext uri="{FF2B5EF4-FFF2-40B4-BE49-F238E27FC236}">
                <a16:creationId xmlns:a16="http://schemas.microsoft.com/office/drawing/2014/main" id="{6874C7C7-7640-4258-B241-D304C89D7653}"/>
              </a:ext>
            </a:extLst>
          </p:cNvPr>
          <p:cNvPicPr>
            <a:picLocks noChangeAspect="1"/>
          </p:cNvPicPr>
          <p:nvPr/>
        </p:nvPicPr>
        <p:blipFill>
          <a:blip r:embed="rId2"/>
          <a:stretch>
            <a:fillRect/>
          </a:stretch>
        </p:blipFill>
        <p:spPr>
          <a:xfrm>
            <a:off x="5681069" y="4304714"/>
            <a:ext cx="3130216" cy="2180491"/>
          </a:xfrm>
          <a:prstGeom prst="rect">
            <a:avLst/>
          </a:prstGeom>
          <a:ln w="28575">
            <a:solidFill>
              <a:schemeClr val="bg2">
                <a:lumMod val="50000"/>
              </a:schemeClr>
            </a:solidFill>
          </a:ln>
        </p:spPr>
      </p:pic>
    </p:spTree>
    <p:extLst>
      <p:ext uri="{BB962C8B-B14F-4D97-AF65-F5344CB8AC3E}">
        <p14:creationId xmlns:p14="http://schemas.microsoft.com/office/powerpoint/2010/main" val="1976021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DAA02-B77A-42ED-8E33-659A2FA24546}"/>
              </a:ext>
            </a:extLst>
          </p:cNvPr>
          <p:cNvSpPr>
            <a:spLocks noGrp="1"/>
          </p:cNvSpPr>
          <p:nvPr>
            <p:ph type="title"/>
          </p:nvPr>
        </p:nvSpPr>
        <p:spPr>
          <a:xfrm>
            <a:off x="1102378" y="2206850"/>
            <a:ext cx="6803136" cy="2587752"/>
          </a:xfrm>
        </p:spPr>
        <p:txBody>
          <a:bodyPr/>
          <a:lstStyle/>
          <a:p>
            <a:r>
              <a:rPr lang="en-US" sz="4400" dirty="0">
                <a:solidFill>
                  <a:srgbClr val="418438"/>
                </a:solidFill>
              </a:rPr>
              <a:t>Partnering AgrAbility and Occupational Therapy Services</a:t>
            </a:r>
          </a:p>
        </p:txBody>
      </p:sp>
      <p:cxnSp>
        <p:nvCxnSpPr>
          <p:cNvPr id="5" name="Straight Connector 4">
            <a:extLst>
              <a:ext uri="{FF2B5EF4-FFF2-40B4-BE49-F238E27FC236}">
                <a16:creationId xmlns:a16="http://schemas.microsoft.com/office/drawing/2014/main" id="{EE7BB75C-7B08-4AA5-B8E4-C2162F2215C8}"/>
              </a:ext>
            </a:extLst>
          </p:cNvPr>
          <p:cNvCxnSpPr>
            <a:cxnSpLocks/>
          </p:cNvCxnSpPr>
          <p:nvPr/>
        </p:nvCxnSpPr>
        <p:spPr>
          <a:xfrm>
            <a:off x="1859220" y="4501661"/>
            <a:ext cx="55426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9688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EB128-7926-476E-B530-C1E4A2E57740}"/>
              </a:ext>
            </a:extLst>
          </p:cNvPr>
          <p:cNvSpPr>
            <a:spLocks noGrp="1"/>
          </p:cNvSpPr>
          <p:nvPr>
            <p:ph type="title"/>
          </p:nvPr>
        </p:nvSpPr>
        <p:spPr>
          <a:xfrm>
            <a:off x="703384" y="473782"/>
            <a:ext cx="7680960" cy="1371600"/>
          </a:xfrm>
        </p:spPr>
        <p:txBody>
          <a:bodyPr/>
          <a:lstStyle/>
          <a:p>
            <a:r>
              <a:rPr lang="en-US" b="1" dirty="0">
                <a:solidFill>
                  <a:srgbClr val="418438"/>
                </a:solidFill>
              </a:rPr>
              <a:t>Assistive Technology &amp; Related Interventions</a:t>
            </a:r>
          </a:p>
        </p:txBody>
      </p:sp>
      <p:sp>
        <p:nvSpPr>
          <p:cNvPr id="3" name="Content Placeholder 2">
            <a:extLst>
              <a:ext uri="{FF2B5EF4-FFF2-40B4-BE49-F238E27FC236}">
                <a16:creationId xmlns:a16="http://schemas.microsoft.com/office/drawing/2014/main" id="{2EBE977C-A67E-424A-B42D-17B2E020303F}"/>
              </a:ext>
            </a:extLst>
          </p:cNvPr>
          <p:cNvSpPr>
            <a:spLocks noGrp="1"/>
          </p:cNvSpPr>
          <p:nvPr>
            <p:ph idx="1"/>
          </p:nvPr>
        </p:nvSpPr>
        <p:spPr>
          <a:xfrm>
            <a:off x="3826412" y="1885057"/>
            <a:ext cx="5106574" cy="4670487"/>
          </a:xfrm>
        </p:spPr>
        <p:txBody>
          <a:bodyPr>
            <a:normAutofit fontScale="85000" lnSpcReduction="20000"/>
          </a:bodyPr>
          <a:lstStyle/>
          <a:p>
            <a:pPr>
              <a:lnSpc>
                <a:spcPct val="90000"/>
              </a:lnSpc>
            </a:pPr>
            <a:r>
              <a:rPr lang="en-US" sz="2600" dirty="0"/>
              <a:t>Clinical Relevance</a:t>
            </a:r>
          </a:p>
          <a:p>
            <a:pPr lvl="1">
              <a:lnSpc>
                <a:spcPct val="90000"/>
              </a:lnSpc>
            </a:pPr>
            <a:r>
              <a:rPr lang="en-US" sz="2600" dirty="0"/>
              <a:t>Injuries (acute)</a:t>
            </a:r>
          </a:p>
          <a:p>
            <a:pPr lvl="1">
              <a:lnSpc>
                <a:spcPct val="90000"/>
              </a:lnSpc>
            </a:pPr>
            <a:r>
              <a:rPr lang="en-US" sz="2600" dirty="0"/>
              <a:t>Chronic conditions</a:t>
            </a:r>
          </a:p>
          <a:p>
            <a:pPr lvl="1">
              <a:lnSpc>
                <a:spcPct val="90000"/>
              </a:lnSpc>
            </a:pPr>
            <a:r>
              <a:rPr lang="en-US" sz="2600" dirty="0"/>
              <a:t>Functional Mobility</a:t>
            </a:r>
          </a:p>
          <a:p>
            <a:pPr lvl="1">
              <a:lnSpc>
                <a:spcPct val="90000"/>
              </a:lnSpc>
            </a:pPr>
            <a:r>
              <a:rPr lang="en-US" sz="2600" dirty="0"/>
              <a:t>Mental health</a:t>
            </a:r>
          </a:p>
          <a:p>
            <a:pPr>
              <a:lnSpc>
                <a:spcPct val="90000"/>
              </a:lnSpc>
            </a:pPr>
            <a:r>
              <a:rPr lang="en-US" sz="2600" dirty="0"/>
              <a:t>Common Intervention/Modification Ideas</a:t>
            </a:r>
          </a:p>
          <a:p>
            <a:pPr lvl="1">
              <a:lnSpc>
                <a:spcPct val="90000"/>
              </a:lnSpc>
            </a:pPr>
            <a:r>
              <a:rPr lang="en-US" sz="2600" dirty="0"/>
              <a:t>Mechanical lifts</a:t>
            </a:r>
          </a:p>
          <a:p>
            <a:pPr lvl="1">
              <a:lnSpc>
                <a:spcPct val="90000"/>
              </a:lnSpc>
            </a:pPr>
            <a:r>
              <a:rPr lang="en-US" sz="2600" dirty="0"/>
              <a:t>Assistive technology</a:t>
            </a:r>
          </a:p>
          <a:p>
            <a:pPr lvl="1">
              <a:lnSpc>
                <a:spcPct val="90000"/>
              </a:lnSpc>
            </a:pPr>
            <a:r>
              <a:rPr lang="en-US" sz="2600" dirty="0"/>
              <a:t>Energy conservation techniques</a:t>
            </a:r>
          </a:p>
          <a:p>
            <a:pPr lvl="1">
              <a:lnSpc>
                <a:spcPct val="90000"/>
              </a:lnSpc>
            </a:pPr>
            <a:r>
              <a:rPr lang="en-US" sz="2600" dirty="0"/>
              <a:t>Elimination of hazardous environments</a:t>
            </a:r>
          </a:p>
          <a:p>
            <a:pPr lvl="1">
              <a:lnSpc>
                <a:spcPct val="90000"/>
              </a:lnSpc>
            </a:pPr>
            <a:r>
              <a:rPr lang="en-US" sz="2600" dirty="0"/>
              <a:t>Use of safety equipment</a:t>
            </a:r>
          </a:p>
          <a:p>
            <a:pPr lvl="1">
              <a:lnSpc>
                <a:spcPct val="90000"/>
              </a:lnSpc>
            </a:pPr>
            <a:r>
              <a:rPr lang="en-US" sz="2600" dirty="0"/>
              <a:t>Modified work tools </a:t>
            </a:r>
          </a:p>
          <a:p>
            <a:pPr lvl="1">
              <a:lnSpc>
                <a:spcPct val="90000"/>
              </a:lnSpc>
            </a:pPr>
            <a:r>
              <a:rPr lang="en-US" sz="2600" dirty="0"/>
              <a:t>Consideration of lighting </a:t>
            </a:r>
          </a:p>
          <a:p>
            <a:endParaRPr lang="en-US" dirty="0"/>
          </a:p>
        </p:txBody>
      </p:sp>
      <p:pic>
        <p:nvPicPr>
          <p:cNvPr id="5" name="Picture 4" descr="A picture containing grass, outdoor, sky, truck&#10;&#10;Description generated with very high confidence">
            <a:extLst>
              <a:ext uri="{FF2B5EF4-FFF2-40B4-BE49-F238E27FC236}">
                <a16:creationId xmlns:a16="http://schemas.microsoft.com/office/drawing/2014/main" id="{2E26B798-6CAA-443A-977D-88D696C6D7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245" y="2062167"/>
            <a:ext cx="3253287" cy="1955423"/>
          </a:xfrm>
          <a:prstGeom prst="rect">
            <a:avLst/>
          </a:prstGeom>
          <a:ln w="28575">
            <a:solidFill>
              <a:schemeClr val="bg2">
                <a:lumMod val="50000"/>
              </a:schemeClr>
            </a:solidFill>
          </a:ln>
        </p:spPr>
      </p:pic>
      <p:pic>
        <p:nvPicPr>
          <p:cNvPr id="7" name="Picture 6">
            <a:extLst>
              <a:ext uri="{FF2B5EF4-FFF2-40B4-BE49-F238E27FC236}">
                <a16:creationId xmlns:a16="http://schemas.microsoft.com/office/drawing/2014/main" id="{5ACF7CE8-4F97-4A49-BBBE-E09285ABF0B3}"/>
              </a:ext>
            </a:extLst>
          </p:cNvPr>
          <p:cNvPicPr>
            <a:picLocks noChangeAspect="1"/>
          </p:cNvPicPr>
          <p:nvPr/>
        </p:nvPicPr>
        <p:blipFill>
          <a:blip r:embed="rId3"/>
          <a:stretch>
            <a:fillRect/>
          </a:stretch>
        </p:blipFill>
        <p:spPr>
          <a:xfrm>
            <a:off x="390245" y="4234375"/>
            <a:ext cx="3253287" cy="1842868"/>
          </a:xfrm>
          <a:prstGeom prst="rect">
            <a:avLst/>
          </a:prstGeom>
          <a:ln w="28575">
            <a:solidFill>
              <a:schemeClr val="bg2">
                <a:lumMod val="50000"/>
              </a:schemeClr>
            </a:solidFill>
          </a:ln>
        </p:spPr>
      </p:pic>
    </p:spTree>
    <p:extLst>
      <p:ext uri="{BB962C8B-B14F-4D97-AF65-F5344CB8AC3E}">
        <p14:creationId xmlns:p14="http://schemas.microsoft.com/office/powerpoint/2010/main" val="1882257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F3E41-6E0C-48B5-AAF7-1EF1B2AF3363}"/>
              </a:ext>
            </a:extLst>
          </p:cNvPr>
          <p:cNvSpPr>
            <a:spLocks noGrp="1"/>
          </p:cNvSpPr>
          <p:nvPr>
            <p:ph type="title"/>
          </p:nvPr>
        </p:nvSpPr>
        <p:spPr/>
        <p:txBody>
          <a:bodyPr/>
          <a:lstStyle/>
          <a:p>
            <a:r>
              <a:rPr lang="en-US" b="1" dirty="0">
                <a:solidFill>
                  <a:srgbClr val="418438"/>
                </a:solidFill>
              </a:rPr>
              <a:t>Assistive Technology Resources</a:t>
            </a:r>
          </a:p>
        </p:txBody>
      </p:sp>
      <p:sp>
        <p:nvSpPr>
          <p:cNvPr id="4" name="Content Placeholder 2">
            <a:extLst>
              <a:ext uri="{FF2B5EF4-FFF2-40B4-BE49-F238E27FC236}">
                <a16:creationId xmlns:a16="http://schemas.microsoft.com/office/drawing/2014/main" id="{72694FA1-472C-4B09-8848-182EB0FF2E90}"/>
              </a:ext>
            </a:extLst>
          </p:cNvPr>
          <p:cNvSpPr>
            <a:spLocks noGrp="1"/>
          </p:cNvSpPr>
          <p:nvPr>
            <p:ph idx="1"/>
          </p:nvPr>
        </p:nvSpPr>
        <p:spPr>
          <a:xfrm>
            <a:off x="731520" y="2300068"/>
            <a:ext cx="7680960" cy="3931920"/>
          </a:xfrm>
        </p:spPr>
        <p:txBody>
          <a:bodyPr>
            <a:normAutofit/>
          </a:bodyPr>
          <a:lstStyle/>
          <a:p>
            <a:pPr marL="0" indent="0" algn="ctr">
              <a:buNone/>
            </a:pPr>
            <a:r>
              <a:rPr lang="en-US" sz="3200" i="1" dirty="0"/>
              <a:t>Visit the National AgrAbility Project Assistive Technology Toolbox for additional tools and equipment </a:t>
            </a:r>
          </a:p>
          <a:p>
            <a:pPr marL="0" indent="0">
              <a:buNone/>
            </a:pPr>
            <a:endParaRPr lang="en-US" sz="3200" dirty="0"/>
          </a:p>
          <a:p>
            <a:pPr marL="0" indent="0" algn="ctr">
              <a:buNone/>
            </a:pPr>
            <a:endParaRPr lang="en-US" sz="3200" dirty="0"/>
          </a:p>
          <a:p>
            <a:pPr marL="0" indent="0" algn="ctr">
              <a:buNone/>
            </a:pPr>
            <a:r>
              <a:rPr lang="en-US" sz="3200" dirty="0" smtClean="0"/>
              <a:t>www.agrability.org/toolbox</a:t>
            </a:r>
            <a:endParaRPr lang="en-US" sz="3200" dirty="0"/>
          </a:p>
        </p:txBody>
      </p:sp>
      <p:pic>
        <p:nvPicPr>
          <p:cNvPr id="5" name="Picture 4">
            <a:extLst>
              <a:ext uri="{FF2B5EF4-FFF2-40B4-BE49-F238E27FC236}">
                <a16:creationId xmlns:a16="http://schemas.microsoft.com/office/drawing/2014/main" id="{C30073DE-D0BA-40F6-854D-DE19EFCEA140}"/>
              </a:ext>
            </a:extLst>
          </p:cNvPr>
          <p:cNvPicPr>
            <a:picLocks noChangeAspect="1"/>
          </p:cNvPicPr>
          <p:nvPr/>
        </p:nvPicPr>
        <p:blipFill>
          <a:blip r:embed="rId2"/>
          <a:stretch>
            <a:fillRect/>
          </a:stretch>
        </p:blipFill>
        <p:spPr>
          <a:xfrm>
            <a:off x="2532185" y="3951457"/>
            <a:ext cx="4248443" cy="761219"/>
          </a:xfrm>
          <a:prstGeom prst="rect">
            <a:avLst/>
          </a:prstGeom>
        </p:spPr>
      </p:pic>
    </p:spTree>
    <p:extLst>
      <p:ext uri="{BB962C8B-B14F-4D97-AF65-F5344CB8AC3E}">
        <p14:creationId xmlns:p14="http://schemas.microsoft.com/office/powerpoint/2010/main" val="924943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EA61D-3EE9-41A5-BBFA-0383D3F39BC6}"/>
              </a:ext>
            </a:extLst>
          </p:cNvPr>
          <p:cNvSpPr>
            <a:spLocks noGrp="1"/>
          </p:cNvSpPr>
          <p:nvPr>
            <p:ph type="title"/>
          </p:nvPr>
        </p:nvSpPr>
        <p:spPr/>
        <p:txBody>
          <a:bodyPr/>
          <a:lstStyle/>
          <a:p>
            <a:r>
              <a:rPr lang="en-US" b="1" dirty="0">
                <a:solidFill>
                  <a:srgbClr val="418438"/>
                </a:solidFill>
              </a:rPr>
              <a:t>Assistive Technology Resources</a:t>
            </a:r>
            <a:endParaRPr lang="en-US" dirty="0"/>
          </a:p>
        </p:txBody>
      </p:sp>
      <p:sp>
        <p:nvSpPr>
          <p:cNvPr id="3" name="Content Placeholder 2">
            <a:extLst>
              <a:ext uri="{FF2B5EF4-FFF2-40B4-BE49-F238E27FC236}">
                <a16:creationId xmlns:a16="http://schemas.microsoft.com/office/drawing/2014/main" id="{9A8CA8BB-464E-4409-96D3-4A806D7FE8D9}"/>
              </a:ext>
            </a:extLst>
          </p:cNvPr>
          <p:cNvSpPr>
            <a:spLocks noGrp="1"/>
          </p:cNvSpPr>
          <p:nvPr>
            <p:ph idx="1"/>
          </p:nvPr>
        </p:nvSpPr>
        <p:spPr>
          <a:xfrm>
            <a:off x="604911" y="2014194"/>
            <a:ext cx="8060704" cy="3931920"/>
          </a:xfrm>
        </p:spPr>
        <p:txBody>
          <a:bodyPr>
            <a:normAutofit/>
          </a:bodyPr>
          <a:lstStyle/>
          <a:p>
            <a:r>
              <a:rPr lang="en-US" sz="2400" b="1" dirty="0"/>
              <a:t>National AgrAbility Project</a:t>
            </a:r>
            <a:r>
              <a:rPr lang="en-US" sz="2400" dirty="0"/>
              <a:t>: </a:t>
            </a:r>
            <a:r>
              <a:rPr lang="en-US" sz="2400" i="1" dirty="0"/>
              <a:t>agrability.org</a:t>
            </a:r>
            <a:endParaRPr lang="en-US" sz="2400" dirty="0"/>
          </a:p>
          <a:p>
            <a:r>
              <a:rPr lang="en-US" sz="2400" b="1" dirty="0"/>
              <a:t>Rehabilitation Engineering and Assistive Technology Society of North America</a:t>
            </a:r>
            <a:r>
              <a:rPr lang="en-US" sz="2400" dirty="0"/>
              <a:t>: </a:t>
            </a:r>
            <a:r>
              <a:rPr lang="en-US" sz="2400" i="1" dirty="0"/>
              <a:t>https://www.resna.org/</a:t>
            </a:r>
            <a:endParaRPr lang="en-US" sz="2400" dirty="0"/>
          </a:p>
          <a:p>
            <a:r>
              <a:rPr lang="en-US" sz="2400" b="1" dirty="0"/>
              <a:t>Life Essentials</a:t>
            </a:r>
            <a:r>
              <a:rPr lang="en-US" sz="2400" dirty="0"/>
              <a:t>: www.lifeessentialslifts.com/</a:t>
            </a:r>
          </a:p>
          <a:p>
            <a:r>
              <a:rPr lang="en-US" sz="2400" b="1" dirty="0" err="1"/>
              <a:t>EasterSeals</a:t>
            </a:r>
            <a:r>
              <a:rPr lang="en-US" sz="2400" dirty="0"/>
              <a:t>: </a:t>
            </a:r>
            <a:r>
              <a:rPr lang="en-US" sz="2400" i="1" dirty="0"/>
              <a:t>www.easterseals.com/</a:t>
            </a:r>
            <a:endParaRPr lang="en-US" sz="2400" dirty="0"/>
          </a:p>
          <a:p>
            <a:r>
              <a:rPr lang="en-US" sz="2400" b="1" dirty="0" err="1"/>
              <a:t>AbleData</a:t>
            </a:r>
            <a:r>
              <a:rPr lang="en-US" sz="2400" dirty="0"/>
              <a:t>: </a:t>
            </a:r>
            <a:r>
              <a:rPr lang="en-US" sz="2400" i="1" dirty="0"/>
              <a:t>https://abledata.acl.gov/</a:t>
            </a:r>
            <a:endParaRPr lang="en-US" sz="2400" dirty="0"/>
          </a:p>
          <a:p>
            <a:r>
              <a:rPr lang="en-US" sz="2400" b="1" dirty="0"/>
              <a:t>The National Public Website on Assistive Technology</a:t>
            </a:r>
            <a:r>
              <a:rPr lang="en-US" sz="2400" dirty="0"/>
              <a:t>: </a:t>
            </a:r>
            <a:r>
              <a:rPr lang="en-US" sz="2400" i="1" dirty="0"/>
              <a:t>assistivetech.net/</a:t>
            </a:r>
          </a:p>
          <a:p>
            <a:endParaRPr lang="en-US" dirty="0"/>
          </a:p>
        </p:txBody>
      </p:sp>
      <p:pic>
        <p:nvPicPr>
          <p:cNvPr id="5" name="Picture 4">
            <a:extLst>
              <a:ext uri="{FF2B5EF4-FFF2-40B4-BE49-F238E27FC236}">
                <a16:creationId xmlns:a16="http://schemas.microsoft.com/office/drawing/2014/main" id="{CB710696-06C8-4E47-9851-420C4F5CACCA}"/>
              </a:ext>
            </a:extLst>
          </p:cNvPr>
          <p:cNvPicPr>
            <a:picLocks noChangeAspect="1"/>
          </p:cNvPicPr>
          <p:nvPr/>
        </p:nvPicPr>
        <p:blipFill>
          <a:blip r:embed="rId2"/>
          <a:stretch>
            <a:fillRect/>
          </a:stretch>
        </p:blipFill>
        <p:spPr>
          <a:xfrm>
            <a:off x="448971" y="5860586"/>
            <a:ext cx="2618980" cy="629140"/>
          </a:xfrm>
          <a:prstGeom prst="rect">
            <a:avLst/>
          </a:prstGeom>
        </p:spPr>
      </p:pic>
      <p:pic>
        <p:nvPicPr>
          <p:cNvPr id="11" name="Picture 10">
            <a:extLst>
              <a:ext uri="{FF2B5EF4-FFF2-40B4-BE49-F238E27FC236}">
                <a16:creationId xmlns:a16="http://schemas.microsoft.com/office/drawing/2014/main" id="{02C3E54D-1B61-403B-94A5-ECC0CE05395A}"/>
              </a:ext>
            </a:extLst>
          </p:cNvPr>
          <p:cNvPicPr>
            <a:picLocks noChangeAspect="1"/>
          </p:cNvPicPr>
          <p:nvPr/>
        </p:nvPicPr>
        <p:blipFill>
          <a:blip r:embed="rId3"/>
          <a:stretch>
            <a:fillRect/>
          </a:stretch>
        </p:blipFill>
        <p:spPr>
          <a:xfrm>
            <a:off x="7269202" y="5324168"/>
            <a:ext cx="1396413" cy="1165558"/>
          </a:xfrm>
          <a:prstGeom prst="rect">
            <a:avLst/>
          </a:prstGeom>
        </p:spPr>
      </p:pic>
      <p:pic>
        <p:nvPicPr>
          <p:cNvPr id="13" name="Picture 12">
            <a:extLst>
              <a:ext uri="{FF2B5EF4-FFF2-40B4-BE49-F238E27FC236}">
                <a16:creationId xmlns:a16="http://schemas.microsoft.com/office/drawing/2014/main" id="{6C75E165-A434-4AF8-9AC1-04C83EEBA043}"/>
              </a:ext>
            </a:extLst>
          </p:cNvPr>
          <p:cNvPicPr>
            <a:picLocks noChangeAspect="1"/>
          </p:cNvPicPr>
          <p:nvPr/>
        </p:nvPicPr>
        <p:blipFill>
          <a:blip r:embed="rId4"/>
          <a:stretch>
            <a:fillRect/>
          </a:stretch>
        </p:blipFill>
        <p:spPr>
          <a:xfrm>
            <a:off x="4043713" y="5610287"/>
            <a:ext cx="2249727" cy="879439"/>
          </a:xfrm>
          <a:prstGeom prst="rect">
            <a:avLst/>
          </a:prstGeom>
        </p:spPr>
      </p:pic>
      <p:pic>
        <p:nvPicPr>
          <p:cNvPr id="15" name="Picture 14">
            <a:extLst>
              <a:ext uri="{FF2B5EF4-FFF2-40B4-BE49-F238E27FC236}">
                <a16:creationId xmlns:a16="http://schemas.microsoft.com/office/drawing/2014/main" id="{F54C08AA-2D6F-4ADE-ACE4-A03E83DA9C9A}"/>
              </a:ext>
            </a:extLst>
          </p:cNvPr>
          <p:cNvPicPr>
            <a:picLocks noChangeAspect="1"/>
          </p:cNvPicPr>
          <p:nvPr/>
        </p:nvPicPr>
        <p:blipFill>
          <a:blip r:embed="rId5"/>
          <a:stretch>
            <a:fillRect/>
          </a:stretch>
        </p:blipFill>
        <p:spPr>
          <a:xfrm>
            <a:off x="6244598" y="482295"/>
            <a:ext cx="2421017" cy="713364"/>
          </a:xfrm>
          <a:prstGeom prst="rect">
            <a:avLst/>
          </a:prstGeom>
        </p:spPr>
      </p:pic>
    </p:spTree>
    <p:extLst>
      <p:ext uri="{BB962C8B-B14F-4D97-AF65-F5344CB8AC3E}">
        <p14:creationId xmlns:p14="http://schemas.microsoft.com/office/powerpoint/2010/main" val="96993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76111-526E-4024-B13F-793E48784B57}"/>
              </a:ext>
            </a:extLst>
          </p:cNvPr>
          <p:cNvSpPr>
            <a:spLocks noGrp="1"/>
          </p:cNvSpPr>
          <p:nvPr>
            <p:ph type="title"/>
          </p:nvPr>
        </p:nvSpPr>
        <p:spPr/>
        <p:txBody>
          <a:bodyPr/>
          <a:lstStyle/>
          <a:p>
            <a:r>
              <a:rPr lang="en-US" b="1" dirty="0">
                <a:solidFill>
                  <a:srgbClr val="418438"/>
                </a:solidFill>
              </a:rPr>
              <a:t>Assistive Technology Evaluation</a:t>
            </a:r>
          </a:p>
        </p:txBody>
      </p:sp>
      <p:sp>
        <p:nvSpPr>
          <p:cNvPr id="3" name="Content Placeholder 2">
            <a:extLst>
              <a:ext uri="{FF2B5EF4-FFF2-40B4-BE49-F238E27FC236}">
                <a16:creationId xmlns:a16="http://schemas.microsoft.com/office/drawing/2014/main" id="{F80C69D8-5BBB-4F9F-9C57-97B12E2753F2}"/>
              </a:ext>
            </a:extLst>
          </p:cNvPr>
          <p:cNvSpPr>
            <a:spLocks noGrp="1"/>
          </p:cNvSpPr>
          <p:nvPr>
            <p:ph idx="1"/>
          </p:nvPr>
        </p:nvSpPr>
        <p:spPr/>
        <p:txBody>
          <a:bodyPr>
            <a:normAutofit fontScale="92500" lnSpcReduction="10000"/>
          </a:bodyPr>
          <a:lstStyle/>
          <a:p>
            <a:pPr marL="0" indent="0" algn="ctr">
              <a:buNone/>
            </a:pPr>
            <a:r>
              <a:rPr lang="en-US" sz="2800" dirty="0"/>
              <a:t>Free online resource for evaluating assistive technology for farmers and ranchers created by the National AgrAbility Project entitled, </a:t>
            </a:r>
            <a:r>
              <a:rPr lang="en-US" sz="2800" b="1" i="1" dirty="0"/>
              <a:t>Evaluating Agricultural Workplace Assistive Technology for Secondary Injury Hazards: An Assessment Tool for Professionals Who Assist Farmers and Ranchers with Disabilities</a:t>
            </a:r>
          </a:p>
          <a:p>
            <a:pPr marL="0" indent="0" algn="ctr">
              <a:buNone/>
            </a:pPr>
            <a:r>
              <a:rPr lang="en-US" sz="2800" dirty="0"/>
              <a:t>www.agrability.org/wp-content/uploads/2015/11/SecInjryAssmtTool.pdf</a:t>
            </a:r>
          </a:p>
          <a:p>
            <a:endParaRPr lang="en-US" dirty="0"/>
          </a:p>
        </p:txBody>
      </p:sp>
      <p:sp>
        <p:nvSpPr>
          <p:cNvPr id="5" name="TextBox 4">
            <a:extLst>
              <a:ext uri="{FF2B5EF4-FFF2-40B4-BE49-F238E27FC236}">
                <a16:creationId xmlns:a16="http://schemas.microsoft.com/office/drawing/2014/main" id="{6DCBC181-4F26-4E84-97A0-D1393FB9FA50}"/>
              </a:ext>
            </a:extLst>
          </p:cNvPr>
          <p:cNvSpPr txBox="1"/>
          <p:nvPr/>
        </p:nvSpPr>
        <p:spPr>
          <a:xfrm>
            <a:off x="281354" y="6294673"/>
            <a:ext cx="3756074" cy="307777"/>
          </a:xfrm>
          <a:prstGeom prst="rect">
            <a:avLst/>
          </a:prstGeom>
          <a:noFill/>
        </p:spPr>
        <p:txBody>
          <a:bodyPr wrap="square" rtlCol="0">
            <a:spAutoFit/>
          </a:bodyPr>
          <a:lstStyle/>
          <a:p>
            <a:r>
              <a:rPr lang="en-US" sz="1400" dirty="0">
                <a:solidFill>
                  <a:schemeClr val="accent2">
                    <a:lumMod val="75000"/>
                  </a:schemeClr>
                </a:solidFill>
              </a:rPr>
              <a:t>National AgrAbility Project, 2010</a:t>
            </a:r>
          </a:p>
        </p:txBody>
      </p:sp>
    </p:spTree>
    <p:extLst>
      <p:ext uri="{BB962C8B-B14F-4D97-AF65-F5344CB8AC3E}">
        <p14:creationId xmlns:p14="http://schemas.microsoft.com/office/powerpoint/2010/main" val="3960447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342AD-2EDC-4568-9FC5-F483B22E055D}"/>
              </a:ext>
            </a:extLst>
          </p:cNvPr>
          <p:cNvSpPr>
            <a:spLocks noGrp="1"/>
          </p:cNvSpPr>
          <p:nvPr>
            <p:ph type="title"/>
          </p:nvPr>
        </p:nvSpPr>
        <p:spPr>
          <a:xfrm>
            <a:off x="393895" y="431578"/>
            <a:ext cx="7680960" cy="1371600"/>
          </a:xfrm>
        </p:spPr>
        <p:txBody>
          <a:bodyPr/>
          <a:lstStyle/>
          <a:p>
            <a:r>
              <a:rPr lang="en-US" b="1" dirty="0">
                <a:solidFill>
                  <a:srgbClr val="418438"/>
                </a:solidFill>
              </a:rPr>
              <a:t>Self-Assembled Assistive Technology</a:t>
            </a:r>
          </a:p>
        </p:txBody>
      </p:sp>
      <p:sp>
        <p:nvSpPr>
          <p:cNvPr id="3" name="Content Placeholder 2">
            <a:extLst>
              <a:ext uri="{FF2B5EF4-FFF2-40B4-BE49-F238E27FC236}">
                <a16:creationId xmlns:a16="http://schemas.microsoft.com/office/drawing/2014/main" id="{18A198E8-F838-47FC-ADB8-786B47C54CF8}"/>
              </a:ext>
            </a:extLst>
          </p:cNvPr>
          <p:cNvSpPr>
            <a:spLocks noGrp="1"/>
          </p:cNvSpPr>
          <p:nvPr>
            <p:ph idx="1"/>
          </p:nvPr>
        </p:nvSpPr>
        <p:spPr>
          <a:xfrm>
            <a:off x="393895" y="1803178"/>
            <a:ext cx="5708738" cy="4339265"/>
          </a:xfrm>
        </p:spPr>
        <p:txBody>
          <a:bodyPr>
            <a:normAutofit/>
          </a:bodyPr>
          <a:lstStyle/>
          <a:p>
            <a:pPr marL="0" indent="0">
              <a:buNone/>
            </a:pPr>
            <a:r>
              <a:rPr lang="en-US" sz="3000" dirty="0"/>
              <a:t>Additional resource on easy assembly assistive technology can be found in Therese </a:t>
            </a:r>
            <a:r>
              <a:rPr lang="en-US" sz="3000" dirty="0" err="1"/>
              <a:t>Willkomm’s</a:t>
            </a:r>
            <a:r>
              <a:rPr lang="en-US" sz="3000" dirty="0"/>
              <a:t> book, </a:t>
            </a:r>
            <a:r>
              <a:rPr lang="en-US" sz="3000" b="1" i="1" dirty="0"/>
              <a:t>Assistive Technology Solutions in Minutes: Ordinary Items Extraordinary Solutions</a:t>
            </a:r>
            <a:r>
              <a:rPr lang="en-US" sz="3000" i="1" dirty="0"/>
              <a:t>.</a:t>
            </a:r>
            <a:r>
              <a:rPr lang="en-US" sz="3000" dirty="0"/>
              <a:t> Resource can be purchased from various retail providers. </a:t>
            </a:r>
          </a:p>
          <a:p>
            <a:endParaRPr lang="en-US" dirty="0"/>
          </a:p>
        </p:txBody>
      </p:sp>
      <p:sp>
        <p:nvSpPr>
          <p:cNvPr id="4" name="TextBox 3">
            <a:extLst>
              <a:ext uri="{FF2B5EF4-FFF2-40B4-BE49-F238E27FC236}">
                <a16:creationId xmlns:a16="http://schemas.microsoft.com/office/drawing/2014/main" id="{F831B975-AB0F-4587-B9EE-398EBDC7C285}"/>
              </a:ext>
            </a:extLst>
          </p:cNvPr>
          <p:cNvSpPr txBox="1"/>
          <p:nvPr/>
        </p:nvSpPr>
        <p:spPr>
          <a:xfrm>
            <a:off x="253219" y="6280606"/>
            <a:ext cx="3249638" cy="307777"/>
          </a:xfrm>
          <a:prstGeom prst="rect">
            <a:avLst/>
          </a:prstGeom>
          <a:noFill/>
        </p:spPr>
        <p:txBody>
          <a:bodyPr wrap="square" rtlCol="0">
            <a:spAutoFit/>
          </a:bodyPr>
          <a:lstStyle/>
          <a:p>
            <a:r>
              <a:rPr lang="en-US" sz="1400" dirty="0" err="1">
                <a:solidFill>
                  <a:schemeClr val="accent2">
                    <a:lumMod val="75000"/>
                  </a:schemeClr>
                </a:solidFill>
              </a:rPr>
              <a:t>Willkomm</a:t>
            </a:r>
            <a:r>
              <a:rPr lang="en-US" sz="1400" dirty="0">
                <a:solidFill>
                  <a:schemeClr val="accent2">
                    <a:lumMod val="75000"/>
                  </a:schemeClr>
                </a:solidFill>
              </a:rPr>
              <a:t>, 2013</a:t>
            </a:r>
          </a:p>
        </p:txBody>
      </p:sp>
      <p:pic>
        <p:nvPicPr>
          <p:cNvPr id="6" name="Picture 5">
            <a:extLst>
              <a:ext uri="{FF2B5EF4-FFF2-40B4-BE49-F238E27FC236}">
                <a16:creationId xmlns:a16="http://schemas.microsoft.com/office/drawing/2014/main" id="{76E2F0D3-563D-49DE-A414-65D07644CF12}"/>
              </a:ext>
            </a:extLst>
          </p:cNvPr>
          <p:cNvPicPr>
            <a:picLocks noChangeAspect="1"/>
          </p:cNvPicPr>
          <p:nvPr/>
        </p:nvPicPr>
        <p:blipFill>
          <a:blip r:embed="rId2"/>
          <a:stretch>
            <a:fillRect/>
          </a:stretch>
        </p:blipFill>
        <p:spPr>
          <a:xfrm>
            <a:off x="6004159" y="1941343"/>
            <a:ext cx="2752333" cy="3966470"/>
          </a:xfrm>
          <a:prstGeom prst="rect">
            <a:avLst/>
          </a:prstGeom>
        </p:spPr>
      </p:pic>
    </p:spTree>
    <p:extLst>
      <p:ext uri="{BB962C8B-B14F-4D97-AF65-F5344CB8AC3E}">
        <p14:creationId xmlns:p14="http://schemas.microsoft.com/office/powerpoint/2010/main" val="3556735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80631-E1E3-4290-8E21-04875B7D06A1}"/>
              </a:ext>
            </a:extLst>
          </p:cNvPr>
          <p:cNvSpPr>
            <a:spLocks noGrp="1"/>
          </p:cNvSpPr>
          <p:nvPr>
            <p:ph type="title"/>
          </p:nvPr>
        </p:nvSpPr>
        <p:spPr>
          <a:xfrm>
            <a:off x="534571" y="330593"/>
            <a:ext cx="7680960" cy="1371600"/>
          </a:xfrm>
        </p:spPr>
        <p:txBody>
          <a:bodyPr/>
          <a:lstStyle/>
          <a:p>
            <a:r>
              <a:rPr lang="en-US" b="1" dirty="0">
                <a:solidFill>
                  <a:srgbClr val="418438"/>
                </a:solidFill>
              </a:rPr>
              <a:t>Partnership Opportunities</a:t>
            </a:r>
          </a:p>
        </p:txBody>
      </p:sp>
      <p:sp>
        <p:nvSpPr>
          <p:cNvPr id="3" name="Content Placeholder 2">
            <a:extLst>
              <a:ext uri="{FF2B5EF4-FFF2-40B4-BE49-F238E27FC236}">
                <a16:creationId xmlns:a16="http://schemas.microsoft.com/office/drawing/2014/main" id="{9284D464-1F0B-4F09-BFD6-1F7228683584}"/>
              </a:ext>
            </a:extLst>
          </p:cNvPr>
          <p:cNvSpPr>
            <a:spLocks noGrp="1"/>
          </p:cNvSpPr>
          <p:nvPr>
            <p:ph idx="1"/>
          </p:nvPr>
        </p:nvSpPr>
        <p:spPr>
          <a:xfrm>
            <a:off x="534571" y="1448972"/>
            <a:ext cx="8131127" cy="4895557"/>
          </a:xfrm>
        </p:spPr>
        <p:txBody>
          <a:bodyPr>
            <a:normAutofit fontScale="92500" lnSpcReduction="20000"/>
          </a:bodyPr>
          <a:lstStyle/>
          <a:p>
            <a:r>
              <a:rPr lang="en-US" sz="2600" dirty="0"/>
              <a:t>State AgrAbility Projects</a:t>
            </a:r>
          </a:p>
          <a:p>
            <a:r>
              <a:rPr lang="en-US" sz="2600" dirty="0"/>
              <a:t>Local extension services</a:t>
            </a:r>
          </a:p>
          <a:p>
            <a:r>
              <a:rPr lang="en-US" sz="2600" dirty="0"/>
              <a:t>FFA chapters</a:t>
            </a:r>
          </a:p>
          <a:p>
            <a:r>
              <a:rPr lang="en-US" sz="2600" dirty="0"/>
              <a:t>Local hospitals or clinics</a:t>
            </a:r>
          </a:p>
          <a:p>
            <a:r>
              <a:rPr lang="en-US" sz="2600" dirty="0"/>
              <a:t>Disabilities organizations</a:t>
            </a:r>
          </a:p>
          <a:p>
            <a:r>
              <a:rPr lang="en-US" sz="2600" dirty="0"/>
              <a:t>Equipment vendors</a:t>
            </a:r>
          </a:p>
          <a:p>
            <a:r>
              <a:rPr lang="en-US" sz="2600" dirty="0"/>
              <a:t>Master Gardeners</a:t>
            </a:r>
          </a:p>
          <a:p>
            <a:r>
              <a:rPr lang="en-US" sz="2600" dirty="0"/>
              <a:t>Farmer Veteran Coalition</a:t>
            </a:r>
          </a:p>
          <a:p>
            <a:r>
              <a:rPr lang="en-US" sz="2600" dirty="0"/>
              <a:t>Therapeutic riding centers</a:t>
            </a:r>
          </a:p>
          <a:p>
            <a:r>
              <a:rPr lang="en-US" sz="2600" dirty="0"/>
              <a:t>Health professional organizations</a:t>
            </a:r>
          </a:p>
          <a:p>
            <a:r>
              <a:rPr lang="en-US" sz="2600" dirty="0"/>
              <a:t>Agriculture service providers (Farm Bureau, Farm Credit Mid America, feed/seed companies, etc.)</a:t>
            </a:r>
          </a:p>
          <a:p>
            <a:endParaRPr lang="en-US" sz="2600" dirty="0"/>
          </a:p>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695B90A2-A80F-4EC7-9B60-3F6FAC18D774}"/>
              </a:ext>
            </a:extLst>
          </p:cNvPr>
          <p:cNvPicPr>
            <a:picLocks noChangeAspect="1"/>
          </p:cNvPicPr>
          <p:nvPr/>
        </p:nvPicPr>
        <p:blipFill>
          <a:blip r:embed="rId3"/>
          <a:stretch>
            <a:fillRect/>
          </a:stretch>
        </p:blipFill>
        <p:spPr>
          <a:xfrm>
            <a:off x="4762689" y="1856938"/>
            <a:ext cx="3903009" cy="2912010"/>
          </a:xfrm>
          <a:prstGeom prst="rect">
            <a:avLst/>
          </a:prstGeom>
          <a:ln w="28575">
            <a:solidFill>
              <a:schemeClr val="bg2">
                <a:lumMod val="50000"/>
              </a:schemeClr>
            </a:solidFill>
          </a:ln>
        </p:spPr>
      </p:pic>
    </p:spTree>
    <p:extLst>
      <p:ext uri="{BB962C8B-B14F-4D97-AF65-F5344CB8AC3E}">
        <p14:creationId xmlns:p14="http://schemas.microsoft.com/office/powerpoint/2010/main" val="606253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0D3B6-57CB-4AD1-82C4-DC8833535E2C}"/>
              </a:ext>
            </a:extLst>
          </p:cNvPr>
          <p:cNvSpPr>
            <a:spLocks noGrp="1"/>
          </p:cNvSpPr>
          <p:nvPr>
            <p:ph type="title"/>
          </p:nvPr>
        </p:nvSpPr>
        <p:spPr/>
        <p:txBody>
          <a:bodyPr>
            <a:normAutofit/>
          </a:bodyPr>
          <a:lstStyle/>
          <a:p>
            <a:r>
              <a:rPr lang="en-US" b="1" dirty="0">
                <a:solidFill>
                  <a:srgbClr val="418438"/>
                </a:solidFill>
              </a:rPr>
              <a:t>Educational opportunities/Outreach Efforts</a:t>
            </a:r>
          </a:p>
        </p:txBody>
      </p:sp>
      <p:sp>
        <p:nvSpPr>
          <p:cNvPr id="3" name="Content Placeholder 2">
            <a:extLst>
              <a:ext uri="{FF2B5EF4-FFF2-40B4-BE49-F238E27FC236}">
                <a16:creationId xmlns:a16="http://schemas.microsoft.com/office/drawing/2014/main" id="{14D57490-542F-4BE0-AB1B-46DC08EFA5DC}"/>
              </a:ext>
            </a:extLst>
          </p:cNvPr>
          <p:cNvSpPr>
            <a:spLocks noGrp="1"/>
          </p:cNvSpPr>
          <p:nvPr>
            <p:ph idx="1"/>
          </p:nvPr>
        </p:nvSpPr>
        <p:spPr>
          <a:xfrm>
            <a:off x="4572000" y="2194560"/>
            <a:ext cx="4431323" cy="3931920"/>
          </a:xfrm>
        </p:spPr>
        <p:txBody>
          <a:bodyPr>
            <a:normAutofit fontScale="92500" lnSpcReduction="20000"/>
          </a:bodyPr>
          <a:lstStyle/>
          <a:p>
            <a:pPr marL="0" indent="0">
              <a:buNone/>
            </a:pPr>
            <a:r>
              <a:rPr lang="en-US" sz="2800" b="1" dirty="0"/>
              <a:t>Educational/Outreach Efforts</a:t>
            </a:r>
          </a:p>
          <a:p>
            <a:r>
              <a:rPr lang="en-US" sz="2800" dirty="0"/>
              <a:t>Outreach to health professionals and/or associated community members</a:t>
            </a:r>
          </a:p>
          <a:p>
            <a:r>
              <a:rPr lang="en-US" sz="2800" dirty="0"/>
              <a:t>Conducting training seminars/workshops</a:t>
            </a:r>
          </a:p>
          <a:p>
            <a:r>
              <a:rPr lang="en-US" sz="2800" dirty="0"/>
              <a:t>Integrating agricultural topics into graduate curricular work</a:t>
            </a:r>
          </a:p>
          <a:p>
            <a:endParaRPr lang="en-US" sz="2000" dirty="0"/>
          </a:p>
        </p:txBody>
      </p:sp>
      <p:sp>
        <p:nvSpPr>
          <p:cNvPr id="4" name="Content Placeholder 2">
            <a:extLst>
              <a:ext uri="{FF2B5EF4-FFF2-40B4-BE49-F238E27FC236}">
                <a16:creationId xmlns:a16="http://schemas.microsoft.com/office/drawing/2014/main" id="{8E268010-3189-4CA2-93F4-A763A0FBB149}"/>
              </a:ext>
            </a:extLst>
          </p:cNvPr>
          <p:cNvSpPr txBox="1">
            <a:spLocks/>
          </p:cNvSpPr>
          <p:nvPr/>
        </p:nvSpPr>
        <p:spPr>
          <a:xfrm>
            <a:off x="520504" y="2194560"/>
            <a:ext cx="4198980" cy="3931920"/>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anose="020B0604020202020204"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9pPr>
          </a:lstStyle>
          <a:p>
            <a:pPr marL="0" indent="0">
              <a:buNone/>
            </a:pPr>
            <a:r>
              <a:rPr lang="en-US" sz="2800" b="1" dirty="0"/>
              <a:t>Areas of Partnership</a:t>
            </a:r>
          </a:p>
          <a:p>
            <a:r>
              <a:rPr lang="en-US" sz="2800" dirty="0"/>
              <a:t>On-site farm assessments/home modifications</a:t>
            </a:r>
          </a:p>
          <a:p>
            <a:r>
              <a:rPr lang="en-US" sz="2800" dirty="0"/>
              <a:t>Farm shows</a:t>
            </a:r>
          </a:p>
          <a:p>
            <a:r>
              <a:rPr lang="en-US" sz="2800" dirty="0"/>
              <a:t>Presentations/training/workshops</a:t>
            </a:r>
          </a:p>
          <a:p>
            <a:r>
              <a:rPr lang="en-US" sz="2800" dirty="0"/>
              <a:t>Consultants</a:t>
            </a:r>
          </a:p>
          <a:p>
            <a:r>
              <a:rPr lang="en-US" sz="2800" dirty="0"/>
              <a:t>Publications</a:t>
            </a:r>
          </a:p>
          <a:p>
            <a:endParaRPr lang="en-US" sz="2400" dirty="0"/>
          </a:p>
          <a:p>
            <a:endParaRPr lang="en-US" dirty="0"/>
          </a:p>
        </p:txBody>
      </p:sp>
    </p:spTree>
    <p:extLst>
      <p:ext uri="{BB962C8B-B14F-4D97-AF65-F5344CB8AC3E}">
        <p14:creationId xmlns:p14="http://schemas.microsoft.com/office/powerpoint/2010/main" val="1567571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851647" y="1988484"/>
            <a:ext cx="7467600" cy="2971800"/>
          </a:xfrm>
        </p:spPr>
        <p:txBody>
          <a:bodyPr>
            <a:noAutofit/>
          </a:bodyPr>
          <a:lstStyle/>
          <a:p>
            <a:pPr>
              <a:lnSpc>
                <a:spcPts val="2175"/>
              </a:lnSpc>
              <a:buNone/>
            </a:pPr>
            <a:r>
              <a:rPr lang="en-US" altLang="en-US" sz="2400" dirty="0">
                <a:latin typeface="Lucida Sans Unicode" panose="020B0602030504020204" pitchFamily="34" charset="0"/>
                <a:ea typeface="Lucida Sans Unicode" panose="020B0602030504020204" pitchFamily="34" charset="0"/>
                <a:cs typeface="Lucida Sans Unicode" panose="020B0602030504020204" pitchFamily="34" charset="0"/>
              </a:rPr>
              <a:t>Questions and comments</a:t>
            </a:r>
          </a:p>
          <a:p>
            <a:pPr marL="301222" lvl="1" indent="-301222"/>
            <a:r>
              <a:rPr lang="en-US" altLang="en-US" sz="2400" dirty="0">
                <a:latin typeface="Lucida Sans Unicode" panose="020B0602030504020204" pitchFamily="34" charset="0"/>
                <a:ea typeface="Lucida Sans Unicode" panose="020B0602030504020204" pitchFamily="34" charset="0"/>
                <a:cs typeface="Lucida Sans Unicode" panose="020B0602030504020204" pitchFamily="34" charset="0"/>
              </a:rPr>
              <a:t>Click Chat icon at top right of screen (it should turn blue). Enter message in box, choose who to send it to, and click send. You may enter questions about the presentation at any time. </a:t>
            </a:r>
            <a:r>
              <a:rPr lang="en-US" altLang="en-US" sz="2400" u="sng" dirty="0">
                <a:latin typeface="Lucida Sans Unicode" panose="020B0602030504020204" pitchFamily="34" charset="0"/>
                <a:ea typeface="Lucida Sans Unicode" panose="020B0602030504020204" pitchFamily="34" charset="0"/>
                <a:cs typeface="Lucida Sans Unicode" panose="020B0602030504020204" pitchFamily="34" charset="0"/>
              </a:rPr>
              <a:t>Please send to “All Panelists”.</a:t>
            </a:r>
          </a:p>
          <a:p>
            <a:pPr marL="301222" lvl="1" indent="-301222"/>
            <a:r>
              <a:rPr lang="en-US" altLang="en-US" sz="2400" dirty="0">
                <a:latin typeface="Lucida Sans Unicode" panose="020B0602030504020204" pitchFamily="34" charset="0"/>
                <a:ea typeface="Lucida Sans Unicode" panose="020B0602030504020204" pitchFamily="34" charset="0"/>
                <a:cs typeface="Lucida Sans Unicode" panose="020B0602030504020204" pitchFamily="34" charset="0"/>
              </a:rPr>
              <a:t>In addition, during the Q &amp; A period, if you have a web microphone, click the “Raise Hand” icon to indicate that you have a question. We will enable your microphone or phone connection.</a:t>
            </a:r>
          </a:p>
        </p:txBody>
      </p:sp>
      <p:sp>
        <p:nvSpPr>
          <p:cNvPr id="5" name="Title 1"/>
          <p:cNvSpPr>
            <a:spLocks noGrp="1"/>
          </p:cNvSpPr>
          <p:nvPr>
            <p:ph type="title"/>
          </p:nvPr>
        </p:nvSpPr>
        <p:spPr>
          <a:xfrm>
            <a:off x="838200" y="897591"/>
            <a:ext cx="6457950" cy="857250"/>
          </a:xfrm>
        </p:spPr>
        <p:txBody>
          <a:bodyPr rtlCol="0">
            <a:normAutofit/>
          </a:bodyPr>
          <a:lstStyle/>
          <a:p>
            <a:pPr>
              <a:defRPr/>
            </a:pPr>
            <a:r>
              <a:rPr lang="en-US" sz="2800" b="1" dirty="0">
                <a:solidFill>
                  <a:schemeClr val="accent6">
                    <a:lumMod val="50000"/>
                  </a:schemeClr>
                </a:solidFill>
                <a:latin typeface="+mn-lt"/>
              </a:rPr>
              <a:t>Basic Webinar Instructions</a:t>
            </a:r>
          </a:p>
        </p:txBody>
      </p:sp>
    </p:spTree>
    <p:extLst>
      <p:ext uri="{BB962C8B-B14F-4D97-AF65-F5344CB8AC3E}">
        <p14:creationId xmlns:p14="http://schemas.microsoft.com/office/powerpoint/2010/main" val="3903124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CD64D4-8E97-4862-A1A8-98DE17BA6CBD}"/>
              </a:ext>
            </a:extLst>
          </p:cNvPr>
          <p:cNvPicPr>
            <a:picLocks noChangeAspect="1"/>
          </p:cNvPicPr>
          <p:nvPr/>
        </p:nvPicPr>
        <p:blipFill rotWithShape="1">
          <a:blip r:embed="rId2"/>
          <a:srcRect l="35092" r="32826"/>
          <a:stretch/>
        </p:blipFill>
        <p:spPr>
          <a:xfrm>
            <a:off x="5878028" y="237744"/>
            <a:ext cx="3093312" cy="6382512"/>
          </a:xfrm>
          <a:prstGeom prst="rect">
            <a:avLst/>
          </a:prstGeom>
        </p:spPr>
      </p:pic>
      <p:sp>
        <p:nvSpPr>
          <p:cNvPr id="10" name="Rectangle 9">
            <a:extLst>
              <a:ext uri="{FF2B5EF4-FFF2-40B4-BE49-F238E27FC236}">
                <a16:creationId xmlns:a16="http://schemas.microsoft.com/office/drawing/2014/main" id="{E9603FDC-97A3-4133-8BBA-FBF76F8D7E3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8294" y="237744"/>
            <a:ext cx="5739733"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2" name="Rectangle 11">
            <a:extLst>
              <a:ext uri="{FF2B5EF4-FFF2-40B4-BE49-F238E27FC236}">
                <a16:creationId xmlns:a16="http://schemas.microsoft.com/office/drawing/2014/main" id="{6DBDB63B-9A0A-47CB-A777-1781C6FD342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164" y="374904"/>
            <a:ext cx="5505117"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30A4DF5-6D28-4103-8FE7-E2E5CD6BCD27}"/>
              </a:ext>
            </a:extLst>
          </p:cNvPr>
          <p:cNvSpPr>
            <a:spLocks noGrp="1"/>
          </p:cNvSpPr>
          <p:nvPr>
            <p:ph type="title"/>
          </p:nvPr>
        </p:nvSpPr>
        <p:spPr>
          <a:xfrm>
            <a:off x="241163" y="374904"/>
            <a:ext cx="5505118" cy="1744183"/>
          </a:xfrm>
        </p:spPr>
        <p:txBody>
          <a:bodyPr>
            <a:normAutofit/>
          </a:bodyPr>
          <a:lstStyle/>
          <a:p>
            <a:r>
              <a:rPr lang="en-US" sz="2800" b="1" dirty="0">
                <a:solidFill>
                  <a:srgbClr val="418438"/>
                </a:solidFill>
              </a:rPr>
              <a:t>Publications Discussing Occupational Therapy in Agriculture/Rural Communities</a:t>
            </a:r>
          </a:p>
        </p:txBody>
      </p:sp>
      <p:sp>
        <p:nvSpPr>
          <p:cNvPr id="3" name="Content Placeholder 2">
            <a:extLst>
              <a:ext uri="{FF2B5EF4-FFF2-40B4-BE49-F238E27FC236}">
                <a16:creationId xmlns:a16="http://schemas.microsoft.com/office/drawing/2014/main" id="{99FBC697-7F79-4C72-AEEC-602E78612DB0}"/>
              </a:ext>
            </a:extLst>
          </p:cNvPr>
          <p:cNvSpPr>
            <a:spLocks noGrp="1"/>
          </p:cNvSpPr>
          <p:nvPr>
            <p:ph idx="1"/>
          </p:nvPr>
        </p:nvSpPr>
        <p:spPr>
          <a:xfrm>
            <a:off x="241163" y="1983545"/>
            <a:ext cx="5505118" cy="4389119"/>
          </a:xfrm>
        </p:spPr>
        <p:txBody>
          <a:bodyPr>
            <a:normAutofit fontScale="70000" lnSpcReduction="20000"/>
          </a:bodyPr>
          <a:lstStyle/>
          <a:p>
            <a:pPr lvl="1"/>
            <a:r>
              <a:rPr lang="en-US" sz="3100" dirty="0"/>
              <a:t>Cowgill, B. (2014). What is the role of occupational therapy in Ohio’s AgrAbility program in helping farmers continue to farm? </a:t>
            </a:r>
          </a:p>
          <a:p>
            <a:pPr lvl="1"/>
            <a:r>
              <a:rPr lang="en-US" sz="3100" dirty="0" err="1"/>
              <a:t>Hissong</a:t>
            </a:r>
            <a:r>
              <a:rPr lang="en-US" sz="3100" dirty="0"/>
              <a:t>, A. N. and Wilhite, C. S. (2009). Occupational therapy’s role with farmers and ranchers with disabilities: Two perspectives.</a:t>
            </a:r>
            <a:r>
              <a:rPr lang="en-US" sz="3100" i="1" dirty="0"/>
              <a:t>  OT Practice, 14</a:t>
            </a:r>
            <a:r>
              <a:rPr lang="en-US" sz="3100" dirty="0"/>
              <a:t>(4), 7-8.</a:t>
            </a:r>
          </a:p>
          <a:p>
            <a:pPr lvl="1"/>
            <a:r>
              <a:rPr lang="en-US" sz="3100" dirty="0" err="1"/>
              <a:t>Hissong</a:t>
            </a:r>
            <a:r>
              <a:rPr lang="en-US" sz="3100" dirty="0"/>
              <a:t>, A. N. and Wilhite, C. (2008). Occupational therapy’s role with farmers with disabilities or disease: Understanding the cultural factor of farming as a way of life. </a:t>
            </a:r>
            <a:r>
              <a:rPr lang="en-US" sz="3100" i="1" dirty="0"/>
              <a:t>OT Practice, 13</a:t>
            </a:r>
            <a:r>
              <a:rPr lang="en-US" sz="3100" dirty="0"/>
              <a:t>(13), CE1-7.</a:t>
            </a:r>
          </a:p>
          <a:p>
            <a:endParaRPr lang="en-US" dirty="0"/>
          </a:p>
        </p:txBody>
      </p:sp>
    </p:spTree>
    <p:extLst>
      <p:ext uri="{BB962C8B-B14F-4D97-AF65-F5344CB8AC3E}">
        <p14:creationId xmlns:p14="http://schemas.microsoft.com/office/powerpoint/2010/main" val="33141434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2A83A-84A6-4D6D-AAD5-0B22991494B4}"/>
              </a:ext>
            </a:extLst>
          </p:cNvPr>
          <p:cNvSpPr>
            <a:spLocks noGrp="1"/>
          </p:cNvSpPr>
          <p:nvPr>
            <p:ph type="title"/>
          </p:nvPr>
        </p:nvSpPr>
        <p:spPr/>
        <p:txBody>
          <a:bodyPr/>
          <a:lstStyle/>
          <a:p>
            <a:r>
              <a:rPr lang="en-US" b="1" dirty="0">
                <a:solidFill>
                  <a:srgbClr val="418438"/>
                </a:solidFill>
              </a:rPr>
              <a:t>AgrAbility Model vs  PEOP Model</a:t>
            </a:r>
          </a:p>
        </p:txBody>
      </p:sp>
      <p:pic>
        <p:nvPicPr>
          <p:cNvPr id="5" name="Content Placeholder 4">
            <a:extLst>
              <a:ext uri="{FF2B5EF4-FFF2-40B4-BE49-F238E27FC236}">
                <a16:creationId xmlns:a16="http://schemas.microsoft.com/office/drawing/2014/main" id="{9015772F-D8F8-46C4-A1C1-3559F53E64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21597" y="2321761"/>
            <a:ext cx="3921415" cy="3092939"/>
          </a:xfrm>
          <a:prstGeom prst="rect">
            <a:avLst/>
          </a:prstGeom>
          <a:ln w="38100">
            <a:solidFill>
              <a:schemeClr val="bg2">
                <a:lumMod val="50000"/>
              </a:schemeClr>
            </a:solidFill>
          </a:ln>
        </p:spPr>
      </p:pic>
      <p:sp>
        <p:nvSpPr>
          <p:cNvPr id="6" name="TextBox 5">
            <a:extLst>
              <a:ext uri="{FF2B5EF4-FFF2-40B4-BE49-F238E27FC236}">
                <a16:creationId xmlns:a16="http://schemas.microsoft.com/office/drawing/2014/main" id="{2379E0A8-075D-455B-9CF6-BDA5D9CE95DF}"/>
              </a:ext>
            </a:extLst>
          </p:cNvPr>
          <p:cNvSpPr txBox="1"/>
          <p:nvPr/>
        </p:nvSpPr>
        <p:spPr>
          <a:xfrm>
            <a:off x="279845" y="6302073"/>
            <a:ext cx="2922815" cy="307777"/>
          </a:xfrm>
          <a:prstGeom prst="rect">
            <a:avLst/>
          </a:prstGeom>
          <a:noFill/>
        </p:spPr>
        <p:txBody>
          <a:bodyPr wrap="square" rtlCol="0">
            <a:spAutoFit/>
          </a:bodyPr>
          <a:lstStyle/>
          <a:p>
            <a:r>
              <a:rPr lang="en-US" sz="1400" dirty="0">
                <a:solidFill>
                  <a:schemeClr val="accent1"/>
                </a:solidFill>
              </a:rPr>
              <a:t>AgrAbility, 2017</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812" t="10143" r="6688" b="11505"/>
          <a:stretch/>
        </p:blipFill>
        <p:spPr>
          <a:xfrm>
            <a:off x="525101" y="2321760"/>
            <a:ext cx="3992578" cy="3092939"/>
          </a:xfrm>
          <a:prstGeom prst="rect">
            <a:avLst/>
          </a:prstGeom>
          <a:ln w="38100">
            <a:solidFill>
              <a:srgbClr val="418438"/>
            </a:solidFill>
          </a:ln>
        </p:spPr>
      </p:pic>
    </p:spTree>
    <p:extLst>
      <p:ext uri="{BB962C8B-B14F-4D97-AF65-F5344CB8AC3E}">
        <p14:creationId xmlns:p14="http://schemas.microsoft.com/office/powerpoint/2010/main" val="25890312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EC167-0622-4E64-93C2-C2978302BD9C}"/>
              </a:ext>
            </a:extLst>
          </p:cNvPr>
          <p:cNvSpPr>
            <a:spLocks noGrp="1"/>
          </p:cNvSpPr>
          <p:nvPr>
            <p:ph type="title"/>
          </p:nvPr>
        </p:nvSpPr>
        <p:spPr>
          <a:xfrm>
            <a:off x="489857" y="152737"/>
            <a:ext cx="7680960" cy="1371600"/>
          </a:xfrm>
        </p:spPr>
        <p:txBody>
          <a:bodyPr/>
          <a:lstStyle/>
          <a:p>
            <a:r>
              <a:rPr lang="en-US" b="1" dirty="0">
                <a:solidFill>
                  <a:srgbClr val="418438"/>
                </a:solidFill>
              </a:rPr>
              <a:t>References</a:t>
            </a:r>
          </a:p>
        </p:txBody>
      </p:sp>
      <p:sp>
        <p:nvSpPr>
          <p:cNvPr id="3" name="Content Placeholder 2">
            <a:extLst>
              <a:ext uri="{FF2B5EF4-FFF2-40B4-BE49-F238E27FC236}">
                <a16:creationId xmlns:a16="http://schemas.microsoft.com/office/drawing/2014/main" id="{1EEF9672-ABAA-4B2B-8A0E-1D3385AF90A2}"/>
              </a:ext>
            </a:extLst>
          </p:cNvPr>
          <p:cNvSpPr>
            <a:spLocks noGrp="1"/>
          </p:cNvSpPr>
          <p:nvPr>
            <p:ph idx="1"/>
          </p:nvPr>
        </p:nvSpPr>
        <p:spPr>
          <a:xfrm>
            <a:off x="489857" y="1191986"/>
            <a:ext cx="8311243" cy="5421588"/>
          </a:xfrm>
        </p:spPr>
        <p:txBody>
          <a:bodyPr>
            <a:normAutofit fontScale="77500" lnSpcReduction="20000"/>
          </a:bodyPr>
          <a:lstStyle/>
          <a:p>
            <a:pPr marL="285750" indent="-285750"/>
            <a:r>
              <a:rPr lang="en-US" dirty="0"/>
              <a:t>AgrAbility. (2017). A USDA program with demonstrated impact. Retrieved from www.agrability.org/wp-content/uploads/2017/12/AgrAbility_Impact_2017.pdf</a:t>
            </a:r>
          </a:p>
          <a:p>
            <a:pPr marL="285750" indent="-285750"/>
            <a:r>
              <a:rPr lang="en-US" dirty="0"/>
              <a:t>American Occupational Therapy Association, Inc. (2000). OT and community mental health. Retrieved from https://www.aota.org/About-Occupational-Therapy/Patients-Clients/MentalHealth/Community/OTandCommunityMentalHealth.aspx</a:t>
            </a:r>
          </a:p>
          <a:p>
            <a:pPr marL="285750" indent="-285750"/>
            <a:r>
              <a:rPr lang="en-US" dirty="0"/>
              <a:t>Center for Dairy Farm Saftey-University of Wisconsin River Falls &amp; Wisconsin Extension. Injury Trends. [PDF Format]. Retrieved form https://www.osha.gov/dte/grant_materials/fy11/sh-22318-11/Mod_2_InjuryTrendsInstructorNotes.pdf</a:t>
            </a:r>
          </a:p>
          <a:p>
            <a:pPr marL="285750" indent="-285750"/>
            <a:r>
              <a:rPr lang="en-US" dirty="0"/>
              <a:t>Center for Disease Control and Prevention. (2017). Agricultural saftey: Occupational injury surveillance of production agriculture (OISPA) survey. National Institute for Occupational Saftey and Health. Retrieved from https://www.cdc.gov/niosh/topics/aginjury/oispa/injtables.html</a:t>
            </a:r>
          </a:p>
          <a:p>
            <a:pPr marL="285750" indent="-285750"/>
            <a:r>
              <a:rPr lang="en-US" dirty="0" err="1"/>
              <a:t>Deboy</a:t>
            </a:r>
            <a:r>
              <a:rPr lang="en-US" dirty="0"/>
              <a:t>, G.R., Jones, P.J., Field, W.E., Metcalf, J.M., &amp; </a:t>
            </a:r>
            <a:r>
              <a:rPr lang="en-US" dirty="0" err="1"/>
              <a:t>Tormoehlen</a:t>
            </a:r>
            <a:r>
              <a:rPr lang="en-US" dirty="0"/>
              <a:t>, R.L. (2008). Estimating the prevalence of disability within the US farm and ranch population. </a:t>
            </a:r>
            <a:r>
              <a:rPr lang="en-US" i="1" dirty="0"/>
              <a:t>Journal of </a:t>
            </a:r>
            <a:r>
              <a:rPr lang="en-US" i="1" dirty="0" err="1"/>
              <a:t>Agromedicine</a:t>
            </a:r>
            <a:r>
              <a:rPr lang="en-US" i="1" dirty="0"/>
              <a:t>, 13</a:t>
            </a:r>
            <a:r>
              <a:rPr lang="en-US" dirty="0"/>
              <a:t>(3), 175-189.</a:t>
            </a:r>
          </a:p>
          <a:p>
            <a:pPr marL="285750" indent="-285750"/>
            <a:r>
              <a:rPr lang="en-US" dirty="0"/>
              <a:t>Gruver, M. L., Allen, P. B., Field, W. E., &amp; Schweitzer, J. M. (1997). Potential health and safety risks of farming/ranching with a disability. Retrieved from www.agrability.org/wp-content/uploads/2015/11/ps27.pdf</a:t>
            </a:r>
          </a:p>
          <a:p>
            <a:pPr marL="285750" indent="-285750"/>
            <a:r>
              <a:rPr lang="en-US" dirty="0"/>
              <a:t>National AgrAbility Project. (2010). Evaluating agricultural workplace assistive technology for secondary injury hazards: An assessment tool for professionals who assist farmers and ranchers with disabilities. Purdue University. </a:t>
            </a:r>
          </a:p>
          <a:p>
            <a:pPr marL="285750" indent="-285750"/>
            <a:r>
              <a:rPr lang="en-US" dirty="0"/>
              <a:t>National AgrAbility Project. (</a:t>
            </a:r>
            <a:r>
              <a:rPr lang="en-US" dirty="0" err="1"/>
              <a:t>n.d.</a:t>
            </a:r>
            <a:r>
              <a:rPr lang="en-US" dirty="0"/>
              <a:t>). The toolbox: Assistive technology database. Retrieved from www.agrability.org/toolbox/?mode=browse</a:t>
            </a:r>
          </a:p>
          <a:p>
            <a:pPr marL="285750" indent="-285750"/>
            <a:r>
              <a:rPr lang="en-US" dirty="0" err="1"/>
              <a:t>PUExtension</a:t>
            </a:r>
            <a:r>
              <a:rPr lang="en-US" dirty="0"/>
              <a:t>. (2011). AgrAbility: Its about hope [short version]. Retrieved from: https://www.youtube.com/watch?v=sI3vChVHdoc&amp;feature=youtu.be</a:t>
            </a:r>
          </a:p>
          <a:p>
            <a:endParaRPr lang="en-US" dirty="0"/>
          </a:p>
        </p:txBody>
      </p:sp>
    </p:spTree>
    <p:extLst>
      <p:ext uri="{BB962C8B-B14F-4D97-AF65-F5344CB8AC3E}">
        <p14:creationId xmlns:p14="http://schemas.microsoft.com/office/powerpoint/2010/main" val="41470252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EC167-0622-4E64-93C2-C2978302BD9C}"/>
              </a:ext>
            </a:extLst>
          </p:cNvPr>
          <p:cNvSpPr>
            <a:spLocks noGrp="1"/>
          </p:cNvSpPr>
          <p:nvPr>
            <p:ph type="title"/>
          </p:nvPr>
        </p:nvSpPr>
        <p:spPr>
          <a:xfrm>
            <a:off x="489857" y="152737"/>
            <a:ext cx="7680960" cy="1371600"/>
          </a:xfrm>
        </p:spPr>
        <p:txBody>
          <a:bodyPr/>
          <a:lstStyle/>
          <a:p>
            <a:r>
              <a:rPr lang="en-US" b="1" dirty="0">
                <a:solidFill>
                  <a:srgbClr val="418438"/>
                </a:solidFill>
              </a:rPr>
              <a:t>References</a:t>
            </a:r>
          </a:p>
        </p:txBody>
      </p:sp>
      <p:sp>
        <p:nvSpPr>
          <p:cNvPr id="3" name="Content Placeholder 2">
            <a:extLst>
              <a:ext uri="{FF2B5EF4-FFF2-40B4-BE49-F238E27FC236}">
                <a16:creationId xmlns:a16="http://schemas.microsoft.com/office/drawing/2014/main" id="{1EEF9672-ABAA-4B2B-8A0E-1D3385AF90A2}"/>
              </a:ext>
            </a:extLst>
          </p:cNvPr>
          <p:cNvSpPr>
            <a:spLocks noGrp="1"/>
          </p:cNvSpPr>
          <p:nvPr>
            <p:ph idx="1"/>
          </p:nvPr>
        </p:nvSpPr>
        <p:spPr>
          <a:xfrm>
            <a:off x="489857" y="1273629"/>
            <a:ext cx="8311243" cy="5421588"/>
          </a:xfrm>
        </p:spPr>
        <p:txBody>
          <a:bodyPr>
            <a:normAutofit fontScale="85000" lnSpcReduction="10000"/>
          </a:bodyPr>
          <a:lstStyle/>
          <a:p>
            <a:pPr marL="285750" indent="-285750"/>
            <a:r>
              <a:rPr lang="en-US" dirty="0"/>
              <a:t>The American Occupational Therapy Association, Inc. (</a:t>
            </a:r>
            <a:r>
              <a:rPr lang="en-US" dirty="0" err="1"/>
              <a:t>n.d.</a:t>
            </a:r>
            <a:r>
              <a:rPr lang="en-US" dirty="0"/>
              <a:t>). Occupational therapy: Improving function while controlling costs. Retrieved from https://www.aota.org/About-Occupational-Therapy/Professionals.aspx</a:t>
            </a:r>
          </a:p>
          <a:p>
            <a:pPr marL="285750" indent="-285750"/>
            <a:r>
              <a:rPr lang="en-US" dirty="0"/>
              <a:t>The American Occupational Therapy Association, Inc. (</a:t>
            </a:r>
            <a:r>
              <a:rPr lang="en-US" dirty="0" err="1"/>
              <a:t>n.d.</a:t>
            </a:r>
            <a:r>
              <a:rPr lang="en-US" dirty="0"/>
              <a:t>). What is occupational therapy? Retrieved from https://www.aota.org/~/media/Corporate/Files/Practice/Manage/Presentation-Resources/Brochure/What-Is-OT-Aging-v2.pdf</a:t>
            </a:r>
          </a:p>
          <a:p>
            <a:pPr marL="285750" indent="-285750"/>
            <a:r>
              <a:rPr lang="en-US" dirty="0"/>
              <a:t>The American Occupational Therapy Association, Inc. (</a:t>
            </a:r>
            <a:r>
              <a:rPr lang="en-US" dirty="0" err="1"/>
              <a:t>n.d.</a:t>
            </a:r>
            <a:r>
              <a:rPr lang="en-US" dirty="0"/>
              <a:t>). Work setting trends for occupational therapy: How to choose a setting. Retrieved from https://www.aota.org/Education-Careers/Advance-Career/Salary-Workforce-Survey/work-setting-trends-how-to-pick-choose.aspx</a:t>
            </a:r>
          </a:p>
          <a:p>
            <a:pPr marL="285750" indent="-285750"/>
            <a:r>
              <a:rPr lang="en-US" dirty="0"/>
              <a:t>Swain, S. </a:t>
            </a:r>
            <a:r>
              <a:rPr lang="en-US" i="1" dirty="0"/>
              <a:t>Indiana AgrAbility and assistive technology on the farm. </a:t>
            </a:r>
            <a:r>
              <a:rPr lang="en-US" dirty="0"/>
              <a:t>[PowerPoint Slides].</a:t>
            </a:r>
          </a:p>
          <a:p>
            <a:pPr marL="285750" indent="-285750"/>
            <a:r>
              <a:rPr lang="en-US" dirty="0"/>
              <a:t>USDA. (2018). 2017 Agricultural Statistics Annual. Retrieved from https://www.nass.usda.gov/Publications/Ag_Statistics/2017/index.php</a:t>
            </a:r>
          </a:p>
          <a:p>
            <a:pPr marL="285750" indent="-285750"/>
            <a:r>
              <a:rPr lang="en-US" dirty="0"/>
              <a:t>USDA. (2018). FAQ. Retrieved from </a:t>
            </a:r>
            <a:r>
              <a:rPr lang="en-US" dirty="0">
                <a:hlinkClick r:id="rId2"/>
              </a:rPr>
              <a:t>https://www.ers.usda.gov/faqs/#Q11</a:t>
            </a:r>
            <a:endParaRPr lang="en-US" dirty="0"/>
          </a:p>
          <a:p>
            <a:pPr marL="285750" indent="-285750"/>
            <a:r>
              <a:rPr lang="en-US" dirty="0"/>
              <a:t>Waite, A. (2015). A growing opportunity: OT’s role helping farmers and ranchers. </a:t>
            </a:r>
            <a:r>
              <a:rPr lang="en-US" i="1" dirty="0"/>
              <a:t>OT Practice, </a:t>
            </a:r>
            <a:r>
              <a:rPr lang="en-US" dirty="0"/>
              <a:t>12-16.</a:t>
            </a:r>
          </a:p>
          <a:p>
            <a:pPr marL="285750" indent="-285750"/>
            <a:r>
              <a:rPr lang="en-US" dirty="0" err="1"/>
              <a:t>Willkomm</a:t>
            </a:r>
            <a:r>
              <a:rPr lang="en-US" dirty="0"/>
              <a:t>, T. (2013). </a:t>
            </a:r>
            <a:r>
              <a:rPr lang="en-US" i="1" dirty="0"/>
              <a:t>Assistive technology solutions in minutes: Ordinary items extraordinary solutions</a:t>
            </a:r>
            <a:r>
              <a:rPr lang="en-US" dirty="0"/>
              <a:t> (2</a:t>
            </a:r>
            <a:r>
              <a:rPr lang="en-US" baseline="30000" dirty="0"/>
              <a:t>nd</a:t>
            </a:r>
            <a:r>
              <a:rPr lang="en-US" dirty="0"/>
              <a:t> ed.). Durham, New Hampshire: The Institute on Disability at the University of New Hampshire.</a:t>
            </a:r>
          </a:p>
          <a:p>
            <a:endParaRPr lang="en-US" dirty="0"/>
          </a:p>
        </p:txBody>
      </p:sp>
    </p:spTree>
    <p:extLst>
      <p:ext uri="{BB962C8B-B14F-4D97-AF65-F5344CB8AC3E}">
        <p14:creationId xmlns:p14="http://schemas.microsoft.com/office/powerpoint/2010/main" val="14387615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35DE6-8EE9-444E-BFC7-F598F757EE9A}"/>
              </a:ext>
            </a:extLst>
          </p:cNvPr>
          <p:cNvSpPr>
            <a:spLocks noGrp="1"/>
          </p:cNvSpPr>
          <p:nvPr>
            <p:ph type="title"/>
          </p:nvPr>
        </p:nvSpPr>
        <p:spPr>
          <a:xfrm>
            <a:off x="613533" y="214891"/>
            <a:ext cx="7680960" cy="1371600"/>
          </a:xfrm>
        </p:spPr>
        <p:txBody>
          <a:bodyPr/>
          <a:lstStyle/>
          <a:p>
            <a:r>
              <a:rPr lang="en-US" b="1" dirty="0">
                <a:solidFill>
                  <a:srgbClr val="418438"/>
                </a:solidFill>
              </a:rPr>
              <a:t>Image References</a:t>
            </a:r>
            <a:endParaRPr lang="en-US" dirty="0"/>
          </a:p>
        </p:txBody>
      </p:sp>
      <p:sp>
        <p:nvSpPr>
          <p:cNvPr id="3" name="Content Placeholder 2">
            <a:extLst>
              <a:ext uri="{FF2B5EF4-FFF2-40B4-BE49-F238E27FC236}">
                <a16:creationId xmlns:a16="http://schemas.microsoft.com/office/drawing/2014/main" id="{708B4361-78CA-41B5-BA2A-E003C51DC955}"/>
              </a:ext>
            </a:extLst>
          </p:cNvPr>
          <p:cNvSpPr>
            <a:spLocks noGrp="1"/>
          </p:cNvSpPr>
          <p:nvPr>
            <p:ph idx="1"/>
          </p:nvPr>
        </p:nvSpPr>
        <p:spPr>
          <a:xfrm>
            <a:off x="471948" y="1386348"/>
            <a:ext cx="8229600" cy="5029200"/>
          </a:xfrm>
        </p:spPr>
        <p:txBody>
          <a:bodyPr>
            <a:normAutofit lnSpcReduction="10000"/>
          </a:bodyPr>
          <a:lstStyle/>
          <a:p>
            <a:r>
              <a:rPr lang="en-US" sz="1100" dirty="0"/>
              <a:t>https://www.google.com/search?q=farmers+hands&amp;source=lnms&amp;tbm=isch&amp;sa=X&amp;ved=0ahUKEwihyav-0dXaAhUBx2MKHZX_Bq0Q_AUICigB&amp;biw=1067&amp;bih=696#imgrc=LTK2Hb0S6L_PgM:</a:t>
            </a:r>
          </a:p>
          <a:p>
            <a:r>
              <a:rPr lang="en-US" sz="1100" dirty="0"/>
              <a:t>https://www.google.com/</a:t>
            </a:r>
            <a:r>
              <a:rPr lang="en-US" sz="1100" dirty="0" err="1"/>
              <a:t>search?biw</a:t>
            </a:r>
            <a:r>
              <a:rPr lang="en-US" sz="1100" dirty="0"/>
              <a:t>=1067&amp;bih=696&amp;tbm=</a:t>
            </a:r>
            <a:r>
              <a:rPr lang="en-US" sz="1100" dirty="0" err="1"/>
              <a:t>isch&amp;sa</a:t>
            </a:r>
            <a:r>
              <a:rPr lang="en-US" sz="1100" dirty="0"/>
              <a:t>=1&amp;ei=wpHgWqvrJIqcjwPw36WQCg&amp;q=</a:t>
            </a:r>
            <a:r>
              <a:rPr lang="en-US" sz="1100" dirty="0" err="1"/>
              <a:t>farmer+mental+heal&amp;oq</a:t>
            </a:r>
            <a:r>
              <a:rPr lang="en-US" sz="1100" dirty="0"/>
              <a:t>=</a:t>
            </a:r>
            <a:r>
              <a:rPr lang="en-US" sz="1100" dirty="0" err="1"/>
              <a:t>farmer+mental+heal&amp;gs_l</a:t>
            </a:r>
            <a:r>
              <a:rPr lang="en-US" sz="1100" dirty="0"/>
              <a:t>=psy-ab.3..0j0i24k1l3.11020.14936.0.15168.22.13.0.0.0.0.377.744.3-2.2.0....0...1c.1.64.psy-ab..20.2.737...0i67k1.0.g_q-TDf4jsk#imgrc=J-</a:t>
            </a:r>
            <a:r>
              <a:rPr lang="en-US" sz="1100" dirty="0" err="1"/>
              <a:t>hCblTIVXFlPM</a:t>
            </a:r>
            <a:r>
              <a:rPr lang="en-US" sz="1100" dirty="0"/>
              <a:t>:</a:t>
            </a:r>
          </a:p>
          <a:p>
            <a:r>
              <a:rPr lang="en-US" sz="1100" dirty="0"/>
              <a:t>https://www.google.com/search?biw=1067&amp;bih=696&amp;tbm=isch&amp;sa=1&amp;ei=G5LgWunUHoqejwP0lYWoBA&amp;btnG=Search&amp;q=occupational+therapy+working+in+schools#imgrc=f5hkDVQpYWAv3M:</a:t>
            </a:r>
          </a:p>
          <a:p>
            <a:r>
              <a:rPr lang="en-US" sz="1100" dirty="0"/>
              <a:t>https://www.google.com/</a:t>
            </a:r>
            <a:r>
              <a:rPr lang="en-US" sz="1100" dirty="0" err="1"/>
              <a:t>search?biw</a:t>
            </a:r>
            <a:r>
              <a:rPr lang="en-US" sz="1100" dirty="0"/>
              <a:t>=1067&amp;bih=696&amp;tbm=</a:t>
            </a:r>
            <a:r>
              <a:rPr lang="en-US" sz="1100" dirty="0" err="1"/>
              <a:t>isch&amp;sa</a:t>
            </a:r>
            <a:r>
              <a:rPr lang="en-US" sz="1100" dirty="0"/>
              <a:t>=1&amp;ei=</a:t>
            </a:r>
            <a:r>
              <a:rPr lang="en-US" sz="1100" dirty="0" err="1"/>
              <a:t>kJXgWr-WGI_qjwPEnbCADA&amp;q</a:t>
            </a:r>
            <a:r>
              <a:rPr lang="en-US" sz="1100" dirty="0"/>
              <a:t>=</a:t>
            </a:r>
            <a:r>
              <a:rPr lang="en-US" sz="1100" dirty="0" err="1"/>
              <a:t>occupational+therapy+working+on+farm&amp;oq</a:t>
            </a:r>
            <a:r>
              <a:rPr lang="en-US" sz="1100" dirty="0"/>
              <a:t>=</a:t>
            </a:r>
            <a:r>
              <a:rPr lang="en-US" sz="1100" dirty="0" err="1"/>
              <a:t>occupational+therapy+working+on+farm&amp;gs_l</a:t>
            </a:r>
            <a:r>
              <a:rPr lang="en-US" sz="1100" dirty="0"/>
              <a:t>=psy-ab.3...57537.63197.0.63375.29.19.1.0.0.0.533.2336.0j1j3j0j2j1.7.0....0...1c.1.64.psy-ab..24.2.691...0j0i13k1j0i13i5i30k1j0i8i13i30k1j0i24k1.0.JxjuC-TfzZA#imgrc=jxKE9Yx33DVapM:</a:t>
            </a:r>
          </a:p>
          <a:p>
            <a:r>
              <a:rPr lang="en-US" sz="1100" dirty="0"/>
              <a:t>https://www.google.com/</a:t>
            </a:r>
            <a:r>
              <a:rPr lang="en-US" sz="1100" dirty="0" err="1"/>
              <a:t>search?biw</a:t>
            </a:r>
            <a:r>
              <a:rPr lang="en-US" sz="1100" dirty="0"/>
              <a:t>=1067&amp;bih=696&amp;tbm=</a:t>
            </a:r>
            <a:r>
              <a:rPr lang="en-US" sz="1100" dirty="0" err="1"/>
              <a:t>isch&amp;sa</a:t>
            </a:r>
            <a:r>
              <a:rPr lang="en-US" sz="1100" dirty="0"/>
              <a:t>=1&amp;ei=</a:t>
            </a:r>
            <a:r>
              <a:rPr lang="en-US" sz="1100" dirty="0" err="1"/>
              <a:t>BJbgWpecNoTwjwPAhpyYCA&amp;q</a:t>
            </a:r>
            <a:r>
              <a:rPr lang="en-US" sz="1100" dirty="0"/>
              <a:t>=</a:t>
            </a:r>
            <a:r>
              <a:rPr lang="en-US" sz="1100" dirty="0" err="1"/>
              <a:t>occupational+therapy+working+on+driving&amp;oq</a:t>
            </a:r>
            <a:r>
              <a:rPr lang="en-US" sz="1100" dirty="0"/>
              <a:t>=</a:t>
            </a:r>
            <a:r>
              <a:rPr lang="en-US" sz="1100" dirty="0" err="1"/>
              <a:t>occupational+therapy+working+on+driving&amp;gs_l</a:t>
            </a:r>
            <a:r>
              <a:rPr lang="en-US" sz="1100" dirty="0"/>
              <a:t>=psy-ab.3...37787.40069.0.40179.12.9.0.0.0.0.349.1266.0j2j1j2.5.0....0...1c.1.64.psy-ab..7.2.688...0i24k1.0.3alycUcNLWI#imgrc=</a:t>
            </a:r>
            <a:r>
              <a:rPr lang="en-US" sz="1100" dirty="0" err="1"/>
              <a:t>WrKIOtwBRvtJcM</a:t>
            </a:r>
            <a:r>
              <a:rPr lang="en-US" sz="1100" dirty="0"/>
              <a:t>:</a:t>
            </a:r>
          </a:p>
          <a:p>
            <a:r>
              <a:rPr lang="en-US" sz="1100" dirty="0"/>
              <a:t>https://www.google.com/</a:t>
            </a:r>
            <a:r>
              <a:rPr lang="en-US" sz="1100" dirty="0" err="1"/>
              <a:t>search?biw</a:t>
            </a:r>
            <a:r>
              <a:rPr lang="en-US" sz="1100" dirty="0"/>
              <a:t>=1067&amp;bih=696&amp;tbm=</a:t>
            </a:r>
            <a:r>
              <a:rPr lang="en-US" sz="1100" dirty="0" err="1"/>
              <a:t>isch&amp;sa</a:t>
            </a:r>
            <a:r>
              <a:rPr lang="en-US" sz="1100" dirty="0"/>
              <a:t>=1&amp;ei=N5bgWoy_As_GjwOaqaGwDQ&amp;q=</a:t>
            </a:r>
            <a:r>
              <a:rPr lang="en-US" sz="1100" dirty="0" err="1"/>
              <a:t>occupational+therapy+working+on+standing&amp;oq</a:t>
            </a:r>
            <a:r>
              <a:rPr lang="en-US" sz="1100" dirty="0"/>
              <a:t>=</a:t>
            </a:r>
            <a:r>
              <a:rPr lang="en-US" sz="1100" dirty="0" err="1"/>
              <a:t>occupational+therapy+working+on+standing&amp;gs_l</a:t>
            </a:r>
            <a:r>
              <a:rPr lang="en-US" sz="1100" dirty="0"/>
              <a:t>=psy-ab.3...28275.30812.0.30908.14.11.3.0.0.0.163.1150.0j8.8.0....0...1c.1.64.psy-ab..3.0.0....0.yj1Lc1vtwpc#imgrc=RsyuknpXPz6sNM:</a:t>
            </a:r>
          </a:p>
          <a:p>
            <a:r>
              <a:rPr lang="en-US" sz="1100" dirty="0"/>
              <a:t>https://www.google.com/</a:t>
            </a:r>
            <a:r>
              <a:rPr lang="en-US" sz="1100" dirty="0" err="1"/>
              <a:t>search?biw</a:t>
            </a:r>
            <a:r>
              <a:rPr lang="en-US" sz="1100" dirty="0"/>
              <a:t>=1067&amp;bih=696&amp;tbm=</a:t>
            </a:r>
            <a:r>
              <a:rPr lang="en-US" sz="1100" dirty="0" err="1"/>
              <a:t>isch&amp;sa</a:t>
            </a:r>
            <a:r>
              <a:rPr lang="en-US" sz="1100" dirty="0"/>
              <a:t>=1&amp;ei=gpbgWrrqDY3cjwObpITYAQ&amp;q=</a:t>
            </a:r>
            <a:r>
              <a:rPr lang="en-US" sz="1100" dirty="0" err="1"/>
              <a:t>agrability&amp;oq</a:t>
            </a:r>
            <a:r>
              <a:rPr lang="en-US" sz="1100" dirty="0"/>
              <a:t>=</a:t>
            </a:r>
            <a:r>
              <a:rPr lang="en-US" sz="1100" dirty="0" err="1"/>
              <a:t>agrability&amp;gs_l</a:t>
            </a:r>
            <a:r>
              <a:rPr lang="en-US" sz="1100" dirty="0"/>
              <a:t>=psy-ab.3..0j0i24k1l9.24307.25768.0.25941.10.8.0.0.0.0.385.1348.2-2j2.4.0....0...1c.1.64.psy-ab..6.4.1343...0i67k1j0i30k1j0i5i30k1.0.FNhow5mC6WY#imgrc=fVDgoE4qlrhEYM:</a:t>
            </a:r>
          </a:p>
          <a:p>
            <a:r>
              <a:rPr lang="en-US" sz="1100" dirty="0"/>
              <a:t>https://www.google.com/</a:t>
            </a:r>
            <a:r>
              <a:rPr lang="en-US" sz="1100" dirty="0" err="1"/>
              <a:t>search?biw</a:t>
            </a:r>
            <a:r>
              <a:rPr lang="en-US" sz="1100" dirty="0"/>
              <a:t>=1067&amp;bih=696&amp;tbm=</a:t>
            </a:r>
            <a:r>
              <a:rPr lang="en-US" sz="1100" dirty="0" err="1"/>
              <a:t>isch&amp;sa</a:t>
            </a:r>
            <a:r>
              <a:rPr lang="en-US" sz="1100" dirty="0"/>
              <a:t>=1&amp;ei=u5bgWqa8IMPqjwPL0YLwDQ&amp;q=</a:t>
            </a:r>
            <a:r>
              <a:rPr lang="en-US" sz="1100" dirty="0" err="1"/>
              <a:t>lighting+in+a+pig+barn&amp;oq</a:t>
            </a:r>
            <a:r>
              <a:rPr lang="en-US" sz="1100" dirty="0"/>
              <a:t>=</a:t>
            </a:r>
            <a:r>
              <a:rPr lang="en-US" sz="1100" dirty="0" err="1"/>
              <a:t>lighting+in+a+pig+barn&amp;gs_l</a:t>
            </a:r>
            <a:r>
              <a:rPr lang="en-US" sz="1100" dirty="0"/>
              <a:t>=psy-ab.3...35467.36827.0.36989.6.5.1.0.0.0.153.730.0j5.5.0....0...1c.1.64.psy-ab..0.0.0....0.JIexpRyQHeM#imgrc=ZG_84gpSdKDnfM:</a:t>
            </a:r>
          </a:p>
        </p:txBody>
      </p:sp>
    </p:spTree>
    <p:extLst>
      <p:ext uri="{BB962C8B-B14F-4D97-AF65-F5344CB8AC3E}">
        <p14:creationId xmlns:p14="http://schemas.microsoft.com/office/powerpoint/2010/main" val="1807064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35DE6-8EE9-444E-BFC7-F598F757EE9A}"/>
              </a:ext>
            </a:extLst>
          </p:cNvPr>
          <p:cNvSpPr>
            <a:spLocks noGrp="1"/>
          </p:cNvSpPr>
          <p:nvPr>
            <p:ph type="title"/>
          </p:nvPr>
        </p:nvSpPr>
        <p:spPr>
          <a:xfrm>
            <a:off x="613533" y="214891"/>
            <a:ext cx="7680960" cy="1371600"/>
          </a:xfrm>
        </p:spPr>
        <p:txBody>
          <a:bodyPr/>
          <a:lstStyle/>
          <a:p>
            <a:r>
              <a:rPr lang="en-US" b="1" dirty="0">
                <a:solidFill>
                  <a:srgbClr val="418438"/>
                </a:solidFill>
              </a:rPr>
              <a:t>Image References</a:t>
            </a:r>
            <a:endParaRPr lang="en-US" dirty="0"/>
          </a:p>
        </p:txBody>
      </p:sp>
      <p:sp>
        <p:nvSpPr>
          <p:cNvPr id="3" name="Content Placeholder 2">
            <a:extLst>
              <a:ext uri="{FF2B5EF4-FFF2-40B4-BE49-F238E27FC236}">
                <a16:creationId xmlns:a16="http://schemas.microsoft.com/office/drawing/2014/main" id="{708B4361-78CA-41B5-BA2A-E003C51DC955}"/>
              </a:ext>
            </a:extLst>
          </p:cNvPr>
          <p:cNvSpPr>
            <a:spLocks noGrp="1"/>
          </p:cNvSpPr>
          <p:nvPr>
            <p:ph idx="1"/>
          </p:nvPr>
        </p:nvSpPr>
        <p:spPr>
          <a:xfrm>
            <a:off x="471948" y="1386348"/>
            <a:ext cx="8229600" cy="5029200"/>
          </a:xfrm>
        </p:spPr>
        <p:txBody>
          <a:bodyPr>
            <a:normAutofit lnSpcReduction="10000"/>
          </a:bodyPr>
          <a:lstStyle/>
          <a:p>
            <a:r>
              <a:rPr lang="en-US" sz="1100" dirty="0"/>
              <a:t>https://www.google.com/</a:t>
            </a:r>
            <a:r>
              <a:rPr lang="en-US" sz="1100" dirty="0" err="1"/>
              <a:t>search?biw</a:t>
            </a:r>
            <a:r>
              <a:rPr lang="en-US" sz="1100" dirty="0"/>
              <a:t>=1067&amp;bih=696&amp;tbm=</a:t>
            </a:r>
            <a:r>
              <a:rPr lang="en-US" sz="1100" dirty="0" err="1"/>
              <a:t>isch&amp;sa</a:t>
            </a:r>
            <a:r>
              <a:rPr lang="en-US" sz="1100" dirty="0"/>
              <a:t>=1&amp;ei=45bgWsbhO8OejwPa9ou4Ag&amp;q=</a:t>
            </a:r>
            <a:r>
              <a:rPr lang="en-US" sz="1100" dirty="0" err="1"/>
              <a:t>agrability+toolbox&amp;oq</a:t>
            </a:r>
            <a:r>
              <a:rPr lang="en-US" sz="1100" dirty="0"/>
              <a:t>=</a:t>
            </a:r>
            <a:r>
              <a:rPr lang="en-US" sz="1100" dirty="0" err="1"/>
              <a:t>agrability+toolbox&amp;gs_l</a:t>
            </a:r>
            <a:r>
              <a:rPr lang="en-US" sz="1100" dirty="0"/>
              <a:t>=psy-ab.3..0i24k1.19979.23994.0.24158.18.10.0.5.5.0.438.2062.2-5j1j1.7.0....0...1c.1.64.psy-ab..6.12.2520...0j0i30k1j0i5i30k1.0.PgSiq-nN0FI#imgrc=BcW3D6k9EOwKGM:</a:t>
            </a:r>
          </a:p>
          <a:p>
            <a:r>
              <a:rPr lang="en-US" sz="1100" dirty="0"/>
              <a:t>https://www.google.com/</a:t>
            </a:r>
            <a:r>
              <a:rPr lang="en-US" sz="1100" dirty="0" err="1"/>
              <a:t>search?biw</a:t>
            </a:r>
            <a:r>
              <a:rPr lang="en-US" sz="1100" dirty="0"/>
              <a:t>=1067&amp;bih=696&amp;tbm=</a:t>
            </a:r>
            <a:r>
              <a:rPr lang="en-US" sz="1100" dirty="0" err="1"/>
              <a:t>isch&amp;sa</a:t>
            </a:r>
            <a:r>
              <a:rPr lang="en-US" sz="1100" dirty="0"/>
              <a:t>=1&amp;ei=AJfgWo2fFoG8jAPNurSYBg&amp;q=</a:t>
            </a:r>
            <a:r>
              <a:rPr lang="en-US" sz="1100" dirty="0" err="1"/>
              <a:t>resna+logo&amp;oq</a:t>
            </a:r>
            <a:r>
              <a:rPr lang="en-US" sz="1100" dirty="0"/>
              <a:t>=</a:t>
            </a:r>
            <a:r>
              <a:rPr lang="en-US" sz="1100" dirty="0" err="1"/>
              <a:t>resna+logo&amp;gs_l</a:t>
            </a:r>
            <a:r>
              <a:rPr lang="en-US" sz="1100" dirty="0"/>
              <a:t>=psy-ab.3..0i13k1l2j0i24k1.19484.21624.0.21830.10.10.0.0.0.0.323.1467.2-5j1.6.0....0...1c.1.64.psy-ab..4.6.1456...0j0i67k1j0i10k1j0i8i30k1.0.v3N1TZGNUwM#imgrc=I4sh0IHMV0zV2M:</a:t>
            </a:r>
          </a:p>
          <a:p>
            <a:r>
              <a:rPr lang="en-US" sz="1100" dirty="0"/>
              <a:t>https://www.google.com/</a:t>
            </a:r>
            <a:r>
              <a:rPr lang="en-US" sz="1100" dirty="0" err="1"/>
              <a:t>search?biw</a:t>
            </a:r>
            <a:r>
              <a:rPr lang="en-US" sz="1100" dirty="0"/>
              <a:t>=1067&amp;bih=696&amp;tbm=</a:t>
            </a:r>
            <a:r>
              <a:rPr lang="en-US" sz="1100" dirty="0" err="1"/>
              <a:t>isch&amp;sa</a:t>
            </a:r>
            <a:r>
              <a:rPr lang="en-US" sz="1100" dirty="0"/>
              <a:t>=1&amp;ei=</a:t>
            </a:r>
            <a:r>
              <a:rPr lang="en-US" sz="1100" dirty="0" err="1"/>
              <a:t>GpfgWrXLBYzWjwP_zpHgCQ&amp;q</a:t>
            </a:r>
            <a:r>
              <a:rPr lang="en-US" sz="1100" dirty="0"/>
              <a:t>=</a:t>
            </a:r>
            <a:r>
              <a:rPr lang="en-US" sz="1100" dirty="0" err="1"/>
              <a:t>easterseals+log&amp;oq</a:t>
            </a:r>
            <a:r>
              <a:rPr lang="en-US" sz="1100" dirty="0"/>
              <a:t>=</a:t>
            </a:r>
            <a:r>
              <a:rPr lang="en-US" sz="1100" dirty="0" err="1"/>
              <a:t>easterseals+log&amp;gs_l</a:t>
            </a:r>
            <a:r>
              <a:rPr lang="en-US" sz="1100" dirty="0"/>
              <a:t>=psy-ab.3..0i10k1l5j0i24k1j0i10i24k1j0i24k1.26967.30202.0.30382.17.15.0.0.0.0.509.3403.2-5j2j2j1.11.0....0...1c.1.64.psy-ab..6.10.3387.0..0j0i67k1j0i10i67k1.140.mrGvbABSOMI#imgrc=3poMdHnapBMOJM:</a:t>
            </a:r>
          </a:p>
          <a:p>
            <a:r>
              <a:rPr lang="en-US" sz="1100" dirty="0"/>
              <a:t>https://www.google.com/</a:t>
            </a:r>
            <a:r>
              <a:rPr lang="en-US" sz="1100" dirty="0" err="1"/>
              <a:t>search?biw</a:t>
            </a:r>
            <a:r>
              <a:rPr lang="en-US" sz="1100" dirty="0"/>
              <a:t>=1067&amp;bih=696&amp;tbm=</a:t>
            </a:r>
            <a:r>
              <a:rPr lang="en-US" sz="1100" dirty="0" err="1"/>
              <a:t>isch&amp;sa</a:t>
            </a:r>
            <a:r>
              <a:rPr lang="en-US" sz="1100" dirty="0"/>
              <a:t>=1&amp;ei=cpfgWpS8ENTmjwOEoobwAw&amp;q=</a:t>
            </a:r>
            <a:r>
              <a:rPr lang="en-US" sz="1100" dirty="0" err="1"/>
              <a:t>ordinary+items+extraodinary+solutions&amp;oq</a:t>
            </a:r>
            <a:r>
              <a:rPr lang="en-US" sz="1100" dirty="0"/>
              <a:t>=</a:t>
            </a:r>
            <a:r>
              <a:rPr lang="en-US" sz="1100" dirty="0" err="1"/>
              <a:t>ordinary+items+extraodinary+solutions&amp;gs_l</a:t>
            </a:r>
            <a:r>
              <a:rPr lang="en-US" sz="1100" dirty="0"/>
              <a:t>=psy-ab.3...18830.31678.0.31779.60.47.5.1.1.0.439.7545.0j19j9j6j1.36.0....0...1c.1.64.psy-ab..20.16.4107.0..0j0i10k1j0i10i24k1j0i24k1j0i67k1j0i5i30k1j0i8i30k1j0i30k1.151.5TFUKWD0xkE#imgrc=RQmyBVtx1E15MM:</a:t>
            </a:r>
          </a:p>
          <a:p>
            <a:r>
              <a:rPr lang="en-US" sz="1100" dirty="0"/>
              <a:t>https://www.google.com/</a:t>
            </a:r>
            <a:r>
              <a:rPr lang="en-US" sz="1100" dirty="0" err="1"/>
              <a:t>search?biw</a:t>
            </a:r>
            <a:r>
              <a:rPr lang="en-US" sz="1100" dirty="0"/>
              <a:t>=1067&amp;bih=696&amp;tbm=</a:t>
            </a:r>
            <a:r>
              <a:rPr lang="en-US" sz="1100" dirty="0" err="1"/>
              <a:t>isch&amp;sa</a:t>
            </a:r>
            <a:r>
              <a:rPr lang="en-US" sz="1100" dirty="0"/>
              <a:t>=1&amp;ei=lZfgWqTwIof6jwOriZSQCQ&amp;q=</a:t>
            </a:r>
            <a:r>
              <a:rPr lang="en-US" sz="1100" dirty="0" err="1"/>
              <a:t>occupational+therapy+gardening&amp;oq</a:t>
            </a:r>
            <a:r>
              <a:rPr lang="en-US" sz="1100" dirty="0"/>
              <a:t>=</a:t>
            </a:r>
            <a:r>
              <a:rPr lang="en-US" sz="1100" dirty="0" err="1"/>
              <a:t>occupational+therapy+gardening&amp;gs_l</a:t>
            </a:r>
            <a:r>
              <a:rPr lang="en-US" sz="1100" dirty="0"/>
              <a:t>=psy-ab.3..0j0i24k1l2.20344.24713.0.24789.30.16.0.6.6.0.424.3703.2-8j4j1.13.0....0...1c.1.64.psy-ab..12.18.3841...0i67k1j0i30k1.0.By8v85OgF_A#imgrc=1qHjuv2cW6KSJM:</a:t>
            </a:r>
          </a:p>
          <a:p>
            <a:r>
              <a:rPr lang="en-US" sz="1100" dirty="0"/>
              <a:t>https://www.google.com/</a:t>
            </a:r>
            <a:r>
              <a:rPr lang="en-US" sz="1100" dirty="0" err="1"/>
              <a:t>search?biw</a:t>
            </a:r>
            <a:r>
              <a:rPr lang="en-US" sz="1100" dirty="0"/>
              <a:t>=1067&amp;bih=696&amp;tbm=</a:t>
            </a:r>
            <a:r>
              <a:rPr lang="en-US" sz="1100" dirty="0" err="1"/>
              <a:t>isch&amp;sa</a:t>
            </a:r>
            <a:r>
              <a:rPr lang="en-US" sz="1100" dirty="0"/>
              <a:t>=1&amp;ei=lZfgWqTwIof6jwOriZSQCQ&amp;q=</a:t>
            </a:r>
            <a:r>
              <a:rPr lang="en-US" sz="1100" dirty="0" err="1"/>
              <a:t>occupational+therapy+gardening&amp;oq</a:t>
            </a:r>
            <a:r>
              <a:rPr lang="en-US" sz="1100" dirty="0"/>
              <a:t>=</a:t>
            </a:r>
            <a:r>
              <a:rPr lang="en-US" sz="1100" dirty="0" err="1"/>
              <a:t>occupational+therapy+gardening&amp;gs_l</a:t>
            </a:r>
            <a:r>
              <a:rPr lang="en-US" sz="1100" dirty="0"/>
              <a:t>=psy-ab.3..0j0i24k1l2.20344.24713.0.24789.30.16.0.6.6.0.424.3703.2-8j4j1.13.0....0...1c.1.64.psy-ab..12.18.3841...0i67k1j0i30k1.0.By8v85OgF_A#imgrc=bDaRgbrdz12JNM:</a:t>
            </a:r>
          </a:p>
          <a:p>
            <a:r>
              <a:rPr lang="en-US" sz="1100" dirty="0"/>
              <a:t>https://www.google.com/</a:t>
            </a:r>
            <a:r>
              <a:rPr lang="en-US" sz="1100" dirty="0" err="1"/>
              <a:t>search?biw</a:t>
            </a:r>
            <a:r>
              <a:rPr lang="en-US" sz="1100" dirty="0"/>
              <a:t>=1067&amp;bih=696&amp;tbm=</a:t>
            </a:r>
            <a:r>
              <a:rPr lang="en-US" sz="1100" dirty="0" err="1"/>
              <a:t>isch&amp;sa</a:t>
            </a:r>
            <a:r>
              <a:rPr lang="en-US" sz="1100" dirty="0"/>
              <a:t>=1&amp;ei=sZfgWpDOKsf2jwOutLDQCw&amp;q=</a:t>
            </a:r>
            <a:r>
              <a:rPr lang="en-US" sz="1100" dirty="0" err="1"/>
              <a:t>peop+model&amp;oq</a:t>
            </a:r>
            <a:r>
              <a:rPr lang="en-US" sz="1100" dirty="0"/>
              <a:t>=</a:t>
            </a:r>
            <a:r>
              <a:rPr lang="en-US" sz="1100" dirty="0" err="1"/>
              <a:t>peop+model&amp;gs_l</a:t>
            </a:r>
            <a:r>
              <a:rPr lang="en-US" sz="1100" dirty="0"/>
              <a:t>=psy-ab.3..0j0i67k1j0l4j0i30k1j0i10i30k1j0i24k1l2.36498.38660.0.38848.10.9.0.0.0.0.309.1515.0j1j3j2.6.0....0...1c.1.64.psy-ab..4.6.1505...0i10k1.0.LMkY04c7qr4#imgrc=rImw-3fzNAJegM:</a:t>
            </a:r>
          </a:p>
        </p:txBody>
      </p:sp>
    </p:spTree>
    <p:extLst>
      <p:ext uri="{BB962C8B-B14F-4D97-AF65-F5344CB8AC3E}">
        <p14:creationId xmlns:p14="http://schemas.microsoft.com/office/powerpoint/2010/main" val="1662696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a:xfrm>
            <a:off x="1037034" y="2062162"/>
            <a:ext cx="7497366" cy="4033838"/>
          </a:xfrm>
        </p:spPr>
        <p:txBody>
          <a:bodyPr rtlCol="0">
            <a:normAutofit/>
          </a:bodyPr>
          <a:lstStyle/>
          <a:p>
            <a:pPr marL="301360" indent="-301360">
              <a:defRPr/>
            </a:pPr>
            <a:r>
              <a:rPr lang="en-US" sz="2400" dirty="0" smtClean="0">
                <a:latin typeface="Lucida Sans Unicode" panose="020B0602030504020204" pitchFamily="34" charset="0"/>
                <a:cs typeface="Lucida Sans Unicode" panose="020B0602030504020204" pitchFamily="34" charset="0"/>
              </a:rPr>
              <a:t>Please </a:t>
            </a:r>
            <a:r>
              <a:rPr lang="en-US" sz="2400" dirty="0">
                <a:latin typeface="Lucida Sans Unicode" panose="020B0602030504020204" pitchFamily="34" charset="0"/>
                <a:cs typeface="Lucida Sans Unicode" panose="020B0602030504020204" pitchFamily="34" charset="0"/>
              </a:rPr>
              <a:t>let me know if more than one person is viewing at your computer</a:t>
            </a:r>
          </a:p>
          <a:p>
            <a:pPr marL="301360" indent="-301360">
              <a:defRPr/>
            </a:pPr>
            <a:r>
              <a:rPr lang="en-US" sz="2400" dirty="0">
                <a:latin typeface="Lucida Sans Unicode" panose="020B0602030504020204" pitchFamily="34" charset="0"/>
                <a:cs typeface="Lucida Sans Unicode" panose="020B0602030504020204" pitchFamily="34" charset="0"/>
              </a:rPr>
              <a:t>4 quick survey questions + opportunity to share comments</a:t>
            </a:r>
          </a:p>
          <a:p>
            <a:pPr marL="301360" indent="-301360">
              <a:defRPr/>
            </a:pPr>
            <a:r>
              <a:rPr lang="en-US" sz="2400" dirty="0">
                <a:latin typeface="Lucida Sans Unicode" panose="020B0602030504020204" pitchFamily="34" charset="0"/>
                <a:cs typeface="Lucida Sans Unicode" panose="020B0602030504020204" pitchFamily="34" charset="0"/>
              </a:rPr>
              <a:t>Session recorded and archived with PowerPoint files at </a:t>
            </a:r>
            <a:r>
              <a:rPr lang="en-US" sz="2400" dirty="0">
                <a:latin typeface="Lucida Sans Unicode" panose="020B0602030504020204" pitchFamily="34" charset="0"/>
                <a:cs typeface="Lucida Sans Unicode" panose="020B0602030504020204" pitchFamily="34" charset="0"/>
                <a:hlinkClick r:id="rId3"/>
              </a:rPr>
              <a:t>www.agrability.org/Online-Training</a:t>
            </a:r>
            <a:endParaRPr lang="en-US" sz="2400" dirty="0">
              <a:latin typeface="Lucida Sans Unicode" panose="020B0602030504020204" pitchFamily="34" charset="0"/>
              <a:cs typeface="Lucida Sans Unicode" panose="020B0602030504020204" pitchFamily="34" charset="0"/>
            </a:endParaRPr>
          </a:p>
          <a:p>
            <a:pPr marL="301360" indent="-301360">
              <a:defRPr/>
            </a:pPr>
            <a:r>
              <a:rPr lang="en-US" sz="2400" dirty="0">
                <a:latin typeface="Lucida Sans Unicode" panose="020B0602030504020204" pitchFamily="34" charset="0"/>
                <a:cs typeface="Lucida Sans Unicode" panose="020B0602030504020204" pitchFamily="34" charset="0"/>
              </a:rPr>
              <a:t>Problems: use chat window or email </a:t>
            </a:r>
            <a:r>
              <a:rPr lang="en-US" sz="2400" dirty="0">
                <a:solidFill>
                  <a:schemeClr val="accent2"/>
                </a:solidFill>
                <a:latin typeface="Lucida Sans Unicode" panose="020B0602030504020204" pitchFamily="34" charset="0"/>
                <a:cs typeface="Lucida Sans Unicode" panose="020B0602030504020204" pitchFamily="34" charset="0"/>
                <a:hlinkClick r:id="rId4"/>
              </a:rPr>
              <a:t>jonesp@purdue.edu</a:t>
            </a:r>
            <a:r>
              <a:rPr lang="en-US" sz="2400" dirty="0">
                <a:solidFill>
                  <a:schemeClr val="accent2"/>
                </a:solidFill>
                <a:latin typeface="Lucida Sans Unicode" panose="020B0602030504020204" pitchFamily="34" charset="0"/>
                <a:cs typeface="Lucida Sans Unicode" panose="020B0602030504020204" pitchFamily="34" charset="0"/>
              </a:rPr>
              <a:t> </a:t>
            </a:r>
            <a:r>
              <a:rPr lang="en-US" sz="2400" dirty="0">
                <a:latin typeface="Lucida Sans Unicode" panose="020B0602030504020204" pitchFamily="34" charset="0"/>
                <a:cs typeface="Lucida Sans Unicode" panose="020B0602030504020204" pitchFamily="34" charset="0"/>
              </a:rPr>
              <a:t>  </a:t>
            </a:r>
          </a:p>
          <a:p>
            <a:pPr marL="82290">
              <a:lnSpc>
                <a:spcPts val="2175"/>
              </a:lnSpc>
              <a:defRPr/>
            </a:pPr>
            <a:endParaRPr lang="en-US" sz="2400" dirty="0"/>
          </a:p>
        </p:txBody>
      </p:sp>
      <p:sp>
        <p:nvSpPr>
          <p:cNvPr id="51202" name="Title 1"/>
          <p:cNvSpPr>
            <a:spLocks noGrp="1"/>
          </p:cNvSpPr>
          <p:nvPr>
            <p:ph type="title"/>
          </p:nvPr>
        </p:nvSpPr>
        <p:spPr>
          <a:xfrm>
            <a:off x="762001" y="857250"/>
            <a:ext cx="6519863" cy="857250"/>
          </a:xfrm>
        </p:spPr>
        <p:txBody>
          <a:bodyPr rtlCol="0">
            <a:normAutofit/>
          </a:bodyPr>
          <a:lstStyle/>
          <a:p>
            <a:pPr>
              <a:defRPr/>
            </a:pPr>
            <a:r>
              <a:rPr lang="en-US" sz="2800" b="1" dirty="0">
                <a:solidFill>
                  <a:schemeClr val="accent6">
                    <a:lumMod val="50000"/>
                  </a:schemeClr>
                </a:solidFill>
                <a:latin typeface="+mn-lt"/>
              </a:rPr>
              <a:t>Basic Webinar Instructions</a:t>
            </a:r>
          </a:p>
        </p:txBody>
      </p:sp>
    </p:spTree>
    <p:extLst>
      <p:ext uri="{BB962C8B-B14F-4D97-AF65-F5344CB8AC3E}">
        <p14:creationId xmlns:p14="http://schemas.microsoft.com/office/powerpoint/2010/main" val="32259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a:xfrm>
            <a:off x="902419" y="1886995"/>
            <a:ext cx="7696200" cy="3810000"/>
          </a:xfrm>
        </p:spPr>
        <p:txBody>
          <a:bodyPr rtlCol="0">
            <a:noAutofit/>
          </a:bodyPr>
          <a:lstStyle/>
          <a:p>
            <a:pPr marL="0" indent="0">
              <a:spcAft>
                <a:spcPts val="600"/>
              </a:spcAft>
              <a:buNone/>
              <a:defRPr/>
            </a:pPr>
            <a:r>
              <a:rPr lang="en-US" sz="2000" b="1" dirty="0">
                <a:solidFill>
                  <a:schemeClr val="tx1"/>
                </a:solidFill>
                <a:latin typeface="Lucida Sans Unicode" panose="020B0602030504020204" pitchFamily="34" charset="0"/>
                <a:cs typeface="Lucida Sans Unicode" panose="020B0602030504020204" pitchFamily="34" charset="0"/>
              </a:rPr>
              <a:t>AgrAbility: </a:t>
            </a:r>
            <a:r>
              <a:rPr lang="en-US" sz="2000" dirty="0">
                <a:solidFill>
                  <a:schemeClr val="tx1"/>
                </a:solidFill>
                <a:latin typeface="Lucida Sans Unicode" panose="020B0602030504020204" pitchFamily="34" charset="0"/>
                <a:cs typeface="Lucida Sans Unicode" panose="020B0602030504020204" pitchFamily="34" charset="0"/>
              </a:rPr>
              <a:t>USDA-sponsored program that assists farmers, ranchers, and other agricultural workers with disabilities.</a:t>
            </a:r>
          </a:p>
          <a:p>
            <a:pPr lvl="1">
              <a:spcAft>
                <a:spcPts val="600"/>
              </a:spcAft>
              <a:defRPr/>
            </a:pPr>
            <a:r>
              <a:rPr lang="en-US" sz="2000" dirty="0">
                <a:latin typeface="Lucida Sans Unicode" panose="020B0602030504020204" pitchFamily="34" charset="0"/>
                <a:cs typeface="Lucida Sans Unicode" panose="020B0602030504020204" pitchFamily="34" charset="0"/>
              </a:rPr>
              <a:t>Partners land-grant universities with disability services organizations.  Currently 20 state projects</a:t>
            </a:r>
          </a:p>
          <a:p>
            <a:pPr lvl="1">
              <a:spcAft>
                <a:spcPts val="600"/>
              </a:spcAft>
              <a:defRPr/>
            </a:pPr>
            <a:r>
              <a:rPr lang="en-US" sz="2000" dirty="0">
                <a:latin typeface="Lucida Sans Unicode" panose="020B0602030504020204" pitchFamily="34" charset="0"/>
                <a:cs typeface="Lucida Sans Unicode" panose="020B0602030504020204" pitchFamily="34" charset="0"/>
              </a:rPr>
              <a:t>National AgrAbility Project: Led by Purdue’s Breaking New Ground Resource Center. Partners </a:t>
            </a:r>
            <a:r>
              <a:rPr lang="en-US" sz="2000" dirty="0" smtClean="0">
                <a:latin typeface="Lucida Sans Unicode" panose="020B0602030504020204" pitchFamily="34" charset="0"/>
                <a:cs typeface="Lucida Sans Unicode" panose="020B0602030504020204" pitchFamily="34" charset="0"/>
              </a:rPr>
              <a:t>include:</a:t>
            </a:r>
          </a:p>
          <a:p>
            <a:pPr lvl="2">
              <a:spcAft>
                <a:spcPts val="600"/>
              </a:spcAft>
              <a:defRPr/>
            </a:pPr>
            <a:r>
              <a:rPr lang="en-US" sz="1800" dirty="0" smtClean="0">
                <a:solidFill>
                  <a:schemeClr val="tx1"/>
                </a:solidFill>
                <a:latin typeface="Lucida Sans Unicode" panose="020B0602030504020204" pitchFamily="34" charset="0"/>
                <a:cs typeface="Lucida Sans Unicode" panose="020B0602030504020204" pitchFamily="34" charset="0"/>
              </a:rPr>
              <a:t>Goodwill </a:t>
            </a:r>
            <a:r>
              <a:rPr lang="en-US" sz="1800" dirty="0">
                <a:solidFill>
                  <a:schemeClr val="tx1"/>
                </a:solidFill>
                <a:latin typeface="Lucida Sans Unicode" panose="020B0602030504020204" pitchFamily="34" charset="0"/>
                <a:cs typeface="Lucida Sans Unicode" panose="020B0602030504020204" pitchFamily="34" charset="0"/>
              </a:rPr>
              <a:t>of the Finger Lakes</a:t>
            </a:r>
          </a:p>
          <a:p>
            <a:pPr lvl="2">
              <a:spcAft>
                <a:spcPts val="600"/>
              </a:spcAft>
              <a:defRPr/>
            </a:pPr>
            <a:r>
              <a:rPr lang="en-US" sz="1800" dirty="0">
                <a:latin typeface="Lucida Sans Unicode" panose="020B0602030504020204" pitchFamily="34" charset="0"/>
                <a:cs typeface="Lucida Sans Unicode" panose="020B0602030504020204" pitchFamily="34" charset="0"/>
              </a:rPr>
              <a:t>APRIL (Association of Programs for Rural Independent </a:t>
            </a:r>
            <a:r>
              <a:rPr lang="en-US" sz="1800" dirty="0" smtClean="0">
                <a:latin typeface="Lucida Sans Unicode" panose="020B0602030504020204" pitchFamily="34" charset="0"/>
                <a:cs typeface="Lucida Sans Unicode" panose="020B0602030504020204" pitchFamily="34" charset="0"/>
              </a:rPr>
              <a:t>Living)</a:t>
            </a:r>
            <a:endParaRPr lang="en-US" sz="1800" dirty="0">
              <a:latin typeface="Lucida Sans Unicode" panose="020B0602030504020204" pitchFamily="34" charset="0"/>
              <a:cs typeface="Lucida Sans Unicode" panose="020B0602030504020204" pitchFamily="34" charset="0"/>
            </a:endParaRPr>
          </a:p>
          <a:p>
            <a:pPr lvl="2">
              <a:spcAft>
                <a:spcPts val="600"/>
              </a:spcAft>
              <a:defRPr/>
            </a:pPr>
            <a:r>
              <a:rPr lang="en-US" sz="1800" dirty="0">
                <a:latin typeface="Lucida Sans Unicode" panose="020B0602030504020204" pitchFamily="34" charset="0"/>
                <a:cs typeface="Lucida Sans Unicode" panose="020B0602030504020204" pitchFamily="34" charset="0"/>
              </a:rPr>
              <a:t>Colorado State University</a:t>
            </a:r>
          </a:p>
          <a:p>
            <a:pPr lvl="2">
              <a:spcAft>
                <a:spcPts val="600"/>
              </a:spcAft>
              <a:defRPr/>
            </a:pPr>
            <a:r>
              <a:rPr lang="en-US" sz="1800" dirty="0">
                <a:latin typeface="Lucida Sans Unicode" panose="020B0602030504020204" pitchFamily="34" charset="0"/>
                <a:cs typeface="Lucida Sans Unicode" panose="020B0602030504020204" pitchFamily="34" charset="0"/>
              </a:rPr>
              <a:t>Washington State University</a:t>
            </a:r>
          </a:p>
          <a:p>
            <a:pPr lvl="1">
              <a:spcAft>
                <a:spcPts val="600"/>
              </a:spcAft>
              <a:defRPr/>
            </a:pPr>
            <a:r>
              <a:rPr lang="en-US" sz="2000" dirty="0">
                <a:latin typeface="Lucida Sans Unicode" panose="020B0602030504020204" pitchFamily="34" charset="0"/>
                <a:cs typeface="Lucida Sans Unicode" panose="020B0602030504020204" pitchFamily="34" charset="0"/>
              </a:rPr>
              <a:t>More information available at </a:t>
            </a:r>
            <a:r>
              <a:rPr lang="en-US" sz="2000" dirty="0">
                <a:latin typeface="Lucida Sans Unicode" panose="020B0602030504020204" pitchFamily="34" charset="0"/>
                <a:cs typeface="Lucida Sans Unicode" panose="020B0602030504020204" pitchFamily="34" charset="0"/>
                <a:hlinkClick r:id="rId3"/>
              </a:rPr>
              <a:t>www.agrability.org</a:t>
            </a:r>
            <a:endParaRPr lang="en-US" sz="2000" dirty="0">
              <a:latin typeface="Lucida Sans Unicode" panose="020B0602030504020204" pitchFamily="34" charset="0"/>
              <a:cs typeface="Lucida Sans Unicode" panose="020B0602030504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0925" y="443752"/>
            <a:ext cx="5550248" cy="1212575"/>
          </a:xfrm>
          <a:prstGeom prst="rect">
            <a:avLst/>
          </a:prstGeom>
        </p:spPr>
      </p:pic>
    </p:spTree>
    <p:extLst>
      <p:ext uri="{BB962C8B-B14F-4D97-AF65-F5344CB8AC3E}">
        <p14:creationId xmlns:p14="http://schemas.microsoft.com/office/powerpoint/2010/main" val="2415426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1D257-F002-4784-9A9E-CC61569887A2}"/>
              </a:ext>
            </a:extLst>
          </p:cNvPr>
          <p:cNvSpPr>
            <a:spLocks noGrp="1"/>
          </p:cNvSpPr>
          <p:nvPr>
            <p:ph type="ctrTitle"/>
          </p:nvPr>
        </p:nvSpPr>
        <p:spPr>
          <a:xfrm>
            <a:off x="1118383" y="2207146"/>
            <a:ext cx="5725550" cy="2799471"/>
          </a:xfrm>
        </p:spPr>
        <p:txBody>
          <a:bodyPr>
            <a:noAutofit/>
          </a:bodyPr>
          <a:lstStyle/>
          <a:p>
            <a:r>
              <a:rPr lang="en-US" sz="4400" dirty="0">
                <a:solidFill>
                  <a:schemeClr val="tx1"/>
                </a:solidFill>
              </a:rPr>
              <a:t>Occupational Therapy’s Role in Agriculture/Rural Communities</a:t>
            </a:r>
          </a:p>
        </p:txBody>
      </p:sp>
      <p:sp>
        <p:nvSpPr>
          <p:cNvPr id="3" name="Subtitle 2">
            <a:extLst>
              <a:ext uri="{FF2B5EF4-FFF2-40B4-BE49-F238E27FC236}">
                <a16:creationId xmlns:a16="http://schemas.microsoft.com/office/drawing/2014/main" id="{4851123E-8856-4D58-B12D-5F756592C363}"/>
              </a:ext>
            </a:extLst>
          </p:cNvPr>
          <p:cNvSpPr>
            <a:spLocks noGrp="1"/>
          </p:cNvSpPr>
          <p:nvPr>
            <p:ph type="subTitle" idx="1"/>
          </p:nvPr>
        </p:nvSpPr>
        <p:spPr>
          <a:xfrm>
            <a:off x="4754881" y="4667811"/>
            <a:ext cx="3186332" cy="677613"/>
          </a:xfrm>
        </p:spPr>
        <p:txBody>
          <a:bodyPr>
            <a:normAutofit fontScale="92500" lnSpcReduction="10000"/>
          </a:bodyPr>
          <a:lstStyle/>
          <a:p>
            <a:pPr algn="r"/>
            <a:r>
              <a:rPr lang="en-US" dirty="0"/>
              <a:t>Danyele Clingan, OTS</a:t>
            </a:r>
          </a:p>
          <a:p>
            <a:pPr algn="r"/>
            <a:r>
              <a:rPr lang="en-US" dirty="0"/>
              <a:t>University of Indianapolis</a:t>
            </a:r>
          </a:p>
          <a:p>
            <a:pPr algn="r"/>
            <a:r>
              <a:rPr lang="en-US" dirty="0"/>
              <a:t>National AgrAbility Project</a:t>
            </a:r>
          </a:p>
        </p:txBody>
      </p:sp>
      <p:pic>
        <p:nvPicPr>
          <p:cNvPr id="5" name="Picture 4">
            <a:extLst>
              <a:ext uri="{FF2B5EF4-FFF2-40B4-BE49-F238E27FC236}">
                <a16:creationId xmlns:a16="http://schemas.microsoft.com/office/drawing/2014/main" id="{1332E101-DE72-4EAE-A01D-7EE3EE3E15EE}"/>
              </a:ext>
            </a:extLst>
          </p:cNvPr>
          <p:cNvPicPr>
            <a:picLocks noChangeAspect="1"/>
          </p:cNvPicPr>
          <p:nvPr/>
        </p:nvPicPr>
        <p:blipFill>
          <a:blip r:embed="rId3"/>
          <a:stretch>
            <a:fillRect/>
          </a:stretch>
        </p:blipFill>
        <p:spPr>
          <a:xfrm>
            <a:off x="5120641" y="1478650"/>
            <a:ext cx="3052688" cy="641064"/>
          </a:xfrm>
          <a:prstGeom prst="rect">
            <a:avLst/>
          </a:prstGeom>
        </p:spPr>
      </p:pic>
    </p:spTree>
    <p:extLst>
      <p:ext uri="{BB962C8B-B14F-4D97-AF65-F5344CB8AC3E}">
        <p14:creationId xmlns:p14="http://schemas.microsoft.com/office/powerpoint/2010/main" val="1946619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DAA02-B77A-42ED-8E33-659A2FA24546}"/>
              </a:ext>
            </a:extLst>
          </p:cNvPr>
          <p:cNvSpPr>
            <a:spLocks noGrp="1"/>
          </p:cNvSpPr>
          <p:nvPr>
            <p:ph type="title"/>
          </p:nvPr>
        </p:nvSpPr>
        <p:spPr>
          <a:xfrm>
            <a:off x="1102378" y="2206850"/>
            <a:ext cx="6803136" cy="2587752"/>
          </a:xfrm>
        </p:spPr>
        <p:txBody>
          <a:bodyPr/>
          <a:lstStyle/>
          <a:p>
            <a:r>
              <a:rPr lang="en-US" dirty="0">
                <a:solidFill>
                  <a:srgbClr val="418438"/>
                </a:solidFill>
              </a:rPr>
              <a:t>AgrAbility/ Agriculture Overview</a:t>
            </a:r>
          </a:p>
        </p:txBody>
      </p:sp>
      <p:cxnSp>
        <p:nvCxnSpPr>
          <p:cNvPr id="5" name="Straight Connector 4">
            <a:extLst>
              <a:ext uri="{FF2B5EF4-FFF2-40B4-BE49-F238E27FC236}">
                <a16:creationId xmlns:a16="http://schemas.microsoft.com/office/drawing/2014/main" id="{EE7BB75C-7B08-4AA5-B8E4-C2162F2215C8}"/>
              </a:ext>
            </a:extLst>
          </p:cNvPr>
          <p:cNvCxnSpPr>
            <a:cxnSpLocks/>
          </p:cNvCxnSpPr>
          <p:nvPr/>
        </p:nvCxnSpPr>
        <p:spPr>
          <a:xfrm>
            <a:off x="1873968" y="4794602"/>
            <a:ext cx="55426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2896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F432A-725E-496F-8BC0-63726429A017}"/>
              </a:ext>
            </a:extLst>
          </p:cNvPr>
          <p:cNvSpPr>
            <a:spLocks noGrp="1"/>
          </p:cNvSpPr>
          <p:nvPr>
            <p:ph type="title"/>
          </p:nvPr>
        </p:nvSpPr>
        <p:spPr>
          <a:xfrm>
            <a:off x="696351" y="302455"/>
            <a:ext cx="7680960" cy="1371600"/>
          </a:xfrm>
        </p:spPr>
        <p:txBody>
          <a:bodyPr/>
          <a:lstStyle/>
          <a:p>
            <a:r>
              <a:rPr lang="en-US" b="1" dirty="0">
                <a:solidFill>
                  <a:srgbClr val="418438"/>
                </a:solidFill>
              </a:rPr>
              <a:t>Agriculture Overview</a:t>
            </a:r>
          </a:p>
        </p:txBody>
      </p:sp>
      <p:sp>
        <p:nvSpPr>
          <p:cNvPr id="3" name="Content Placeholder 2">
            <a:extLst>
              <a:ext uri="{FF2B5EF4-FFF2-40B4-BE49-F238E27FC236}">
                <a16:creationId xmlns:a16="http://schemas.microsoft.com/office/drawing/2014/main" id="{EC3792F1-5113-411C-8F41-15EF7E77DA12}"/>
              </a:ext>
            </a:extLst>
          </p:cNvPr>
          <p:cNvSpPr>
            <a:spLocks noGrp="1"/>
          </p:cNvSpPr>
          <p:nvPr>
            <p:ph idx="1"/>
          </p:nvPr>
        </p:nvSpPr>
        <p:spPr>
          <a:xfrm>
            <a:off x="506437" y="1420838"/>
            <a:ext cx="8060788" cy="4656406"/>
          </a:xfrm>
        </p:spPr>
        <p:txBody>
          <a:bodyPr>
            <a:normAutofit lnSpcReduction="10000"/>
          </a:bodyPr>
          <a:lstStyle/>
          <a:p>
            <a:r>
              <a:rPr lang="en-US" sz="2400" dirty="0"/>
              <a:t>Approximately 21.4 million (11% of US workforce) full/part time individuals work in agriculture or related occupations </a:t>
            </a:r>
          </a:p>
          <a:p>
            <a:r>
              <a:rPr lang="en-US" sz="2400" dirty="0"/>
              <a:t>Average reported number of farm workers for 2016, 730.8 thousand </a:t>
            </a:r>
          </a:p>
          <a:p>
            <a:r>
              <a:rPr lang="en-US" sz="2400" dirty="0"/>
              <a:t>The US is a leader in agricultural product export at $129.7 billon in 2016</a:t>
            </a:r>
          </a:p>
          <a:p>
            <a:r>
              <a:rPr lang="en-US" sz="2400" dirty="0"/>
              <a:t>The average farm size has risen from 418 acres in 2007 to 442 acres in 2016</a:t>
            </a:r>
          </a:p>
          <a:p>
            <a:r>
              <a:rPr lang="en-US" sz="2400" dirty="0"/>
              <a:t>A 2008 study, on prevalence of disabilities within the agriculture population, estimates approximately 1.04-2.23 million individuals have a disability</a:t>
            </a:r>
          </a:p>
          <a:p>
            <a:endParaRPr lang="en-US" sz="2400" dirty="0"/>
          </a:p>
          <a:p>
            <a:endParaRPr lang="en-US" dirty="0"/>
          </a:p>
        </p:txBody>
      </p:sp>
      <p:sp>
        <p:nvSpPr>
          <p:cNvPr id="4" name="TextBox 3">
            <a:extLst>
              <a:ext uri="{FF2B5EF4-FFF2-40B4-BE49-F238E27FC236}">
                <a16:creationId xmlns:a16="http://schemas.microsoft.com/office/drawing/2014/main" id="{29873AB3-C183-4065-AA04-570F96BAC3DD}"/>
              </a:ext>
            </a:extLst>
          </p:cNvPr>
          <p:cNvSpPr txBox="1"/>
          <p:nvPr/>
        </p:nvSpPr>
        <p:spPr>
          <a:xfrm>
            <a:off x="293913" y="6231735"/>
            <a:ext cx="3982665" cy="307777"/>
          </a:xfrm>
          <a:prstGeom prst="rect">
            <a:avLst/>
          </a:prstGeom>
          <a:noFill/>
        </p:spPr>
        <p:txBody>
          <a:bodyPr wrap="square" rtlCol="0">
            <a:spAutoFit/>
          </a:bodyPr>
          <a:lstStyle/>
          <a:p>
            <a:r>
              <a:rPr lang="en-US" sz="1400" dirty="0">
                <a:solidFill>
                  <a:schemeClr val="accent1"/>
                </a:solidFill>
              </a:rPr>
              <a:t>USDA, 2018; USDA, 2018; </a:t>
            </a:r>
            <a:r>
              <a:rPr lang="en-US" sz="1400" dirty="0" err="1">
                <a:solidFill>
                  <a:schemeClr val="accent2">
                    <a:lumMod val="75000"/>
                  </a:schemeClr>
                </a:solidFill>
              </a:rPr>
              <a:t>Deboy</a:t>
            </a:r>
            <a:r>
              <a:rPr lang="en-US" sz="1400" dirty="0">
                <a:solidFill>
                  <a:schemeClr val="accent2">
                    <a:lumMod val="75000"/>
                  </a:schemeClr>
                </a:solidFill>
              </a:rPr>
              <a:t> et. al., 2008</a:t>
            </a:r>
            <a:endParaRPr lang="en-US" sz="1400" dirty="0">
              <a:solidFill>
                <a:schemeClr val="accent1"/>
              </a:solidFill>
            </a:endParaRPr>
          </a:p>
        </p:txBody>
      </p:sp>
    </p:spTree>
    <p:extLst>
      <p:ext uri="{BB962C8B-B14F-4D97-AF65-F5344CB8AC3E}">
        <p14:creationId xmlns:p14="http://schemas.microsoft.com/office/powerpoint/2010/main" val="3058853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57FC8-A8C1-405F-8DB8-D2CF47F87C37}"/>
              </a:ext>
            </a:extLst>
          </p:cNvPr>
          <p:cNvSpPr>
            <a:spLocks noGrp="1"/>
          </p:cNvSpPr>
          <p:nvPr>
            <p:ph type="title"/>
          </p:nvPr>
        </p:nvSpPr>
        <p:spPr/>
        <p:txBody>
          <a:bodyPr/>
          <a:lstStyle/>
          <a:p>
            <a:r>
              <a:rPr lang="en-US" b="1" dirty="0">
                <a:solidFill>
                  <a:srgbClr val="418438"/>
                </a:solidFill>
              </a:rPr>
              <a:t>Agriculture Overview: </a:t>
            </a:r>
            <a:br>
              <a:rPr lang="en-US" b="1" dirty="0">
                <a:solidFill>
                  <a:srgbClr val="418438"/>
                </a:solidFill>
              </a:rPr>
            </a:br>
            <a:r>
              <a:rPr lang="en-US" i="1" dirty="0">
                <a:solidFill>
                  <a:srgbClr val="418438"/>
                </a:solidFill>
              </a:rPr>
              <a:t>Risk Factors</a:t>
            </a:r>
          </a:p>
        </p:txBody>
      </p:sp>
      <p:sp>
        <p:nvSpPr>
          <p:cNvPr id="4" name="Content Placeholder 2">
            <a:extLst>
              <a:ext uri="{FF2B5EF4-FFF2-40B4-BE49-F238E27FC236}">
                <a16:creationId xmlns:a16="http://schemas.microsoft.com/office/drawing/2014/main" id="{5BA5A9C6-741F-42AC-8CAA-54C9AAC74D76}"/>
              </a:ext>
            </a:extLst>
          </p:cNvPr>
          <p:cNvSpPr txBox="1">
            <a:spLocks/>
          </p:cNvSpPr>
          <p:nvPr/>
        </p:nvSpPr>
        <p:spPr>
          <a:xfrm>
            <a:off x="469311" y="2126266"/>
            <a:ext cx="2974815" cy="4386606"/>
          </a:xfrm>
          <a:prstGeom prst="rect">
            <a:avLst/>
          </a:prstGeom>
        </p:spPr>
        <p:txBody>
          <a:bodyPr vert="horz" lIns="91440" tIns="45720" rIns="91440" bIns="45720" rtlCol="0">
            <a:normAutofit fontScale="85000" lnSpcReduction="20000"/>
          </a:bodyPr>
          <a:lst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anose="020B0604020202020204"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9pPr>
          </a:lstStyle>
          <a:p>
            <a:r>
              <a:rPr lang="en-US" sz="2800" dirty="0"/>
              <a:t>Extreme weather</a:t>
            </a:r>
          </a:p>
          <a:p>
            <a:r>
              <a:rPr lang="en-US" sz="2800" dirty="0"/>
              <a:t>Terrain</a:t>
            </a:r>
          </a:p>
          <a:p>
            <a:r>
              <a:rPr lang="en-US" sz="2800" dirty="0"/>
              <a:t>Farm machinery</a:t>
            </a:r>
          </a:p>
          <a:p>
            <a:r>
              <a:rPr lang="en-US" sz="2800" dirty="0"/>
              <a:t>Unpredictable situations (fire)</a:t>
            </a:r>
          </a:p>
          <a:p>
            <a:r>
              <a:rPr lang="en-US" sz="2800" dirty="0"/>
              <a:t>Excessive vibration and motion</a:t>
            </a:r>
          </a:p>
          <a:p>
            <a:r>
              <a:rPr lang="en-US" sz="2800" dirty="0"/>
              <a:t>Respiratory Hazards (chemicals, dust, molds</a:t>
            </a:r>
            <a:r>
              <a:rPr lang="en-US" sz="2400" dirty="0"/>
              <a:t>)</a:t>
            </a:r>
          </a:p>
        </p:txBody>
      </p:sp>
      <p:sp>
        <p:nvSpPr>
          <p:cNvPr id="5" name="Content Placeholder 2">
            <a:extLst>
              <a:ext uri="{FF2B5EF4-FFF2-40B4-BE49-F238E27FC236}">
                <a16:creationId xmlns:a16="http://schemas.microsoft.com/office/drawing/2014/main" id="{8968390D-AD58-47EF-9CCB-C93E0A4A3860}"/>
              </a:ext>
            </a:extLst>
          </p:cNvPr>
          <p:cNvSpPr txBox="1">
            <a:spLocks noGrp="1"/>
          </p:cNvSpPr>
          <p:nvPr>
            <p:ph idx="1"/>
          </p:nvPr>
        </p:nvSpPr>
        <p:spPr>
          <a:xfrm>
            <a:off x="3430058" y="2242910"/>
            <a:ext cx="2855491" cy="305501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Handling livestock </a:t>
            </a:r>
          </a:p>
          <a:p>
            <a:r>
              <a:rPr lang="en-US" dirty="0"/>
              <a:t>Falls </a:t>
            </a:r>
          </a:p>
          <a:p>
            <a:r>
              <a:rPr lang="en-US" dirty="0"/>
              <a:t>Untreated impairments (visual/hearing)</a:t>
            </a:r>
          </a:p>
          <a:p>
            <a:r>
              <a:rPr lang="en-US" dirty="0"/>
              <a:t>Length of workday</a:t>
            </a:r>
          </a:p>
          <a:p>
            <a:r>
              <a:rPr lang="en-US" dirty="0"/>
              <a:t>Repetitive tasks</a:t>
            </a:r>
          </a:p>
        </p:txBody>
      </p:sp>
      <p:sp>
        <p:nvSpPr>
          <p:cNvPr id="6" name="TextBox 5">
            <a:extLst>
              <a:ext uri="{FF2B5EF4-FFF2-40B4-BE49-F238E27FC236}">
                <a16:creationId xmlns:a16="http://schemas.microsoft.com/office/drawing/2014/main" id="{831E3E85-562A-4952-B98E-4D193D38D7A8}"/>
              </a:ext>
            </a:extLst>
          </p:cNvPr>
          <p:cNvSpPr txBox="1"/>
          <p:nvPr/>
        </p:nvSpPr>
        <p:spPr>
          <a:xfrm>
            <a:off x="6951072" y="6293699"/>
            <a:ext cx="2922815" cy="307777"/>
          </a:xfrm>
          <a:prstGeom prst="rect">
            <a:avLst/>
          </a:prstGeom>
          <a:noFill/>
        </p:spPr>
        <p:txBody>
          <a:bodyPr wrap="square" rtlCol="0">
            <a:spAutoFit/>
          </a:bodyPr>
          <a:lstStyle/>
          <a:p>
            <a:r>
              <a:rPr lang="en-US" sz="1400" dirty="0">
                <a:solidFill>
                  <a:schemeClr val="accent1"/>
                </a:solidFill>
              </a:rPr>
              <a:t>Gruver et. al., 1997</a:t>
            </a:r>
          </a:p>
        </p:txBody>
      </p:sp>
      <p:pic>
        <p:nvPicPr>
          <p:cNvPr id="7" name="Picture 6" descr="A truck driving down a dirt road&#10;&#10;Description generated with very high confidence">
            <a:extLst>
              <a:ext uri="{FF2B5EF4-FFF2-40B4-BE49-F238E27FC236}">
                <a16:creationId xmlns:a16="http://schemas.microsoft.com/office/drawing/2014/main" id="{0CDD18EA-79EA-4279-908D-B087A618A3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8002" y="4051535"/>
            <a:ext cx="2600317" cy="2167337"/>
          </a:xfrm>
          <a:prstGeom prst="rect">
            <a:avLst/>
          </a:prstGeom>
          <a:ln w="28575">
            <a:solidFill>
              <a:schemeClr val="bg2">
                <a:lumMod val="50000"/>
              </a:schemeClr>
            </a:solidFill>
          </a:ln>
        </p:spPr>
      </p:pic>
      <p:pic>
        <p:nvPicPr>
          <p:cNvPr id="8" name="Picture 7" descr="A close up of an animal&#10;&#10;Description generated with high confidence">
            <a:extLst>
              <a:ext uri="{FF2B5EF4-FFF2-40B4-BE49-F238E27FC236}">
                <a16:creationId xmlns:a16="http://schemas.microsoft.com/office/drawing/2014/main" id="{86D61594-6DAA-4962-855D-3AEC8EE513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8002" y="2098152"/>
            <a:ext cx="2585708" cy="1724667"/>
          </a:xfrm>
          <a:prstGeom prst="rect">
            <a:avLst/>
          </a:prstGeom>
          <a:ln w="28575">
            <a:solidFill>
              <a:schemeClr val="bg2">
                <a:lumMod val="50000"/>
              </a:schemeClr>
            </a:solidFill>
          </a:ln>
        </p:spPr>
      </p:pic>
    </p:spTree>
    <p:extLst>
      <p:ext uri="{BB962C8B-B14F-4D97-AF65-F5344CB8AC3E}">
        <p14:creationId xmlns:p14="http://schemas.microsoft.com/office/powerpoint/2010/main" val="23549151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ppt/theme/theme2.xml><?xml version="1.0" encoding="utf-8"?>
<a:theme xmlns:a="http://schemas.openxmlformats.org/drawingml/2006/main" name="1_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Template>
  <TotalTime>12829</TotalTime>
  <Words>1946</Words>
  <Application>Microsoft Office PowerPoint</Application>
  <PresentationFormat>On-screen Show (4:3)</PresentationFormat>
  <Paragraphs>250</Paragraphs>
  <Slides>35</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35</vt:i4>
      </vt:variant>
    </vt:vector>
  </HeadingPairs>
  <TitlesOfParts>
    <vt:vector size="42" baseType="lpstr">
      <vt:lpstr>Arial</vt:lpstr>
      <vt:lpstr>Calibri</vt:lpstr>
      <vt:lpstr>Century Gothic</vt:lpstr>
      <vt:lpstr>Lucida Sans Unicode</vt:lpstr>
      <vt:lpstr>Times</vt:lpstr>
      <vt:lpstr>Savon</vt:lpstr>
      <vt:lpstr>1_Savon</vt:lpstr>
      <vt:lpstr>PowerPoint Presentation</vt:lpstr>
      <vt:lpstr>Basic Webinar Instructions</vt:lpstr>
      <vt:lpstr>Basic Webinar Instructions</vt:lpstr>
      <vt:lpstr>Basic Webinar Instructions</vt:lpstr>
      <vt:lpstr>PowerPoint Presentation</vt:lpstr>
      <vt:lpstr>Occupational Therapy’s Role in Agriculture/Rural Communities</vt:lpstr>
      <vt:lpstr>AgrAbility/ Agriculture Overview</vt:lpstr>
      <vt:lpstr>Agriculture Overview</vt:lpstr>
      <vt:lpstr>Agriculture Overview:  Risk Factors</vt:lpstr>
      <vt:lpstr>Agriculture Overview:  Common Injuries/Conditions</vt:lpstr>
      <vt:lpstr>Agriculture Overview: Prevalence of Injuries/Conditions</vt:lpstr>
      <vt:lpstr>Agriculture Overview: Prevalence of Injuries/Conditions</vt:lpstr>
      <vt:lpstr>Agriculture Overview: Prevalence of Injuries/Conditions</vt:lpstr>
      <vt:lpstr>Cultural Philosophy</vt:lpstr>
      <vt:lpstr>Occupational Therapy   Overview</vt:lpstr>
      <vt:lpstr>Role of Occupational Therapy</vt:lpstr>
      <vt:lpstr>Occupational Therapy: Practice Areas</vt:lpstr>
      <vt:lpstr>Occupational Therapy: Practice Settings</vt:lpstr>
      <vt:lpstr>Occupational Therapy: Types of Services Provided</vt:lpstr>
      <vt:lpstr>Occupational Therapy: Types of Services Provided</vt:lpstr>
      <vt:lpstr>Occupational Therapy: Injuries/Disabilities Commonly Treated</vt:lpstr>
      <vt:lpstr>Partnering AgrAbility and Occupational Therapy Services</vt:lpstr>
      <vt:lpstr>Assistive Technology &amp; Related Interventions</vt:lpstr>
      <vt:lpstr>Assistive Technology Resources</vt:lpstr>
      <vt:lpstr>Assistive Technology Resources</vt:lpstr>
      <vt:lpstr>Assistive Technology Evaluation</vt:lpstr>
      <vt:lpstr>Self-Assembled Assistive Technology</vt:lpstr>
      <vt:lpstr>Partnership Opportunities</vt:lpstr>
      <vt:lpstr>Educational opportunities/Outreach Efforts</vt:lpstr>
      <vt:lpstr>Publications Discussing Occupational Therapy in Agriculture/Rural Communities</vt:lpstr>
      <vt:lpstr>AgrAbility Model vs  PEOP Model</vt:lpstr>
      <vt:lpstr>References</vt:lpstr>
      <vt:lpstr>References</vt:lpstr>
      <vt:lpstr>Image References</vt:lpstr>
      <vt:lpstr>Image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Occupational Therapy’s Role in Agriculture/Rural Communities</dc:title>
  <dc:creator>Danyele Clingan</dc:creator>
  <cp:lastModifiedBy>Jones, Paul J</cp:lastModifiedBy>
  <cp:revision>59</cp:revision>
  <dcterms:created xsi:type="dcterms:W3CDTF">2018-03-29T15:14:23Z</dcterms:created>
  <dcterms:modified xsi:type="dcterms:W3CDTF">2018-04-26T17:04:45Z</dcterms:modified>
</cp:coreProperties>
</file>