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Lst>
  <p:notesMasterIdLst>
    <p:notesMasterId r:id="rId64"/>
  </p:notesMasterIdLst>
  <p:sldIdLst>
    <p:sldId id="313" r:id="rId2"/>
    <p:sldId id="314" r:id="rId3"/>
    <p:sldId id="315" r:id="rId4"/>
    <p:sldId id="316" r:id="rId5"/>
    <p:sldId id="317" r:id="rId6"/>
    <p:sldId id="256" r:id="rId7"/>
    <p:sldId id="257" r:id="rId8"/>
    <p:sldId id="258" r:id="rId9"/>
    <p:sldId id="259" r:id="rId10"/>
    <p:sldId id="312" r:id="rId11"/>
    <p:sldId id="260" r:id="rId12"/>
    <p:sldId id="261" r:id="rId13"/>
    <p:sldId id="263" r:id="rId14"/>
    <p:sldId id="262" r:id="rId15"/>
    <p:sldId id="264" r:id="rId16"/>
    <p:sldId id="265" r:id="rId17"/>
    <p:sldId id="268" r:id="rId18"/>
    <p:sldId id="269" r:id="rId19"/>
    <p:sldId id="270" r:id="rId20"/>
    <p:sldId id="271" r:id="rId21"/>
    <p:sldId id="274" r:id="rId22"/>
    <p:sldId id="272" r:id="rId23"/>
    <p:sldId id="273" r:id="rId24"/>
    <p:sldId id="275" r:id="rId25"/>
    <p:sldId id="276" r:id="rId26"/>
    <p:sldId id="266" r:id="rId27"/>
    <p:sldId id="267"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7ED339-EAF7-43DB-BE32-68178BAD8493}" type="datetimeFigureOut">
              <a:rPr lang="en-US" smtClean="0"/>
              <a:t>12/16/2016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E133BA6-B2CB-48E2-AA75-02BA42CD8D6C}" type="slidenum">
              <a:rPr lang="en-US" smtClean="0"/>
              <a:t>‹#›</a:t>
            </a:fld>
            <a:endParaRPr lang="en-US"/>
          </a:p>
        </p:txBody>
      </p:sp>
    </p:spTree>
    <p:extLst>
      <p:ext uri="{BB962C8B-B14F-4D97-AF65-F5344CB8AC3E}">
        <p14:creationId xmlns:p14="http://schemas.microsoft.com/office/powerpoint/2010/main" val="379535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94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56</a:t>
            </a:fld>
            <a:endParaRPr lang="en-US"/>
          </a:p>
        </p:txBody>
      </p:sp>
    </p:spTree>
    <p:extLst>
      <p:ext uri="{BB962C8B-B14F-4D97-AF65-F5344CB8AC3E}">
        <p14:creationId xmlns:p14="http://schemas.microsoft.com/office/powerpoint/2010/main" val="45157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57</a:t>
            </a:fld>
            <a:endParaRPr lang="en-US"/>
          </a:p>
        </p:txBody>
      </p:sp>
    </p:spTree>
    <p:extLst>
      <p:ext uri="{BB962C8B-B14F-4D97-AF65-F5344CB8AC3E}">
        <p14:creationId xmlns:p14="http://schemas.microsoft.com/office/powerpoint/2010/main" val="153308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58</a:t>
            </a:fld>
            <a:endParaRPr lang="en-US"/>
          </a:p>
        </p:txBody>
      </p:sp>
    </p:spTree>
    <p:extLst>
      <p:ext uri="{BB962C8B-B14F-4D97-AF65-F5344CB8AC3E}">
        <p14:creationId xmlns:p14="http://schemas.microsoft.com/office/powerpoint/2010/main" val="334707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59</a:t>
            </a:fld>
            <a:endParaRPr lang="en-US"/>
          </a:p>
        </p:txBody>
      </p:sp>
    </p:spTree>
    <p:extLst>
      <p:ext uri="{BB962C8B-B14F-4D97-AF65-F5344CB8AC3E}">
        <p14:creationId xmlns:p14="http://schemas.microsoft.com/office/powerpoint/2010/main" val="329550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61</a:t>
            </a:fld>
            <a:endParaRPr lang="en-US"/>
          </a:p>
        </p:txBody>
      </p:sp>
    </p:spTree>
    <p:extLst>
      <p:ext uri="{BB962C8B-B14F-4D97-AF65-F5344CB8AC3E}">
        <p14:creationId xmlns:p14="http://schemas.microsoft.com/office/powerpoint/2010/main" val="302950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756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Training is</a:t>
            </a:r>
            <a:r>
              <a:rPr lang="en-US" baseline="0" dirty="0"/>
              <a:t> an important component of the use of assistive technology devices to address disorders of executive functioning. In order to ensure that the training “sticks,” multiple training sessions may be necessary. Training may also require printed guides (customized to the abilities of the consumer).</a:t>
            </a:r>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49</a:t>
            </a:fld>
            <a:endParaRPr lang="en-US"/>
          </a:p>
        </p:txBody>
      </p:sp>
    </p:spTree>
    <p:extLst>
      <p:ext uri="{BB962C8B-B14F-4D97-AF65-F5344CB8AC3E}">
        <p14:creationId xmlns:p14="http://schemas.microsoft.com/office/powerpoint/2010/main" val="352335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50</a:t>
            </a:fld>
            <a:endParaRPr lang="en-US"/>
          </a:p>
        </p:txBody>
      </p:sp>
    </p:spTree>
    <p:extLst>
      <p:ext uri="{BB962C8B-B14F-4D97-AF65-F5344CB8AC3E}">
        <p14:creationId xmlns:p14="http://schemas.microsoft.com/office/powerpoint/2010/main" val="48759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51</a:t>
            </a:fld>
            <a:endParaRPr lang="en-US"/>
          </a:p>
        </p:txBody>
      </p:sp>
    </p:spTree>
    <p:extLst>
      <p:ext uri="{BB962C8B-B14F-4D97-AF65-F5344CB8AC3E}">
        <p14:creationId xmlns:p14="http://schemas.microsoft.com/office/powerpoint/2010/main" val="244547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52</a:t>
            </a:fld>
            <a:endParaRPr lang="en-US"/>
          </a:p>
        </p:txBody>
      </p:sp>
    </p:spTree>
    <p:extLst>
      <p:ext uri="{BB962C8B-B14F-4D97-AF65-F5344CB8AC3E}">
        <p14:creationId xmlns:p14="http://schemas.microsoft.com/office/powerpoint/2010/main" val="180070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53</a:t>
            </a:fld>
            <a:endParaRPr lang="en-US"/>
          </a:p>
        </p:txBody>
      </p:sp>
    </p:spTree>
    <p:extLst>
      <p:ext uri="{BB962C8B-B14F-4D97-AF65-F5344CB8AC3E}">
        <p14:creationId xmlns:p14="http://schemas.microsoft.com/office/powerpoint/2010/main" val="382718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54</a:t>
            </a:fld>
            <a:endParaRPr lang="en-US"/>
          </a:p>
        </p:txBody>
      </p:sp>
    </p:spTree>
    <p:extLst>
      <p:ext uri="{BB962C8B-B14F-4D97-AF65-F5344CB8AC3E}">
        <p14:creationId xmlns:p14="http://schemas.microsoft.com/office/powerpoint/2010/main" val="383644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94A1-7FFC-4997-99FB-118E7C029F96}" type="slidenum">
              <a:rPr lang="en-US" smtClean="0"/>
              <a:t>55</a:t>
            </a:fld>
            <a:endParaRPr lang="en-US"/>
          </a:p>
        </p:txBody>
      </p:sp>
    </p:spTree>
    <p:extLst>
      <p:ext uri="{BB962C8B-B14F-4D97-AF65-F5344CB8AC3E}">
        <p14:creationId xmlns:p14="http://schemas.microsoft.com/office/powerpoint/2010/main" val="61119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23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75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789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41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761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2826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6870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60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2" y="593369"/>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2"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8028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96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31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4809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48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364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53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0272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5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12/16/2016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401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onesp@purdue.edu"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2190607"/>
            <a:ext cx="9144000" cy="763599"/>
          </a:xfrm>
        </p:spPr>
        <p:txBody>
          <a:bodyPr>
            <a:normAutofit fontScale="90000"/>
          </a:bodyPr>
          <a:lstStyle/>
          <a:p>
            <a:r>
              <a:rPr lang="en-US" dirty="0">
                <a:solidFill>
                  <a:schemeClr val="tx1"/>
                </a:solidFill>
              </a:rPr>
              <a:t>New Ideas in Rural and Farm Assistive Technology</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dirty="0"/>
              <a:t>Zach </a:t>
            </a:r>
            <a:r>
              <a:rPr lang="en-US" sz="3200" dirty="0" err="1"/>
              <a:t>Eltzroth</a:t>
            </a:r>
            <a:r>
              <a:rPr lang="en-US" sz="3200" dirty="0"/>
              <a:t>, </a:t>
            </a:r>
            <a:r>
              <a:rPr lang="en-US" sz="3200" dirty="0" smtClean="0"/>
              <a:t>MBA</a:t>
            </a:r>
            <a:r>
              <a:rPr lang="en-US" sz="3100" b="1" dirty="0" smtClean="0">
                <a:solidFill>
                  <a:schemeClr val="bg1">
                    <a:lumMod val="50000"/>
                  </a:schemeClr>
                </a:solidFill>
              </a:rPr>
              <a:t/>
            </a:r>
            <a:br>
              <a:rPr lang="en-US" sz="3100" b="1" dirty="0" smtClean="0">
                <a:solidFill>
                  <a:schemeClr val="bg1">
                    <a:lumMod val="50000"/>
                  </a:schemeClr>
                </a:solidFill>
              </a:rPr>
            </a:br>
            <a:r>
              <a:rPr lang="en-US" sz="3200" dirty="0"/>
              <a:t>Adaptive Enterprises LLC</a:t>
            </a:r>
            <a:r>
              <a:rPr lang="en-US" sz="3100" b="1" dirty="0" smtClean="0">
                <a:solidFill>
                  <a:schemeClr val="bg1">
                    <a:lumMod val="50000"/>
                  </a:schemeClr>
                </a:solidFill>
              </a:rPr>
              <a:t/>
            </a:r>
            <a:br>
              <a:rPr lang="en-US" sz="3100" b="1" dirty="0" smtClean="0">
                <a:solidFill>
                  <a:schemeClr val="bg1">
                    <a:lumMod val="50000"/>
                  </a:schemeClr>
                </a:solidFill>
              </a:rPr>
            </a:br>
            <a:r>
              <a:rPr lang="en-US" sz="2700" b="1" dirty="0" smtClean="0">
                <a:solidFill>
                  <a:schemeClr val="bg1">
                    <a:lumMod val="50000"/>
                  </a:schemeClr>
                </a:solidFill>
              </a:rPr>
              <a:t/>
            </a:r>
            <a:br>
              <a:rPr lang="en-US" sz="2700" b="1" dirty="0" smtClean="0">
                <a:solidFill>
                  <a:schemeClr val="bg1">
                    <a:lumMod val="50000"/>
                  </a:schemeClr>
                </a:solidFill>
              </a:rPr>
            </a:br>
            <a:r>
              <a:rPr lang="en-US" sz="2700" b="1" dirty="0" smtClean="0">
                <a:solidFill>
                  <a:schemeClr val="bg1">
                    <a:lumMod val="50000"/>
                  </a:schemeClr>
                </a:solidFill>
              </a:rPr>
              <a:t>AgrAbility Webinar Series</a:t>
            </a:r>
            <a:br>
              <a:rPr lang="en-US" sz="2700" b="1" dirty="0" smtClean="0">
                <a:solidFill>
                  <a:schemeClr val="bg1">
                    <a:lumMod val="50000"/>
                  </a:schemeClr>
                </a:solidFill>
              </a:rPr>
            </a:br>
            <a:r>
              <a:rPr lang="en-US" sz="2200" b="1" dirty="0" smtClean="0">
                <a:solidFill>
                  <a:schemeClr val="bg1">
                    <a:lumMod val="50000"/>
                  </a:schemeClr>
                </a:solidFill>
              </a:rPr>
              <a:t>Thursday</a:t>
            </a:r>
            <a:r>
              <a:rPr lang="en-US" sz="2200" b="1" dirty="0">
                <a:solidFill>
                  <a:schemeClr val="bg1">
                    <a:lumMod val="50000"/>
                  </a:schemeClr>
                </a:solidFill>
              </a:rPr>
              <a:t>, </a:t>
            </a:r>
            <a:r>
              <a:rPr lang="en-US" sz="2200" b="1" dirty="0" smtClean="0">
                <a:solidFill>
                  <a:schemeClr val="bg1">
                    <a:lumMod val="50000"/>
                  </a:schemeClr>
                </a:solidFill>
              </a:rPr>
              <a:t>December 15</a:t>
            </a:r>
            <a:r>
              <a:rPr lang="en-US" sz="2200" b="1" dirty="0">
                <a:solidFill>
                  <a:schemeClr val="bg1">
                    <a:lumMod val="50000"/>
                  </a:schemeClr>
                </a:solidFill>
              </a:rPr>
              <a:t/>
            </a:r>
            <a:br>
              <a:rPr lang="en-US" sz="2200" b="1" dirty="0">
                <a:solidFill>
                  <a:schemeClr val="bg1">
                    <a:lumMod val="50000"/>
                  </a:schemeClr>
                </a:solidFill>
              </a:rPr>
            </a:br>
            <a:r>
              <a:rPr lang="en-US" sz="2200" b="1" dirty="0">
                <a:solidFill>
                  <a:schemeClr val="bg1">
                    <a:lumMod val="50000"/>
                  </a:schemeClr>
                </a:solidFill>
              </a:rPr>
              <a:t>3:00 p.m. </a:t>
            </a:r>
            <a:r>
              <a:rPr lang="en-US" sz="2200" b="1" dirty="0" smtClean="0">
                <a:solidFill>
                  <a:schemeClr val="bg1">
                    <a:lumMod val="50000"/>
                  </a:schemeClr>
                </a:solidFill>
              </a:rPr>
              <a:t>ET</a:t>
            </a:r>
            <a:r>
              <a:rPr lang="en-US" b="1" dirty="0" smtClean="0">
                <a:latin typeface="+mj-lt"/>
              </a:rPr>
              <a:t/>
            </a:r>
            <a:br>
              <a:rPr lang="en-US" b="1" dirty="0" smtClean="0">
                <a:latin typeface="+mj-lt"/>
              </a:rPr>
            </a:br>
            <a:endParaRPr lang="en-US"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9733" y="513483"/>
            <a:ext cx="5251142" cy="1147253"/>
          </a:xfrm>
          <a:prstGeom prst="rect">
            <a:avLst/>
          </a:prstGeom>
        </p:spPr>
      </p:pic>
    </p:spTree>
    <p:extLst>
      <p:ext uri="{BB962C8B-B14F-4D97-AF65-F5344CB8AC3E}">
        <p14:creationId xmlns:p14="http://schemas.microsoft.com/office/powerpoint/2010/main" val="35695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04" y="290624"/>
            <a:ext cx="6347713" cy="1320800"/>
          </a:xfrm>
        </p:spPr>
        <p:txBody>
          <a:bodyPr/>
          <a:lstStyle/>
          <a:p>
            <a:r>
              <a:rPr lang="en-US" dirty="0"/>
              <a:t>Adaptive Enterprises LLC</a:t>
            </a:r>
          </a:p>
        </p:txBody>
      </p:sp>
      <p:sp>
        <p:nvSpPr>
          <p:cNvPr id="3" name="Content Placeholder 2"/>
          <p:cNvSpPr>
            <a:spLocks noGrp="1"/>
          </p:cNvSpPr>
          <p:nvPr>
            <p:ph idx="1"/>
          </p:nvPr>
        </p:nvSpPr>
        <p:spPr>
          <a:xfrm>
            <a:off x="359921" y="1062591"/>
            <a:ext cx="7291887" cy="3738009"/>
          </a:xfrm>
        </p:spPr>
        <p:txBody>
          <a:bodyPr>
            <a:noAutofit/>
          </a:bodyPr>
          <a:lstStyle/>
          <a:p>
            <a:pPr marL="0" indent="0">
              <a:buNone/>
            </a:pPr>
            <a:r>
              <a:rPr lang="en-US" sz="2000" b="1" dirty="0"/>
              <a:t>Evaluations</a:t>
            </a:r>
          </a:p>
          <a:p>
            <a:r>
              <a:rPr lang="en-US" sz="2000" dirty="0"/>
              <a:t>Descriptions of what technology is recommended to meet each of these limitations and why (often including information regarding why other technology is not anticipated to meet the needs of the consumer)</a:t>
            </a:r>
          </a:p>
          <a:p>
            <a:r>
              <a:rPr lang="en-US" sz="2000" dirty="0" smtClean="0"/>
              <a:t>A </a:t>
            </a:r>
            <a:r>
              <a:rPr lang="en-US" sz="2000" dirty="0"/>
              <a:t>simplified list of what equipment (that is not free) is recommended</a:t>
            </a:r>
          </a:p>
          <a:p>
            <a:r>
              <a:rPr lang="en-US" sz="2000" dirty="0"/>
              <a:t>A comprehensive training plan – detailing an estimate of the time to ensure that the consumer is comfortable with and competent in using the equipment that they have received</a:t>
            </a:r>
          </a:p>
          <a:p>
            <a:r>
              <a:rPr lang="en-US" sz="2000" dirty="0"/>
              <a:t>An estimate of </a:t>
            </a:r>
            <a:r>
              <a:rPr lang="en-US" sz="2000" dirty="0" smtClean="0"/>
              <a:t>travel</a:t>
            </a:r>
            <a:endParaRPr lang="en-US" sz="2000" dirty="0"/>
          </a:p>
          <a:p>
            <a:r>
              <a:rPr lang="en-US" sz="2000" dirty="0"/>
              <a:t>We seek to answer any specific referral question that is asked of us. If counselors have additional questions upon reading the report, we are always happy to discuss the report and will amend the report as necessary. </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92661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1" y="427444"/>
            <a:ext cx="6347713" cy="1320800"/>
          </a:xfrm>
        </p:spPr>
        <p:txBody>
          <a:bodyPr/>
          <a:lstStyle/>
          <a:p>
            <a:r>
              <a:rPr lang="en-US" dirty="0"/>
              <a:t>Adaptive Enterprises LLC</a:t>
            </a:r>
          </a:p>
        </p:txBody>
      </p:sp>
      <p:sp>
        <p:nvSpPr>
          <p:cNvPr id="3" name="Content Placeholder 2"/>
          <p:cNvSpPr>
            <a:spLocks noGrp="1"/>
          </p:cNvSpPr>
          <p:nvPr>
            <p:ph idx="1"/>
          </p:nvPr>
        </p:nvSpPr>
        <p:spPr>
          <a:xfrm>
            <a:off x="509811" y="1204133"/>
            <a:ext cx="7141997" cy="4099070"/>
          </a:xfrm>
        </p:spPr>
        <p:txBody>
          <a:bodyPr>
            <a:noAutofit/>
          </a:bodyPr>
          <a:lstStyle/>
          <a:p>
            <a:pPr marL="0" indent="0">
              <a:buNone/>
            </a:pPr>
            <a:r>
              <a:rPr lang="en-US" sz="2000" b="1" dirty="0"/>
              <a:t>Training</a:t>
            </a:r>
          </a:p>
          <a:p>
            <a:r>
              <a:rPr lang="en-US" sz="2000" dirty="0"/>
              <a:t>Adaptive Enterprises LLC recommends comprehensive training in order to reduce equipment abandonment (caused by consumers not really understanding how/when to use their equipment and/or becoming frustrated with the equipment). Because of this, the hours recommended for training may be more than counselors may be used to seeing. As we have worked with consumers who have memory/executive functioning difficulties, cognitive difficulties, and complex disabilities, we find that training that reinforces and builds-upon previous lessons is most successful for these individuals. In situations where the consumer is anticipated to have a greater understanding of how to integrate technology into their lives successfully, the training plans are significantly less. We endeavor to meet consumers where they are.</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12895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Enterprises LLC</a:t>
            </a:r>
          </a:p>
        </p:txBody>
      </p:sp>
      <p:sp>
        <p:nvSpPr>
          <p:cNvPr id="3" name="Content Placeholder 2"/>
          <p:cNvSpPr>
            <a:spLocks noGrp="1"/>
          </p:cNvSpPr>
          <p:nvPr>
            <p:ph idx="1"/>
          </p:nvPr>
        </p:nvSpPr>
        <p:spPr>
          <a:xfrm>
            <a:off x="509811" y="1526952"/>
            <a:ext cx="6447501" cy="4699145"/>
          </a:xfrm>
        </p:spPr>
        <p:txBody>
          <a:bodyPr>
            <a:normAutofit/>
          </a:bodyPr>
          <a:lstStyle/>
          <a:p>
            <a:pPr marL="0" indent="0">
              <a:buNone/>
            </a:pPr>
            <a:r>
              <a:rPr lang="en-US" sz="2000" b="1" dirty="0"/>
              <a:t>Creative Solutions</a:t>
            </a:r>
          </a:p>
          <a:p>
            <a:r>
              <a:rPr lang="en-US" sz="2000" dirty="0"/>
              <a:t>The team at Adaptive Enterprises, LLC is inspired by those situations where others may not see a solution. With our diverse backgrounds, we are able to brainstorm solutions with individuals from various disciplines. We seek out the least-cost option that will adequately address the individual’s limitations; from low-tech to high-tech, from widely-available to specialized, and even (when no other solution is found) to customized solutions – such as apps developed specifically for that purpose. Adaptive Enterprises, LLC prides itself on offering creative solutions.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54210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94" y="206152"/>
            <a:ext cx="6347713" cy="1320800"/>
          </a:xfrm>
        </p:spPr>
        <p:txBody>
          <a:bodyPr/>
          <a:lstStyle/>
          <a:p>
            <a:r>
              <a:rPr lang="en-US" dirty="0"/>
              <a:t>AT and Business Technology for Famers</a:t>
            </a:r>
          </a:p>
        </p:txBody>
      </p:sp>
      <p:sp>
        <p:nvSpPr>
          <p:cNvPr id="3" name="Content Placeholder 2"/>
          <p:cNvSpPr>
            <a:spLocks noGrp="1"/>
          </p:cNvSpPr>
          <p:nvPr>
            <p:ph idx="1"/>
          </p:nvPr>
        </p:nvSpPr>
        <p:spPr>
          <a:xfrm>
            <a:off x="557894" y="1348789"/>
            <a:ext cx="6447501" cy="4099070"/>
          </a:xfrm>
        </p:spPr>
        <p:txBody>
          <a:bodyPr>
            <a:noAutofit/>
          </a:bodyPr>
          <a:lstStyle/>
          <a:p>
            <a:pPr marL="0" indent="0">
              <a:buNone/>
            </a:pPr>
            <a:r>
              <a:rPr lang="en-US" b="1" dirty="0"/>
              <a:t>Analyze the Requirements of the Job</a:t>
            </a:r>
          </a:p>
          <a:p>
            <a:r>
              <a:rPr lang="en-US" dirty="0"/>
              <a:t>What technology is used for the position</a:t>
            </a:r>
          </a:p>
          <a:p>
            <a:r>
              <a:rPr lang="en-US" dirty="0"/>
              <a:t>Physical nature of job requirements</a:t>
            </a:r>
          </a:p>
          <a:p>
            <a:r>
              <a:rPr lang="en-US" dirty="0"/>
              <a:t>Cognitive requirements of the job</a:t>
            </a:r>
          </a:p>
          <a:p>
            <a:r>
              <a:rPr lang="en-US" dirty="0"/>
              <a:t>Communication requirements</a:t>
            </a:r>
          </a:p>
          <a:p>
            <a:pPr marL="0" indent="0">
              <a:buNone/>
            </a:pPr>
            <a:r>
              <a:rPr lang="en-US" dirty="0"/>
              <a:t>Important Step: Write a job description analyzing and outlining each nuance and requirement of the position. Understand the position as best as possible. </a:t>
            </a:r>
          </a:p>
          <a:p>
            <a:pPr marL="0" indent="0">
              <a:buNone/>
            </a:pPr>
            <a:endParaRPr lang="en-US" dirty="0"/>
          </a:p>
          <a:p>
            <a:pPr marL="0" indent="0">
              <a:buNone/>
            </a:pPr>
            <a:r>
              <a:rPr lang="en-US" b="1" dirty="0"/>
              <a:t>First: Use assistive technology to address aspects of the job that are,</a:t>
            </a:r>
          </a:p>
          <a:p>
            <a:r>
              <a:rPr lang="en-US" dirty="0"/>
              <a:t>Main procedures of the job</a:t>
            </a:r>
          </a:p>
          <a:p>
            <a:r>
              <a:rPr lang="en-US" dirty="0"/>
              <a:t>Routine secondary procedures of the job</a:t>
            </a:r>
          </a:p>
          <a:p>
            <a:r>
              <a:rPr lang="en-US" dirty="0"/>
              <a:t>Occasional procedures of the job</a:t>
            </a:r>
          </a:p>
          <a:p>
            <a:pPr marL="0" indent="0">
              <a:buNone/>
            </a:pPr>
            <a:endParaRPr lang="en-US" dirty="0"/>
          </a:p>
          <a:p>
            <a:endParaRPr lang="en-US"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5997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lnSpcReduction="10000"/>
          </a:bodyPr>
          <a:lstStyle/>
          <a:p>
            <a:pPr marL="0" indent="0">
              <a:buNone/>
            </a:pPr>
            <a:r>
              <a:rPr lang="en-US" b="1" dirty="0"/>
              <a:t>Second: Use assistive technology to problem solve the occasional procedures of the job</a:t>
            </a:r>
          </a:p>
          <a:p>
            <a:r>
              <a:rPr lang="en-US" dirty="0"/>
              <a:t>Make a list of what random issues arise. Address those.</a:t>
            </a:r>
          </a:p>
          <a:p>
            <a:r>
              <a:rPr lang="en-US" dirty="0"/>
              <a:t>Have the consumer and support people keep a journal of what random issues arise.</a:t>
            </a:r>
          </a:p>
          <a:p>
            <a:r>
              <a:rPr lang="en-US" dirty="0"/>
              <a:t>Use these lists of random issues to collectively problem solve with the consumer, and other support people.</a:t>
            </a:r>
          </a:p>
          <a:p>
            <a:pPr lvl="1"/>
            <a:r>
              <a:rPr lang="en-US" sz="1800" dirty="0"/>
              <a:t>Find trends in the problems</a:t>
            </a:r>
          </a:p>
          <a:p>
            <a:pPr lvl="1"/>
            <a:r>
              <a:rPr lang="en-US" sz="1800" dirty="0"/>
              <a:t>Try to solve the trends with solutions on hand</a:t>
            </a:r>
          </a:p>
          <a:p>
            <a:pPr lvl="1"/>
            <a:r>
              <a:rPr lang="en-US" sz="1800" dirty="0"/>
              <a:t>Solve the issues with solutions with off the shelf products</a:t>
            </a:r>
          </a:p>
          <a:p>
            <a:pPr lvl="1"/>
            <a:r>
              <a:rPr lang="en-US" sz="1800" dirty="0"/>
              <a:t>Solve the issues with custom built products </a:t>
            </a:r>
          </a:p>
          <a:p>
            <a:pPr lvl="1"/>
            <a:endParaRPr lang="en-US"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80538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06" y="175585"/>
            <a:ext cx="6347713" cy="1320800"/>
          </a:xfrm>
        </p:spPr>
        <p:txBody>
          <a:bodyPr/>
          <a:lstStyle/>
          <a:p>
            <a:r>
              <a:rPr lang="en-US" dirty="0"/>
              <a:t>AT and Business Technology for Famers</a:t>
            </a:r>
          </a:p>
        </p:txBody>
      </p:sp>
      <p:sp>
        <p:nvSpPr>
          <p:cNvPr id="3" name="Content Placeholder 2"/>
          <p:cNvSpPr>
            <a:spLocks noGrp="1"/>
          </p:cNvSpPr>
          <p:nvPr>
            <p:ph idx="1"/>
          </p:nvPr>
        </p:nvSpPr>
        <p:spPr>
          <a:xfrm>
            <a:off x="458106" y="1356824"/>
            <a:ext cx="6846461" cy="5554332"/>
          </a:xfrm>
        </p:spPr>
        <p:txBody>
          <a:bodyPr>
            <a:normAutofit fontScale="77500" lnSpcReduction="20000"/>
          </a:bodyPr>
          <a:lstStyle/>
          <a:p>
            <a:pPr marL="0" indent="0">
              <a:buNone/>
            </a:pPr>
            <a:r>
              <a:rPr lang="en-US" sz="2300" b="1" dirty="0"/>
              <a:t>Third: Implementation Analysis and Procedures</a:t>
            </a:r>
          </a:p>
          <a:p>
            <a:r>
              <a:rPr lang="en-US" sz="2300" dirty="0"/>
              <a:t>You must understand where the consumer is in the employment cycle.</a:t>
            </a:r>
          </a:p>
          <a:p>
            <a:pPr lvl="1"/>
            <a:r>
              <a:rPr lang="en-US" sz="2300" dirty="0"/>
              <a:t>Find a job</a:t>
            </a:r>
          </a:p>
          <a:p>
            <a:pPr lvl="1"/>
            <a:r>
              <a:rPr lang="en-US" sz="2300" dirty="0"/>
              <a:t>Return to work</a:t>
            </a:r>
          </a:p>
          <a:p>
            <a:pPr lvl="1"/>
            <a:r>
              <a:rPr lang="en-US" sz="2300" dirty="0"/>
              <a:t>Self-employed</a:t>
            </a:r>
          </a:p>
          <a:p>
            <a:r>
              <a:rPr lang="en-US" sz="2300" dirty="0"/>
              <a:t>Rehab and Technology</a:t>
            </a:r>
          </a:p>
          <a:p>
            <a:pPr lvl="1"/>
            <a:r>
              <a:rPr lang="en-US" sz="2300" dirty="0"/>
              <a:t>While AT has an integral role in rehab, some job role related AT may not be as important to the immediate, and perhaps basic, rehab needs of the consumer.</a:t>
            </a:r>
          </a:p>
          <a:p>
            <a:pPr lvl="1"/>
            <a:r>
              <a:rPr lang="en-US" sz="2300" dirty="0"/>
              <a:t>Some AT may help with life/basic need associated skills, while employment related AT may take a secondary position.</a:t>
            </a:r>
          </a:p>
          <a:p>
            <a:r>
              <a:rPr lang="en-US" sz="2300" dirty="0"/>
              <a:t>Implementation</a:t>
            </a:r>
          </a:p>
          <a:p>
            <a:pPr lvl="1"/>
            <a:r>
              <a:rPr lang="en-US" sz="2300" dirty="0"/>
              <a:t>Learn skills before returning to work</a:t>
            </a:r>
          </a:p>
          <a:p>
            <a:pPr lvl="1"/>
            <a:r>
              <a:rPr lang="en-US" sz="2300" dirty="0"/>
              <a:t>Some on the job implementation</a:t>
            </a:r>
          </a:p>
          <a:p>
            <a:pPr lvl="1"/>
            <a:r>
              <a:rPr lang="en-US" sz="2300" dirty="0"/>
              <a:t>Some implementation as “homework”</a:t>
            </a:r>
          </a:p>
          <a:p>
            <a:pPr marL="342900" lvl="1" indent="0">
              <a:buNone/>
            </a:pPr>
            <a:endParaRPr lang="en-US"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70796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06152"/>
            <a:ext cx="6347713" cy="1320800"/>
          </a:xfrm>
        </p:spPr>
        <p:txBody>
          <a:bodyPr/>
          <a:lstStyle/>
          <a:p>
            <a:r>
              <a:rPr lang="en-US" dirty="0"/>
              <a:t>AT and Business Technology for Famers</a:t>
            </a:r>
          </a:p>
        </p:txBody>
      </p:sp>
      <p:sp>
        <p:nvSpPr>
          <p:cNvPr id="3" name="Content Placeholder 2"/>
          <p:cNvSpPr>
            <a:spLocks noGrp="1"/>
          </p:cNvSpPr>
          <p:nvPr>
            <p:ph idx="1"/>
          </p:nvPr>
        </p:nvSpPr>
        <p:spPr>
          <a:xfrm>
            <a:off x="508001" y="1433848"/>
            <a:ext cx="6447501" cy="5509212"/>
          </a:xfrm>
        </p:spPr>
        <p:txBody>
          <a:bodyPr>
            <a:normAutofit fontScale="70000" lnSpcReduction="20000"/>
          </a:bodyPr>
          <a:lstStyle/>
          <a:p>
            <a:pPr marL="342900" lvl="1" indent="0">
              <a:buNone/>
            </a:pPr>
            <a:r>
              <a:rPr lang="en-US" sz="2500" b="1" dirty="0"/>
              <a:t>Mobility Impairments</a:t>
            </a:r>
          </a:p>
          <a:p>
            <a:pPr lvl="1"/>
            <a:r>
              <a:rPr lang="en-US" sz="2500" b="1" dirty="0"/>
              <a:t>Use of Voice Recognition Technologies</a:t>
            </a:r>
          </a:p>
          <a:p>
            <a:pPr lvl="2"/>
            <a:r>
              <a:rPr lang="en-US" sz="2300" b="1" dirty="0"/>
              <a:t>Mobile</a:t>
            </a:r>
          </a:p>
          <a:p>
            <a:pPr lvl="3"/>
            <a:r>
              <a:rPr lang="en-US" sz="2300" b="1" dirty="0"/>
              <a:t>iOS</a:t>
            </a:r>
          </a:p>
          <a:p>
            <a:pPr lvl="3"/>
            <a:r>
              <a:rPr lang="en-US" sz="2300" b="1" dirty="0"/>
              <a:t>Android</a:t>
            </a:r>
          </a:p>
          <a:p>
            <a:pPr lvl="3"/>
            <a:r>
              <a:rPr lang="en-US" sz="2300" b="1" dirty="0"/>
              <a:t>Apps to supplement mobility</a:t>
            </a:r>
          </a:p>
          <a:p>
            <a:pPr lvl="2"/>
            <a:r>
              <a:rPr lang="en-US" sz="2600" b="1" dirty="0"/>
              <a:t>Desktop</a:t>
            </a:r>
          </a:p>
          <a:p>
            <a:pPr lvl="3"/>
            <a:r>
              <a:rPr lang="en-US" sz="2300" b="1" dirty="0"/>
              <a:t>Windows</a:t>
            </a:r>
          </a:p>
          <a:p>
            <a:pPr lvl="3"/>
            <a:r>
              <a:rPr lang="en-US" sz="2300" b="1" dirty="0"/>
              <a:t>Apple Mac OS</a:t>
            </a:r>
          </a:p>
          <a:p>
            <a:pPr lvl="3"/>
            <a:r>
              <a:rPr lang="en-US" sz="2300" b="1" dirty="0"/>
              <a:t>Third Party Components</a:t>
            </a:r>
          </a:p>
          <a:p>
            <a:pPr lvl="4"/>
            <a:r>
              <a:rPr lang="en-US" sz="2300" b="1" dirty="0"/>
              <a:t>Google Voice (Chrome)</a:t>
            </a:r>
          </a:p>
          <a:p>
            <a:pPr lvl="4"/>
            <a:r>
              <a:rPr lang="en-US" sz="2300" b="1" dirty="0"/>
              <a:t>Dragon Naturally Speaking</a:t>
            </a:r>
          </a:p>
          <a:p>
            <a:pPr lvl="5"/>
            <a:r>
              <a:rPr lang="en-US" sz="2300" b="1" dirty="0"/>
              <a:t>Home</a:t>
            </a:r>
          </a:p>
          <a:p>
            <a:pPr lvl="5"/>
            <a:r>
              <a:rPr lang="en-US" sz="2300" b="1" dirty="0"/>
              <a:t>Premium</a:t>
            </a:r>
          </a:p>
          <a:p>
            <a:pPr lvl="5"/>
            <a:r>
              <a:rPr lang="en-US" sz="2300" b="1" dirty="0"/>
              <a:t>Professional</a:t>
            </a:r>
          </a:p>
          <a:p>
            <a:pPr lvl="5"/>
            <a:r>
              <a:rPr lang="en-US" sz="2300" b="1" dirty="0"/>
              <a:t>Legal</a:t>
            </a:r>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63560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01255"/>
            <a:ext cx="6347713" cy="1320800"/>
          </a:xfrm>
        </p:spPr>
        <p:txBody>
          <a:bodyPr/>
          <a:lstStyle/>
          <a:p>
            <a:r>
              <a:rPr lang="en-US" dirty="0"/>
              <a:t>AT and Business Technology for Famers</a:t>
            </a:r>
          </a:p>
        </p:txBody>
      </p:sp>
      <p:sp>
        <p:nvSpPr>
          <p:cNvPr id="3" name="Content Placeholder 2"/>
          <p:cNvSpPr>
            <a:spLocks noGrp="1"/>
          </p:cNvSpPr>
          <p:nvPr>
            <p:ph idx="1"/>
          </p:nvPr>
        </p:nvSpPr>
        <p:spPr>
          <a:xfrm>
            <a:off x="458106" y="1622055"/>
            <a:ext cx="7080378" cy="4956320"/>
          </a:xfrm>
        </p:spPr>
        <p:txBody>
          <a:bodyPr>
            <a:normAutofit fontScale="92500" lnSpcReduction="10000"/>
          </a:bodyPr>
          <a:lstStyle/>
          <a:p>
            <a:pPr marL="342900" lvl="1" indent="0">
              <a:buNone/>
            </a:pPr>
            <a:r>
              <a:rPr lang="en-US" sz="2100" b="1" dirty="0"/>
              <a:t>Mobility Impairments</a:t>
            </a:r>
          </a:p>
          <a:p>
            <a:pPr lvl="1"/>
            <a:r>
              <a:rPr lang="en-US" sz="2100" b="1" dirty="0"/>
              <a:t>Use of Voice Recognition Technologies</a:t>
            </a:r>
          </a:p>
          <a:p>
            <a:pPr lvl="2"/>
            <a:r>
              <a:rPr lang="en-US" sz="1900" dirty="0"/>
              <a:t>Uses of Artificial Intelligence</a:t>
            </a:r>
          </a:p>
          <a:p>
            <a:pPr lvl="3"/>
            <a:r>
              <a:rPr lang="en-US" sz="1700" dirty="0"/>
              <a:t>Cortana (Windows 10)</a:t>
            </a:r>
          </a:p>
          <a:p>
            <a:pPr lvl="3"/>
            <a:r>
              <a:rPr lang="en-US" sz="1700" dirty="0"/>
              <a:t>Amazon Echo (Alexa)</a:t>
            </a:r>
          </a:p>
          <a:p>
            <a:pPr lvl="3"/>
            <a:r>
              <a:rPr lang="en-US" sz="1700" dirty="0"/>
              <a:t>IBM Watson</a:t>
            </a:r>
          </a:p>
          <a:p>
            <a:pPr lvl="3"/>
            <a:r>
              <a:rPr lang="en-US" sz="1700" dirty="0"/>
              <a:t>Siri</a:t>
            </a:r>
          </a:p>
          <a:p>
            <a:pPr lvl="3"/>
            <a:r>
              <a:rPr lang="en-US" sz="1700" dirty="0"/>
              <a:t>Google Home</a:t>
            </a:r>
          </a:p>
          <a:p>
            <a:pPr lvl="2"/>
            <a:r>
              <a:rPr lang="en-US" sz="1900" dirty="0"/>
              <a:t>Office Integration</a:t>
            </a:r>
          </a:p>
          <a:p>
            <a:pPr lvl="3"/>
            <a:r>
              <a:rPr lang="en-US" sz="1700" dirty="0"/>
              <a:t>Amazon Echo</a:t>
            </a:r>
          </a:p>
          <a:p>
            <a:pPr lvl="3"/>
            <a:r>
              <a:rPr lang="en-US" sz="1700" dirty="0"/>
              <a:t>Google Home</a:t>
            </a:r>
          </a:p>
          <a:p>
            <a:pPr lvl="3"/>
            <a:r>
              <a:rPr lang="en-US" sz="1700" dirty="0"/>
              <a:t>VOIP Telephone Services</a:t>
            </a:r>
          </a:p>
          <a:p>
            <a:pPr lvl="4"/>
            <a:r>
              <a:rPr lang="en-US" sz="1700" dirty="0"/>
              <a:t>Vonage, Grasshopper, etc.</a:t>
            </a:r>
          </a:p>
          <a:p>
            <a:pPr lvl="3"/>
            <a:r>
              <a:rPr lang="en-US" sz="1700" dirty="0"/>
              <a:t>Traditional telephones with voice recognition engines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49167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5" name="Picture 4"/>
          <p:cNvPicPr>
            <a:picLocks noChangeAspect="1"/>
          </p:cNvPicPr>
          <p:nvPr/>
        </p:nvPicPr>
        <p:blipFill>
          <a:blip r:embed="rId3"/>
          <a:stretch>
            <a:fillRect/>
          </a:stretch>
        </p:blipFill>
        <p:spPr>
          <a:xfrm>
            <a:off x="854656" y="2196654"/>
            <a:ext cx="7150778" cy="4469960"/>
          </a:xfrm>
          <a:prstGeom prst="rect">
            <a:avLst/>
          </a:prstGeom>
        </p:spPr>
      </p:pic>
    </p:spTree>
    <p:extLst>
      <p:ext uri="{BB962C8B-B14F-4D97-AF65-F5344CB8AC3E}">
        <p14:creationId xmlns:p14="http://schemas.microsoft.com/office/powerpoint/2010/main" val="28032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6" name="Picture 5"/>
          <p:cNvPicPr>
            <a:picLocks noChangeAspect="1"/>
          </p:cNvPicPr>
          <p:nvPr/>
        </p:nvPicPr>
        <p:blipFill>
          <a:blip r:embed="rId3"/>
          <a:stretch>
            <a:fillRect/>
          </a:stretch>
        </p:blipFill>
        <p:spPr>
          <a:xfrm>
            <a:off x="300290" y="2514366"/>
            <a:ext cx="8419719" cy="2121429"/>
          </a:xfrm>
          <a:prstGeom prst="rect">
            <a:avLst/>
          </a:prstGeom>
        </p:spPr>
      </p:pic>
    </p:spTree>
    <p:extLst>
      <p:ext uri="{BB962C8B-B14F-4D97-AF65-F5344CB8AC3E}">
        <p14:creationId xmlns:p14="http://schemas.microsoft.com/office/powerpoint/2010/main" val="1083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0264" y="1976091"/>
            <a:ext cx="7579299" cy="4191000"/>
          </a:xfrm>
        </p:spPr>
        <p:txBody>
          <a:bodyPr>
            <a:normAutofit fontScale="85000" lnSpcReduction="10000"/>
          </a:bodyPr>
          <a:lstStyle/>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800" dirty="0" smtClean="0">
                <a:latin typeface="Lucida Sans Unicode" panose="020B0602030504020204" pitchFamily="34" charset="0"/>
                <a:ea typeface="Lucida Sans Unicode" panose="020B0602030504020204" pitchFamily="34" charset="0"/>
                <a:cs typeface="Lucida Sans Unicode" panose="020B0602030504020204" pitchFamily="34" charset="0"/>
              </a:rPr>
              <a:t>Audio menu at top left</a:t>
            </a:r>
            <a:endPar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8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5351" y="41981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1341" y="1224320"/>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07709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5" name="Picture 4"/>
          <p:cNvPicPr>
            <a:picLocks noChangeAspect="1"/>
          </p:cNvPicPr>
          <p:nvPr/>
        </p:nvPicPr>
        <p:blipFill>
          <a:blip r:embed="rId3"/>
          <a:stretch>
            <a:fillRect/>
          </a:stretch>
        </p:blipFill>
        <p:spPr>
          <a:xfrm>
            <a:off x="506191" y="2446220"/>
            <a:ext cx="7330004" cy="3888773"/>
          </a:xfrm>
          <a:prstGeom prst="rect">
            <a:avLst/>
          </a:prstGeom>
        </p:spPr>
      </p:pic>
    </p:spTree>
    <p:extLst>
      <p:ext uri="{BB962C8B-B14F-4D97-AF65-F5344CB8AC3E}">
        <p14:creationId xmlns:p14="http://schemas.microsoft.com/office/powerpoint/2010/main" val="87724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1026" name="Picture 2" descr="http://images.pcworld.com/images/article/2012/09/qb20201320home20screen20for20web-114048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66" y="2305050"/>
            <a:ext cx="7564596" cy="403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4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6" name="Picture 5"/>
          <p:cNvPicPr>
            <a:picLocks noChangeAspect="1"/>
          </p:cNvPicPr>
          <p:nvPr/>
        </p:nvPicPr>
        <p:blipFill>
          <a:blip r:embed="rId3"/>
          <a:stretch>
            <a:fillRect/>
          </a:stretch>
        </p:blipFill>
        <p:spPr>
          <a:xfrm>
            <a:off x="508000" y="2305050"/>
            <a:ext cx="7679069" cy="4016334"/>
          </a:xfrm>
          <a:prstGeom prst="rect">
            <a:avLst/>
          </a:prstGeom>
        </p:spPr>
      </p:pic>
    </p:spTree>
    <p:extLst>
      <p:ext uri="{BB962C8B-B14F-4D97-AF65-F5344CB8AC3E}">
        <p14:creationId xmlns:p14="http://schemas.microsoft.com/office/powerpoint/2010/main" val="48772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2050" name="Picture 2" descr="https://i.imgur.com/GC17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52" y="2305050"/>
            <a:ext cx="6876856" cy="404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3074" name="Picture 2" descr="http://www.pleasurepowerstations.com/Farm%20and%20Rural%20Power/Resources/fields%20expanded%20somerset%20levels%201.png?1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429" y="2196653"/>
            <a:ext cx="7274379" cy="44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3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b="1" dirty="0"/>
              <a:t>Mobility Impairments</a:t>
            </a:r>
          </a:p>
          <a:p>
            <a:pPr lvl="3"/>
            <a:endParaRPr lang="en-US" b="1" dirty="0"/>
          </a:p>
          <a:p>
            <a:pPr marL="342900" lvl="1" indent="0">
              <a:buNone/>
            </a:pPr>
            <a:endParaRPr lang="en-US"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4098" name="Picture 2" descr="http://www.houstoncounty.org/uploads/files/1352397330_1e7ce5612a38db3efe23768b79871e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82" y="2419035"/>
            <a:ext cx="7746163" cy="32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12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sz="2000" b="1" dirty="0"/>
              <a:t>Cognitive Impairments</a:t>
            </a:r>
          </a:p>
          <a:p>
            <a:pPr lvl="1"/>
            <a:r>
              <a:rPr lang="en-US" sz="2000" b="1" dirty="0"/>
              <a:t>Attention</a:t>
            </a:r>
          </a:p>
          <a:p>
            <a:pPr lvl="1"/>
            <a:r>
              <a:rPr lang="en-US" sz="2000" b="1" dirty="0"/>
              <a:t>Executive Functioning </a:t>
            </a:r>
          </a:p>
          <a:p>
            <a:pPr lvl="1"/>
            <a:r>
              <a:rPr lang="en-US" sz="2000" b="1" dirty="0"/>
              <a:t>Life Skills</a:t>
            </a:r>
          </a:p>
          <a:p>
            <a:pPr lvl="1"/>
            <a:r>
              <a:rPr lang="en-US" sz="2000" b="1" dirty="0"/>
              <a:t>Reading Comprehension</a:t>
            </a:r>
          </a:p>
          <a:p>
            <a:pPr lvl="1"/>
            <a:r>
              <a:rPr lang="en-US" sz="2000" b="1" dirty="0"/>
              <a:t>Verbal Expression</a:t>
            </a:r>
          </a:p>
          <a:p>
            <a:pPr lvl="1"/>
            <a:r>
              <a:rPr lang="en-US" sz="2000" b="1" dirty="0"/>
              <a:t>Written Expression</a:t>
            </a:r>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6108" y="971551"/>
            <a:ext cx="1485900" cy="1339403"/>
          </a:xfrm>
          <a:prstGeom prst="rect">
            <a:avLst/>
          </a:prstGeom>
        </p:spPr>
      </p:pic>
    </p:spTree>
    <p:extLst>
      <p:ext uri="{BB962C8B-B14F-4D97-AF65-F5344CB8AC3E}">
        <p14:creationId xmlns:p14="http://schemas.microsoft.com/office/powerpoint/2010/main" val="157858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and Business Technology for Famers</a:t>
            </a:r>
          </a:p>
        </p:txBody>
      </p:sp>
      <p:sp>
        <p:nvSpPr>
          <p:cNvPr id="3" name="Content Placeholder 2"/>
          <p:cNvSpPr>
            <a:spLocks noGrp="1"/>
          </p:cNvSpPr>
          <p:nvPr>
            <p:ph idx="1"/>
          </p:nvPr>
        </p:nvSpPr>
        <p:spPr>
          <a:xfrm>
            <a:off x="508001" y="1901680"/>
            <a:ext cx="6447501" cy="4099070"/>
          </a:xfrm>
        </p:spPr>
        <p:txBody>
          <a:bodyPr>
            <a:normAutofit/>
          </a:bodyPr>
          <a:lstStyle/>
          <a:p>
            <a:pPr marL="342900" lvl="1" indent="0">
              <a:buNone/>
            </a:pPr>
            <a:r>
              <a:rPr lang="en-US" sz="2400" b="1" dirty="0"/>
              <a:t>Cognitive Impairments</a:t>
            </a:r>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97771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Organization - General</a:t>
            </a:r>
          </a:p>
        </p:txBody>
      </p:sp>
      <p:sp>
        <p:nvSpPr>
          <p:cNvPr id="3" name="Content Placeholder 2"/>
          <p:cNvSpPr>
            <a:spLocks noGrp="1"/>
          </p:cNvSpPr>
          <p:nvPr>
            <p:ph idx="1"/>
          </p:nvPr>
        </p:nvSpPr>
        <p:spPr>
          <a:xfrm>
            <a:off x="1232005" y="2337834"/>
            <a:ext cx="5725307" cy="2862815"/>
          </a:xfrm>
        </p:spPr>
        <p:txBody>
          <a:bodyPr>
            <a:normAutofit/>
          </a:bodyPr>
          <a:lstStyle/>
          <a:p>
            <a:r>
              <a:rPr lang="en-US" sz="2400" dirty="0"/>
              <a:t>Calendar applications/websites (e.g. Google Calendar)</a:t>
            </a:r>
          </a:p>
          <a:p>
            <a:pPr lvl="1"/>
            <a:r>
              <a:rPr lang="en-US" sz="2000" dirty="0"/>
              <a:t>Managing Appointments (initial scheduling and rescheduling)</a:t>
            </a:r>
          </a:p>
          <a:p>
            <a:pPr lvl="1"/>
            <a:r>
              <a:rPr lang="en-US" sz="2000" dirty="0"/>
              <a:t>“Chunking” Time</a:t>
            </a:r>
          </a:p>
          <a:p>
            <a:pPr lvl="1"/>
            <a:r>
              <a:rPr lang="en-US" sz="2000" dirty="0"/>
              <a:t>Calendar Sharing</a:t>
            </a:r>
          </a:p>
          <a:p>
            <a:pPr marL="0" indent="0">
              <a:buNone/>
            </a:pPr>
            <a:endParaRPr lang="en-US" sz="1600" dirty="0"/>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8995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68" y="1144040"/>
            <a:ext cx="5725307" cy="627611"/>
          </a:xfrm>
        </p:spPr>
        <p:txBody>
          <a:bodyPr>
            <a:normAutofit fontScale="90000"/>
          </a:bodyPr>
          <a:lstStyle/>
          <a:p>
            <a:r>
              <a:rPr lang="en-US" dirty="0"/>
              <a:t>Google Calendar</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4" name="Picture 3"/>
          <p:cNvPicPr/>
          <p:nvPr/>
        </p:nvPicPr>
        <p:blipFill rotWithShape="1">
          <a:blip r:embed="rId2" cstate="email">
            <a:extLst>
              <a:ext uri="{28A0092B-C50C-407E-A947-70E740481C1C}">
                <a14:useLocalDpi xmlns:a14="http://schemas.microsoft.com/office/drawing/2010/main" val="0"/>
              </a:ext>
            </a:extLst>
          </a:blip>
          <a:srcRect l="9295" t="10826" r="14103" b="3703"/>
          <a:stretch/>
        </p:blipFill>
        <p:spPr bwMode="auto">
          <a:xfrm>
            <a:off x="1006105" y="1981643"/>
            <a:ext cx="6819458" cy="4217138"/>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79921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84175" y="1773370"/>
            <a:ext cx="6900860" cy="3962400"/>
          </a:xfrm>
        </p:spPr>
        <p:txBody>
          <a:bodyPr>
            <a:noAutofit/>
          </a:bodyPr>
          <a:lstStyle/>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400" dirty="0" smtClean="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400" u="sng" dirty="0" smtClean="0">
                <a:latin typeface="Lucida Sans Unicode" panose="020B0602030504020204" pitchFamily="34" charset="0"/>
                <a:ea typeface="Lucida Sans Unicode" panose="020B0602030504020204" pitchFamily="34" charset="0"/>
                <a:cs typeface="Lucida Sans Unicode" panose="020B0602030504020204" pitchFamily="34" charset="0"/>
              </a:rPr>
              <a:t>Please don’t use Q &amp; A option</a:t>
            </a:r>
            <a:r>
              <a:rPr lang="en-US" altLang="en-US" sz="2400" dirty="0" smtClean="0">
                <a:latin typeface="Lucida Sans Unicode" panose="020B0602030504020204" pitchFamily="34" charset="0"/>
                <a:ea typeface="Lucida Sans Unicode" panose="020B0602030504020204" pitchFamily="34" charset="0"/>
                <a:cs typeface="Lucida Sans Unicode" panose="020B0602030504020204" pitchFamily="34" charset="0"/>
              </a:rPr>
              <a:t>.)</a:t>
            </a:r>
            <a:endPar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lvl="1" indent="-401629">
              <a:lnSpc>
                <a:spcPts val="2900"/>
              </a:lnSpc>
              <a:buFont typeface="Arial" panose="020B0604020202020204" pitchFamily="34" charset="0"/>
              <a:buChar char="•"/>
            </a:pPr>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a:t>
            </a:r>
            <a:r>
              <a:rPr lang="en-US" altLang="en-US" sz="24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1076" y="257176"/>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15900" y="993842"/>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25211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10" y="663698"/>
            <a:ext cx="5725307" cy="627611"/>
          </a:xfrm>
        </p:spPr>
        <p:txBody>
          <a:bodyPr>
            <a:normAutofit fontScale="90000"/>
          </a:bodyPr>
          <a:lstStyle/>
          <a:p>
            <a:r>
              <a:rPr lang="en-US" dirty="0" err="1"/>
              <a:t>Any.Do</a:t>
            </a:r>
            <a:endParaRPr lang="en-US" dirty="0"/>
          </a:p>
        </p:txBody>
      </p:sp>
      <p:sp>
        <p:nvSpPr>
          <p:cNvPr id="4" name="Footer Placeholder 3"/>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4462" y="1773653"/>
            <a:ext cx="2380365" cy="39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1863" y="1773654"/>
            <a:ext cx="2371500" cy="421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09013" y="6223925"/>
            <a:ext cx="2329484" cy="253916"/>
          </a:xfrm>
          <a:prstGeom prst="rect">
            <a:avLst/>
          </a:prstGeom>
          <a:noFill/>
        </p:spPr>
        <p:txBody>
          <a:bodyPr wrap="none" rtlCol="0">
            <a:spAutoFit/>
          </a:bodyPr>
          <a:lstStyle/>
          <a:p>
            <a:r>
              <a:rPr lang="en-US" sz="1050" dirty="0"/>
              <a:t>Screenshots from Google Play Store</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26696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03024"/>
            <a:ext cx="5725307" cy="627611"/>
          </a:xfrm>
        </p:spPr>
        <p:txBody>
          <a:bodyPr>
            <a:normAutofit fontScale="90000"/>
          </a:bodyPr>
          <a:lstStyle/>
          <a:p>
            <a:r>
              <a:rPr lang="en-US" dirty="0"/>
              <a:t>Tasks – Astrid To-Do List Clone</a:t>
            </a:r>
          </a:p>
        </p:txBody>
      </p:sp>
      <p:sp>
        <p:nvSpPr>
          <p:cNvPr id="4" name="Footer Placeholder 3"/>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286000" y="5603939"/>
            <a:ext cx="2329484" cy="253916"/>
          </a:xfrm>
          <a:prstGeom prst="rect">
            <a:avLst/>
          </a:prstGeom>
          <a:noFill/>
        </p:spPr>
        <p:txBody>
          <a:bodyPr wrap="none" rtlCol="0">
            <a:spAutoFit/>
          </a:bodyPr>
          <a:lstStyle/>
          <a:p>
            <a:r>
              <a:rPr lang="en-US" sz="1050" dirty="0"/>
              <a:t>Screenshots from Google Play Store</a:t>
            </a:r>
          </a:p>
        </p:txBody>
      </p:sp>
      <p:grpSp>
        <p:nvGrpSpPr>
          <p:cNvPr id="7" name="Group 6"/>
          <p:cNvGrpSpPr/>
          <p:nvPr/>
        </p:nvGrpSpPr>
        <p:grpSpPr>
          <a:xfrm>
            <a:off x="875858" y="1788391"/>
            <a:ext cx="6651993" cy="3691018"/>
            <a:chOff x="1885951" y="2231897"/>
            <a:chExt cx="5886449" cy="3357792"/>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85951" y="2235232"/>
              <a:ext cx="1885950" cy="33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2231898"/>
              <a:ext cx="1885950" cy="33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6450" y="2231897"/>
              <a:ext cx="1885950" cy="33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82917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89" y="519846"/>
            <a:ext cx="5725307" cy="627611"/>
          </a:xfrm>
        </p:spPr>
        <p:txBody>
          <a:bodyPr>
            <a:normAutofit fontScale="90000"/>
          </a:bodyPr>
          <a:lstStyle/>
          <a:p>
            <a:r>
              <a:rPr lang="en-US" dirty="0"/>
              <a:t>Google Keep</a:t>
            </a:r>
          </a:p>
        </p:txBody>
      </p:sp>
      <p:sp>
        <p:nvSpPr>
          <p:cNvPr id="9" name="Footer Placeholder 8"/>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679405" y="5903290"/>
            <a:ext cx="2329484" cy="253916"/>
          </a:xfrm>
          <a:prstGeom prst="rect">
            <a:avLst/>
          </a:prstGeom>
          <a:noFill/>
        </p:spPr>
        <p:txBody>
          <a:bodyPr wrap="none" rtlCol="0">
            <a:spAutoFit/>
          </a:bodyPr>
          <a:lstStyle/>
          <a:p>
            <a:r>
              <a:rPr lang="en-US" sz="1050" dirty="0"/>
              <a:t>Screenshots from Google Play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0" name="Group 9"/>
          <p:cNvGrpSpPr/>
          <p:nvPr/>
        </p:nvGrpSpPr>
        <p:grpSpPr>
          <a:xfrm>
            <a:off x="853263" y="1416714"/>
            <a:ext cx="5994104" cy="4217319"/>
            <a:chOff x="2171700" y="1743075"/>
            <a:chExt cx="4992455" cy="3718009"/>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1700" y="1743075"/>
              <a:ext cx="207780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6350" y="1765384"/>
              <a:ext cx="207780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059608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49" y="578492"/>
            <a:ext cx="5725307" cy="627611"/>
          </a:xfrm>
        </p:spPr>
        <p:txBody>
          <a:bodyPr>
            <a:normAutofit fontScale="90000"/>
          </a:bodyPr>
          <a:lstStyle/>
          <a:p>
            <a:r>
              <a:rPr lang="en-US" dirty="0"/>
              <a:t>Google Now</a:t>
            </a:r>
          </a:p>
        </p:txBody>
      </p:sp>
      <p:sp>
        <p:nvSpPr>
          <p:cNvPr id="10" name="Footer Placeholder 9"/>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3094075" y="5904910"/>
            <a:ext cx="2329484" cy="253916"/>
          </a:xfrm>
          <a:prstGeom prst="rect">
            <a:avLst/>
          </a:prstGeom>
          <a:noFill/>
        </p:spPr>
        <p:txBody>
          <a:bodyPr wrap="none" rtlCol="0">
            <a:spAutoFit/>
          </a:bodyPr>
          <a:lstStyle/>
          <a:p>
            <a:r>
              <a:rPr lang="en-US" sz="1050" dirty="0"/>
              <a:t>Screenshots from Google Play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1841" y="1434704"/>
            <a:ext cx="2387387" cy="424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648936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64192"/>
            <a:ext cx="6226969" cy="627611"/>
          </a:xfrm>
        </p:spPr>
        <p:txBody>
          <a:bodyPr>
            <a:normAutofit fontScale="90000"/>
          </a:bodyPr>
          <a:lstStyle/>
          <a:p>
            <a:r>
              <a:rPr lang="en-US" dirty="0"/>
              <a:t>First Then Visual Schedule HD </a:t>
            </a:r>
          </a:p>
        </p:txBody>
      </p:sp>
      <p:sp>
        <p:nvSpPr>
          <p:cNvPr id="10" name="Footer Placeholder 9"/>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803698" y="5673736"/>
            <a:ext cx="2013693" cy="253916"/>
          </a:xfrm>
          <a:prstGeom prst="rect">
            <a:avLst/>
          </a:prstGeom>
          <a:noFill/>
        </p:spPr>
        <p:txBody>
          <a:bodyPr wrap="none" rtlCol="0">
            <a:spAutoFit/>
          </a:bodyPr>
          <a:lstStyle/>
          <a:p>
            <a:r>
              <a:rPr lang="en-US" sz="1050" dirty="0"/>
              <a:t>Screenshots from iTunes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1" name="Group 10"/>
          <p:cNvGrpSpPr/>
          <p:nvPr/>
        </p:nvGrpSpPr>
        <p:grpSpPr>
          <a:xfrm>
            <a:off x="911464" y="1303866"/>
            <a:ext cx="5638192" cy="4165996"/>
            <a:chOff x="2059781" y="1657363"/>
            <a:chExt cx="5042022" cy="3803722"/>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9781" y="1657363"/>
              <a:ext cx="2142942" cy="380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8862" y="1657363"/>
              <a:ext cx="2142941" cy="380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050113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35" y="493289"/>
            <a:ext cx="6226969" cy="627611"/>
          </a:xfrm>
        </p:spPr>
        <p:txBody>
          <a:bodyPr>
            <a:normAutofit fontScale="90000"/>
          </a:bodyPr>
          <a:lstStyle/>
          <a:p>
            <a:r>
              <a:rPr lang="en-US" dirty="0"/>
              <a:t>Beautiful Timer (Android)</a:t>
            </a:r>
          </a:p>
        </p:txBody>
      </p:sp>
      <p:sp>
        <p:nvSpPr>
          <p:cNvPr id="10" name="Footer Placeholder 9"/>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921085" y="5802041"/>
            <a:ext cx="2329484" cy="253916"/>
          </a:xfrm>
          <a:prstGeom prst="rect">
            <a:avLst/>
          </a:prstGeom>
          <a:noFill/>
        </p:spPr>
        <p:txBody>
          <a:bodyPr wrap="none" rtlCol="0">
            <a:spAutoFit/>
          </a:bodyPr>
          <a:lstStyle/>
          <a:p>
            <a:r>
              <a:rPr lang="en-US" sz="1050" dirty="0"/>
              <a:t>Screenshots from Google Play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1181" y="1320403"/>
            <a:ext cx="2421842" cy="430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21432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9195"/>
            <a:ext cx="6226969" cy="627611"/>
          </a:xfrm>
        </p:spPr>
        <p:txBody>
          <a:bodyPr>
            <a:normAutofit fontScale="90000"/>
          </a:bodyPr>
          <a:lstStyle/>
          <a:p>
            <a:r>
              <a:rPr lang="en-US" dirty="0"/>
              <a:t>Time Timer</a:t>
            </a:r>
          </a:p>
        </p:txBody>
      </p:sp>
      <p:sp>
        <p:nvSpPr>
          <p:cNvPr id="10" name="Footer Placeholder 9"/>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933405" y="5787447"/>
            <a:ext cx="2013693" cy="253916"/>
          </a:xfrm>
          <a:prstGeom prst="rect">
            <a:avLst/>
          </a:prstGeom>
          <a:noFill/>
        </p:spPr>
        <p:txBody>
          <a:bodyPr wrap="none" rtlCol="0">
            <a:spAutoFit/>
          </a:bodyPr>
          <a:lstStyle/>
          <a:p>
            <a:r>
              <a:rPr lang="en-US" sz="1050" dirty="0"/>
              <a:t>Screenshots from iTunes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7170" name="Picture 2" descr="iPhone Screensho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88717" y="1132806"/>
            <a:ext cx="2498492" cy="44383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837771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95351"/>
            <a:ext cx="6226969" cy="627611"/>
          </a:xfrm>
        </p:spPr>
        <p:txBody>
          <a:bodyPr>
            <a:normAutofit fontScale="90000"/>
          </a:bodyPr>
          <a:lstStyle/>
          <a:p>
            <a:r>
              <a:rPr lang="en-US" dirty="0"/>
              <a:t>White Noise Free</a:t>
            </a:r>
          </a:p>
        </p:txBody>
      </p:sp>
      <p:sp>
        <p:nvSpPr>
          <p:cNvPr id="11" name="Footer Placeholder 10"/>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498652" y="5787447"/>
            <a:ext cx="3377848" cy="253916"/>
          </a:xfrm>
          <a:prstGeom prst="rect">
            <a:avLst/>
          </a:prstGeom>
          <a:noFill/>
        </p:spPr>
        <p:txBody>
          <a:bodyPr wrap="none" rtlCol="0">
            <a:spAutoFit/>
          </a:bodyPr>
          <a:lstStyle/>
          <a:p>
            <a:r>
              <a:rPr lang="en-US" sz="1050" dirty="0"/>
              <a:t>Screenshots from Google Play Store and iTunes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2" name="Group 11"/>
          <p:cNvGrpSpPr/>
          <p:nvPr/>
        </p:nvGrpSpPr>
        <p:grpSpPr>
          <a:xfrm>
            <a:off x="1019841" y="1418166"/>
            <a:ext cx="5125777" cy="4051695"/>
            <a:chOff x="1945481" y="1814866"/>
            <a:chExt cx="4644006" cy="3659408"/>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45481" y="1814867"/>
              <a:ext cx="2057400" cy="365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9470" y="1814866"/>
              <a:ext cx="2060017" cy="365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92580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1421"/>
            <a:ext cx="6226969" cy="627611"/>
          </a:xfrm>
        </p:spPr>
        <p:txBody>
          <a:bodyPr>
            <a:normAutofit fontScale="90000"/>
          </a:bodyPr>
          <a:lstStyle/>
          <a:p>
            <a:r>
              <a:rPr lang="en-US" dirty="0"/>
              <a:t>Breathe 2 Relax</a:t>
            </a:r>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558341" y="5673736"/>
            <a:ext cx="2329484" cy="253916"/>
          </a:xfrm>
          <a:prstGeom prst="rect">
            <a:avLst/>
          </a:prstGeom>
          <a:noFill/>
        </p:spPr>
        <p:txBody>
          <a:bodyPr wrap="none" rtlCol="0">
            <a:spAutoFit/>
          </a:bodyPr>
          <a:lstStyle/>
          <a:p>
            <a:r>
              <a:rPr lang="en-US" sz="1050" dirty="0"/>
              <a:t>Screenshots from Google Play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4" name="Group 13"/>
          <p:cNvGrpSpPr/>
          <p:nvPr/>
        </p:nvGrpSpPr>
        <p:grpSpPr>
          <a:xfrm>
            <a:off x="1003895" y="1202714"/>
            <a:ext cx="5567025" cy="4140076"/>
            <a:chOff x="1831458" y="1880062"/>
            <a:chExt cx="4893694" cy="3540855"/>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1458" y="1880062"/>
              <a:ext cx="1983520"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41633" y="1891905"/>
              <a:ext cx="1983519"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825858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8036"/>
            <a:ext cx="5725307" cy="684761"/>
          </a:xfrm>
        </p:spPr>
        <p:txBody>
          <a:bodyPr>
            <a:normAutofit fontScale="90000"/>
          </a:bodyPr>
          <a:lstStyle/>
          <a:p>
            <a:r>
              <a:rPr lang="en-US" dirty="0"/>
              <a:t>Inhibition/Self-Regulation (</a:t>
            </a:r>
            <a:r>
              <a:rPr lang="en-US" dirty="0" err="1"/>
              <a:t>Cont</a:t>
            </a:r>
            <a:r>
              <a:rPr lang="en-US" dirty="0"/>
              <a:t>)</a:t>
            </a:r>
          </a:p>
        </p:txBody>
      </p:sp>
      <p:sp>
        <p:nvSpPr>
          <p:cNvPr id="3" name="Content Placeholder 2"/>
          <p:cNvSpPr>
            <a:spLocks noGrp="1"/>
          </p:cNvSpPr>
          <p:nvPr>
            <p:ph idx="1"/>
          </p:nvPr>
        </p:nvSpPr>
        <p:spPr>
          <a:xfrm>
            <a:off x="995474" y="2020186"/>
            <a:ext cx="5868182" cy="2057399"/>
          </a:xfrm>
        </p:spPr>
        <p:txBody>
          <a:bodyPr>
            <a:noAutofit/>
          </a:bodyPr>
          <a:lstStyle/>
          <a:p>
            <a:pPr marL="0" indent="0">
              <a:buNone/>
            </a:pPr>
            <a:r>
              <a:rPr lang="en-US" dirty="0"/>
              <a:t>Visual-Tactile Relaxation Apps (e.g. Pocket Pond and Laser Lights)</a:t>
            </a:r>
          </a:p>
          <a:p>
            <a:r>
              <a:rPr lang="en-US" dirty="0"/>
              <a:t>Allow user to touch something and view a calming effect</a:t>
            </a:r>
          </a:p>
          <a:p>
            <a:pPr marL="0" indent="0">
              <a:buNone/>
            </a:pPr>
            <a:r>
              <a:rPr lang="en-US" dirty="0"/>
              <a:t>Diary Apps (e.g. </a:t>
            </a:r>
            <a:r>
              <a:rPr lang="en-US" dirty="0" err="1"/>
              <a:t>MoodTools</a:t>
            </a:r>
            <a:r>
              <a:rPr lang="en-US" dirty="0"/>
              <a:t>)</a:t>
            </a:r>
          </a:p>
          <a:p>
            <a:r>
              <a:rPr lang="en-US" dirty="0"/>
              <a:t>Track Moods (useful in therapy)</a:t>
            </a:r>
          </a:p>
          <a:p>
            <a:r>
              <a:rPr lang="en-US" dirty="0"/>
              <a:t>Prompting for Activities</a:t>
            </a:r>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5612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381250"/>
            <a:ext cx="7315200" cy="4267200"/>
          </a:xfrm>
        </p:spPr>
        <p:txBody>
          <a:bodyPr rtlCol="0">
            <a:normAutofit/>
          </a:bodyPr>
          <a:lstStyle/>
          <a:p>
            <a:pPr marL="401813" indent="-401813">
              <a:lnSpc>
                <a:spcPts val="2900"/>
              </a:lnSpc>
              <a:defRPr/>
            </a:pPr>
            <a:r>
              <a:rPr lang="en-US" sz="24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400" dirty="0">
                <a:latin typeface="Lucida Sans Unicode" panose="020B0602030504020204" pitchFamily="34" charset="0"/>
                <a:cs typeface="Lucida Sans Unicode" panose="020B0602030504020204" pitchFamily="34" charset="0"/>
              </a:rPr>
              <a:t>Session recorded and archived with PowerPoint files at </a:t>
            </a:r>
            <a:r>
              <a:rPr lang="en-US" sz="2400" dirty="0">
                <a:latin typeface="Lucida Sans Unicode" panose="020B0602030504020204" pitchFamily="34" charset="0"/>
                <a:cs typeface="Lucida Sans Unicode" panose="020B0602030504020204" pitchFamily="34" charset="0"/>
                <a:hlinkClick r:id="rId2"/>
              </a:rPr>
              <a:t>www.agrability.org/Online-Training/archived</a:t>
            </a:r>
            <a:r>
              <a:rPr lang="en-US" sz="2400" dirty="0">
                <a:latin typeface="Lucida Sans Unicode" panose="020B0602030504020204" pitchFamily="34" charset="0"/>
                <a:cs typeface="Lucida Sans Unicode" panose="020B0602030504020204" pitchFamily="34" charset="0"/>
              </a:rPr>
              <a:t> </a:t>
            </a:r>
          </a:p>
          <a:p>
            <a:pPr marL="401813" indent="-401813">
              <a:lnSpc>
                <a:spcPts val="2900"/>
              </a:lnSpc>
              <a:defRPr/>
            </a:pPr>
            <a:r>
              <a:rPr lang="en-US" sz="2400" dirty="0">
                <a:latin typeface="Lucida Sans Unicode" panose="020B0602030504020204" pitchFamily="34" charset="0"/>
                <a:cs typeface="Lucida Sans Unicode" panose="020B0602030504020204" pitchFamily="34" charset="0"/>
              </a:rPr>
              <a:t>Problems: use chat window or </a:t>
            </a:r>
            <a:r>
              <a:rPr lang="en-US" sz="2400">
                <a:latin typeface="Lucida Sans Unicode" panose="020B0602030504020204" pitchFamily="34" charset="0"/>
                <a:cs typeface="Lucida Sans Unicode" panose="020B0602030504020204" pitchFamily="34" charset="0"/>
              </a:rPr>
              <a:t>email </a:t>
            </a:r>
            <a:r>
              <a:rPr lang="en-US" sz="2800" smtClean="0">
                <a:solidFill>
                  <a:schemeClr val="accent2"/>
                </a:solidFill>
                <a:latin typeface="Lucida Sans Unicode" panose="020B0602030504020204" pitchFamily="34" charset="0"/>
                <a:cs typeface="Lucida Sans Unicode" panose="020B0602030504020204" pitchFamily="34" charset="0"/>
                <a:hlinkClick r:id="rId3"/>
              </a:rPr>
              <a:t>jonesp@purdue.edu</a:t>
            </a:r>
            <a:r>
              <a:rPr lang="en-US" sz="2800" smtClean="0">
                <a:solidFill>
                  <a:schemeClr val="accent2"/>
                </a:solidFill>
                <a:latin typeface="Lucida Sans Unicode" panose="020B0602030504020204" pitchFamily="34" charset="0"/>
                <a:cs typeface="Lucida Sans Unicode" panose="020B0602030504020204" pitchFamily="34" charset="0"/>
              </a:rPr>
              <a:t> </a:t>
            </a:r>
            <a:r>
              <a:rPr lang="en-US" sz="2800" smtClean="0">
                <a:latin typeface="Lucida Sans Unicode" panose="020B0602030504020204" pitchFamily="34" charset="0"/>
                <a:cs typeface="Lucida Sans Unicode" panose="020B0602030504020204" pitchFamily="34" charset="0"/>
              </a:rPr>
              <a:t>  </a:t>
            </a:r>
            <a:endParaRPr lang="en-US" sz="28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457200" y="1066800"/>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pic>
        <p:nvPicPr>
          <p:cNvPr id="11268"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3238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67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85" y="587614"/>
            <a:ext cx="6226969" cy="627611"/>
          </a:xfrm>
        </p:spPr>
        <p:txBody>
          <a:bodyPr>
            <a:normAutofit fontScale="90000"/>
          </a:bodyPr>
          <a:lstStyle/>
          <a:p>
            <a:r>
              <a:rPr lang="en-US" dirty="0"/>
              <a:t>Pocket Pond</a:t>
            </a:r>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286000" y="5461085"/>
            <a:ext cx="3698448" cy="253916"/>
          </a:xfrm>
          <a:prstGeom prst="rect">
            <a:avLst/>
          </a:prstGeom>
          <a:noFill/>
        </p:spPr>
        <p:txBody>
          <a:bodyPr wrap="none" rtlCol="0">
            <a:spAutoFit/>
          </a:bodyPr>
          <a:lstStyle/>
          <a:p>
            <a:r>
              <a:rPr lang="en-US" sz="1050" dirty="0"/>
              <a:t>Screenshots from iTunes Store (also available for Android)</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774" y="1526951"/>
            <a:ext cx="4788311" cy="359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287765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40" y="676009"/>
            <a:ext cx="6226969" cy="627611"/>
          </a:xfrm>
        </p:spPr>
        <p:txBody>
          <a:bodyPr>
            <a:normAutofit fontScale="90000"/>
          </a:bodyPr>
          <a:lstStyle/>
          <a:p>
            <a:r>
              <a:rPr lang="en-US" dirty="0"/>
              <a:t>Laser Lights</a:t>
            </a:r>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286000" y="5461085"/>
            <a:ext cx="2013693" cy="253916"/>
          </a:xfrm>
          <a:prstGeom prst="rect">
            <a:avLst/>
          </a:prstGeom>
          <a:noFill/>
        </p:spPr>
        <p:txBody>
          <a:bodyPr wrap="none" rtlCol="0">
            <a:spAutoFit/>
          </a:bodyPr>
          <a:lstStyle/>
          <a:p>
            <a:r>
              <a:rPr lang="en-US" sz="1050" dirty="0"/>
              <a:t>Screenshots from iTunes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1266" name="Picture 2" descr="iPhone Screensh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81" y="1526951"/>
            <a:ext cx="5765789" cy="3248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794273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35" y="558707"/>
            <a:ext cx="6226969" cy="627611"/>
          </a:xfrm>
        </p:spPr>
        <p:txBody>
          <a:bodyPr>
            <a:normAutofit fontScale="90000"/>
          </a:bodyPr>
          <a:lstStyle/>
          <a:p>
            <a:r>
              <a:rPr lang="en-US" dirty="0" err="1"/>
              <a:t>MoodTools</a:t>
            </a:r>
            <a:endParaRPr lang="en-US" dirty="0"/>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785731" y="5787446"/>
            <a:ext cx="2329484" cy="253916"/>
          </a:xfrm>
          <a:prstGeom prst="rect">
            <a:avLst/>
          </a:prstGeom>
          <a:noFill/>
        </p:spPr>
        <p:txBody>
          <a:bodyPr wrap="none" rtlCol="0">
            <a:spAutoFit/>
          </a:bodyPr>
          <a:lstStyle/>
          <a:p>
            <a:r>
              <a:rPr lang="en-US" sz="1050" dirty="0"/>
              <a:t>Screenshots from Google Play Store</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4" name="Group 13"/>
          <p:cNvGrpSpPr/>
          <p:nvPr/>
        </p:nvGrpSpPr>
        <p:grpSpPr>
          <a:xfrm>
            <a:off x="965548" y="1396300"/>
            <a:ext cx="5360824" cy="4168075"/>
            <a:chOff x="1826785" y="1744174"/>
            <a:chExt cx="4617449" cy="3686176"/>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6785" y="1744174"/>
              <a:ext cx="2072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2642" y="1752967"/>
              <a:ext cx="2071592" cy="367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4240102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Organization - School</a:t>
            </a:r>
          </a:p>
        </p:txBody>
      </p:sp>
      <p:sp>
        <p:nvSpPr>
          <p:cNvPr id="3" name="Content Placeholder 2"/>
          <p:cNvSpPr>
            <a:spLocks noGrp="1"/>
          </p:cNvSpPr>
          <p:nvPr>
            <p:ph idx="1"/>
          </p:nvPr>
        </p:nvSpPr>
        <p:spPr>
          <a:xfrm>
            <a:off x="1232005" y="2072021"/>
            <a:ext cx="5725307" cy="2628899"/>
          </a:xfrm>
        </p:spPr>
        <p:txBody>
          <a:bodyPr>
            <a:noAutofit/>
          </a:bodyPr>
          <a:lstStyle/>
          <a:p>
            <a:pPr marL="0" indent="0">
              <a:buNone/>
            </a:pPr>
            <a:r>
              <a:rPr lang="en-US" dirty="0" err="1"/>
              <a:t>Draft:Builder</a:t>
            </a:r>
            <a:endParaRPr lang="en-US" dirty="0"/>
          </a:p>
          <a:p>
            <a:r>
              <a:rPr lang="en-US" dirty="0"/>
              <a:t>Collect your thoughts in any order</a:t>
            </a:r>
          </a:p>
          <a:p>
            <a:r>
              <a:rPr lang="en-US" dirty="0"/>
              <a:t>Organize your thoughts in an outline</a:t>
            </a:r>
          </a:p>
          <a:p>
            <a:r>
              <a:rPr lang="en-US" dirty="0"/>
              <a:t>Drag/Drop your thoughts to create a paper</a:t>
            </a:r>
          </a:p>
          <a:p>
            <a:pPr marL="0" indent="0">
              <a:buNone/>
            </a:pPr>
            <a:r>
              <a:rPr lang="en-US" dirty="0"/>
              <a:t>Inspiration</a:t>
            </a:r>
          </a:p>
          <a:p>
            <a:r>
              <a:rPr lang="en-US" dirty="0"/>
              <a:t>Collect your thoughts in a Graphic Organizer</a:t>
            </a:r>
          </a:p>
          <a:p>
            <a:r>
              <a:rPr lang="en-US" dirty="0"/>
              <a:t>Use the Graphic Organizer to create an outline</a:t>
            </a:r>
          </a:p>
          <a:p>
            <a:r>
              <a:rPr lang="en-US" dirty="0"/>
              <a:t>Create a presentation with your outline</a:t>
            </a:r>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4000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19206"/>
            <a:ext cx="6226969" cy="627611"/>
          </a:xfrm>
        </p:spPr>
        <p:txBody>
          <a:bodyPr>
            <a:normAutofit fontScale="90000"/>
          </a:bodyPr>
          <a:lstStyle/>
          <a:p>
            <a:r>
              <a:rPr lang="en-US" dirty="0" err="1"/>
              <a:t>Draft:Builder</a:t>
            </a:r>
            <a:endParaRPr lang="en-US" dirty="0"/>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286001" y="5461085"/>
            <a:ext cx="2332690" cy="253916"/>
          </a:xfrm>
          <a:prstGeom prst="rect">
            <a:avLst/>
          </a:prstGeom>
          <a:noFill/>
        </p:spPr>
        <p:txBody>
          <a:bodyPr wrap="none" rtlCol="0">
            <a:spAutoFit/>
          </a:bodyPr>
          <a:lstStyle/>
          <a:p>
            <a:r>
              <a:rPr lang="en-US" sz="1050" dirty="0"/>
              <a:t>Screenshots from DonJohnston.com</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062765"/>
            <a:ext cx="7640605" cy="243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038975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5" y="540618"/>
            <a:ext cx="6226969" cy="627611"/>
          </a:xfrm>
        </p:spPr>
        <p:txBody>
          <a:bodyPr>
            <a:normAutofit fontScale="90000"/>
          </a:bodyPr>
          <a:lstStyle/>
          <a:p>
            <a:r>
              <a:rPr lang="en-US" dirty="0"/>
              <a:t>Inspiration</a:t>
            </a:r>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690037" y="5787447"/>
            <a:ext cx="2218877" cy="253916"/>
          </a:xfrm>
          <a:prstGeom prst="rect">
            <a:avLst/>
          </a:prstGeom>
          <a:noFill/>
        </p:spPr>
        <p:txBody>
          <a:bodyPr wrap="none" rtlCol="0">
            <a:spAutoFit/>
          </a:bodyPr>
          <a:lstStyle/>
          <a:p>
            <a:r>
              <a:rPr lang="en-US" sz="1050" dirty="0"/>
              <a:t>Screenshots from </a:t>
            </a:r>
            <a:r>
              <a:rPr lang="en-US" sz="1050" dirty="0" err="1"/>
              <a:t>Inspiration.Com</a:t>
            </a:r>
            <a:endParaRPr lang="en-US" sz="1050" dirty="0"/>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23" y="1243979"/>
            <a:ext cx="5571737" cy="445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68481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12412"/>
            <a:ext cx="5725307" cy="684761"/>
          </a:xfrm>
        </p:spPr>
        <p:txBody>
          <a:bodyPr>
            <a:normAutofit/>
          </a:bodyPr>
          <a:lstStyle/>
          <a:p>
            <a:r>
              <a:rPr lang="en-US" dirty="0"/>
              <a:t>Working Memory</a:t>
            </a:r>
          </a:p>
        </p:txBody>
      </p:sp>
      <p:sp>
        <p:nvSpPr>
          <p:cNvPr id="3" name="Content Placeholder 2"/>
          <p:cNvSpPr>
            <a:spLocks noGrp="1"/>
          </p:cNvSpPr>
          <p:nvPr>
            <p:ph idx="1"/>
          </p:nvPr>
        </p:nvSpPr>
        <p:spPr>
          <a:xfrm>
            <a:off x="967562" y="1526952"/>
            <a:ext cx="5725307" cy="2914650"/>
          </a:xfrm>
        </p:spPr>
        <p:txBody>
          <a:bodyPr>
            <a:noAutofit/>
          </a:bodyPr>
          <a:lstStyle/>
          <a:p>
            <a:pPr marL="0" indent="0">
              <a:buNone/>
            </a:pPr>
            <a:r>
              <a:rPr lang="en-US" dirty="0"/>
              <a:t>Note Taking Apps/Programs (e.g. </a:t>
            </a:r>
            <a:r>
              <a:rPr lang="en-US" dirty="0" err="1"/>
              <a:t>AudioNote</a:t>
            </a:r>
            <a:r>
              <a:rPr lang="en-US" dirty="0"/>
              <a:t>)</a:t>
            </a:r>
          </a:p>
          <a:p>
            <a:r>
              <a:rPr lang="en-US" dirty="0"/>
              <a:t>Recorded audio catches information missed while taking notes</a:t>
            </a:r>
          </a:p>
          <a:p>
            <a:r>
              <a:rPr lang="en-US" dirty="0"/>
              <a:t>Notes are timestamped for easy review</a:t>
            </a:r>
          </a:p>
          <a:p>
            <a:r>
              <a:rPr lang="en-US" dirty="0"/>
              <a:t>Can use with text prediction software</a:t>
            </a:r>
          </a:p>
          <a:p>
            <a:pPr marL="0" indent="0">
              <a:buNone/>
            </a:pPr>
            <a:r>
              <a:rPr lang="en-US" dirty="0"/>
              <a:t>Smart Pen (i.e. </a:t>
            </a:r>
            <a:r>
              <a:rPr lang="en-US" dirty="0" err="1"/>
              <a:t>LiveScribe</a:t>
            </a:r>
            <a:r>
              <a:rPr lang="en-US" dirty="0"/>
              <a:t>)</a:t>
            </a:r>
          </a:p>
          <a:p>
            <a:r>
              <a:rPr lang="en-US" dirty="0"/>
              <a:t>Recorded audio catches information missed while taking notes</a:t>
            </a:r>
          </a:p>
          <a:p>
            <a:r>
              <a:rPr lang="en-US" dirty="0"/>
              <a:t>Notes are timestamped for easy review</a:t>
            </a:r>
          </a:p>
          <a:p>
            <a:r>
              <a:rPr lang="en-US" dirty="0" err="1"/>
              <a:t>Kinsthetic</a:t>
            </a:r>
            <a:r>
              <a:rPr lang="en-US" dirty="0"/>
              <a:t> learners are able to use a pen</a:t>
            </a:r>
          </a:p>
          <a:p>
            <a:r>
              <a:rPr lang="en-US" dirty="0"/>
              <a:t>Must remember 3 items for the system to work (pen, specialized paper and mobile device)</a:t>
            </a:r>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88303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25" y="451636"/>
            <a:ext cx="6226969" cy="627611"/>
          </a:xfrm>
        </p:spPr>
        <p:txBody>
          <a:bodyPr>
            <a:normAutofit fontScale="90000"/>
          </a:bodyPr>
          <a:lstStyle/>
          <a:p>
            <a:r>
              <a:rPr lang="en-US" dirty="0" err="1"/>
              <a:t>AudioNote</a:t>
            </a:r>
            <a:endParaRPr lang="en-US" dirty="0"/>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3179136" y="6041363"/>
            <a:ext cx="2658100" cy="253916"/>
          </a:xfrm>
          <a:prstGeom prst="rect">
            <a:avLst/>
          </a:prstGeom>
          <a:noFill/>
        </p:spPr>
        <p:txBody>
          <a:bodyPr wrap="none" rtlCol="0">
            <a:spAutoFit/>
          </a:bodyPr>
          <a:lstStyle/>
          <a:p>
            <a:r>
              <a:rPr lang="en-US" sz="1050" dirty="0"/>
              <a:t>Screenshots from Luminantsoftware.com</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119" y="1177257"/>
            <a:ext cx="3614671" cy="489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4235151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9681" y="1091803"/>
            <a:ext cx="4844234" cy="484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7429" y="494419"/>
            <a:ext cx="6226969" cy="627611"/>
          </a:xfrm>
        </p:spPr>
        <p:txBody>
          <a:bodyPr>
            <a:normAutofit fontScale="90000"/>
          </a:bodyPr>
          <a:lstStyle/>
          <a:p>
            <a:r>
              <a:rPr lang="en-US" dirty="0" err="1"/>
              <a:t>LiveScribe</a:t>
            </a:r>
            <a:r>
              <a:rPr lang="en-US" dirty="0"/>
              <a:t> Pen</a:t>
            </a:r>
          </a:p>
        </p:txBody>
      </p:sp>
      <p:sp>
        <p:nvSpPr>
          <p:cNvPr id="13" name="Footer Placeholder 12"/>
          <p:cNvSpPr>
            <a:spLocks noGrp="1"/>
          </p:cNvSpPr>
          <p:nvPr>
            <p:ph type="ftr" sz="quarter" idx="11"/>
          </p:nvPr>
        </p:nvSpPr>
        <p:spPr/>
        <p:txBody>
          <a:bodyPr/>
          <a:lstStyle/>
          <a:p>
            <a:r>
              <a:rPr lang="fr-FR"/>
              <a:t>(C) 2016, Adaptive Enterprises LLC. </a:t>
            </a:r>
            <a:endParaRPr lang="en-US"/>
          </a:p>
        </p:txBody>
      </p:sp>
      <p:sp>
        <p:nvSpPr>
          <p:cNvPr id="3" name="AutoShape 2" descr="   Any.do To-do List | Task List- screenshot  "/>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   Any.do To-do List | Task List- screenshot  "/>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7" descr="   Any.do To-do List | Task List- screenshot  "/>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a:off x="2286001" y="5461085"/>
            <a:ext cx="2146742" cy="253916"/>
          </a:xfrm>
          <a:prstGeom prst="rect">
            <a:avLst/>
          </a:prstGeom>
          <a:noFill/>
        </p:spPr>
        <p:txBody>
          <a:bodyPr wrap="none" rtlCol="0">
            <a:spAutoFit/>
          </a:bodyPr>
          <a:lstStyle/>
          <a:p>
            <a:r>
              <a:rPr lang="en-US" sz="1050" dirty="0"/>
              <a:t>Screenshots from livescribe.com</a:t>
            </a:r>
          </a:p>
        </p:txBody>
      </p:sp>
      <p:sp>
        <p:nvSpPr>
          <p:cNvPr id="4" name="AutoShape 2" descr="   Google Keep- screenshot  "/>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5" descr="   Google Keep- screenshot  "/>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2" descr="   Google Now Launcher- screenshot  "/>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2" descr="   White Noise Free- screenshot  "/>
          <p:cNvSpPr>
            <a:spLocks noChangeAspect="1" noChangeArrowheads="1"/>
          </p:cNvSpPr>
          <p:nvPr/>
        </p:nvSpPr>
        <p:spPr bwMode="auto">
          <a:xfrm>
            <a:off x="1945481" y="14347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AutoShape 2" descr="   Breathe2Relax- screenshot  "/>
          <p:cNvSpPr>
            <a:spLocks noChangeAspect="1" noChangeArrowheads="1"/>
          </p:cNvSpPr>
          <p:nvPr/>
        </p:nvSpPr>
        <p:spPr bwMode="auto">
          <a:xfrm>
            <a:off x="2059781" y="15490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5" descr="   Breathe2Relax- screenshot  "/>
          <p:cNvSpPr>
            <a:spLocks noChangeAspect="1" noChangeArrowheads="1"/>
          </p:cNvSpPr>
          <p:nvPr/>
        </p:nvSpPr>
        <p:spPr bwMode="auto">
          <a:xfrm>
            <a:off x="2174081" y="16633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08803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14870"/>
            <a:ext cx="5725307" cy="684761"/>
          </a:xfrm>
        </p:spPr>
        <p:txBody>
          <a:bodyPr>
            <a:normAutofit fontScale="90000"/>
          </a:bodyPr>
          <a:lstStyle/>
          <a:p>
            <a:r>
              <a:rPr lang="en-US" dirty="0"/>
              <a:t>Training as Assistive Technology</a:t>
            </a:r>
            <a:br>
              <a:rPr lang="en-US" dirty="0"/>
            </a:br>
            <a:endParaRPr lang="en-US" dirty="0"/>
          </a:p>
        </p:txBody>
      </p:sp>
      <p:sp>
        <p:nvSpPr>
          <p:cNvPr id="3" name="Content Placeholder 2"/>
          <p:cNvSpPr>
            <a:spLocks noGrp="1"/>
          </p:cNvSpPr>
          <p:nvPr>
            <p:ph idx="1"/>
          </p:nvPr>
        </p:nvSpPr>
        <p:spPr>
          <a:xfrm>
            <a:off x="967563" y="1956390"/>
            <a:ext cx="5725307" cy="2914650"/>
          </a:xfrm>
        </p:spPr>
        <p:txBody>
          <a:bodyPr>
            <a:normAutofit/>
          </a:bodyPr>
          <a:lstStyle/>
          <a:p>
            <a:pPr marL="0" indent="0">
              <a:buNone/>
            </a:pPr>
            <a:r>
              <a:rPr lang="en-US" sz="2000" dirty="0"/>
              <a:t>PL 108-364 (The Assistive Technology Act of 2004) includes “Training or technical assistance for an individual with a disability or, where appropriate, the family members, guardians, advocates, or authorized representatives of such an individual” as an Assistive Technology Service.</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98097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61938" y="1284282"/>
            <a:ext cx="7796212" cy="5802313"/>
          </a:xfrm>
        </p:spPr>
        <p:txBody>
          <a:bodyPr rtlCol="0">
            <a:normAutofit fontScale="92500" lnSpcReduction="10000"/>
          </a:bodyPr>
          <a:lstStyle/>
          <a:p>
            <a:pPr>
              <a:spcBef>
                <a:spcPts val="600"/>
              </a:spcBef>
              <a:defRPr/>
            </a:pPr>
            <a:r>
              <a:rPr lang="en-US" sz="28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8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800"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2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8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800" dirty="0" smtClean="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8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8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endParaRPr lang="en-US" sz="12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667"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rPr>
              <a:t>APRIL Colorado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9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7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2700" dirty="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7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74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36" y="399761"/>
            <a:ext cx="5725307" cy="570461"/>
          </a:xfrm>
        </p:spPr>
        <p:txBody>
          <a:bodyPr>
            <a:normAutofit fontScale="90000"/>
          </a:bodyPr>
          <a:lstStyle/>
          <a:p>
            <a:r>
              <a:rPr lang="en-US" dirty="0"/>
              <a:t>Google Insightly</a:t>
            </a:r>
          </a:p>
        </p:txBody>
      </p:sp>
      <p:sp>
        <p:nvSpPr>
          <p:cNvPr id="3" name="Content Placeholder 2"/>
          <p:cNvSpPr>
            <a:spLocks noGrp="1"/>
          </p:cNvSpPr>
          <p:nvPr>
            <p:ph idx="1"/>
          </p:nvPr>
        </p:nvSpPr>
        <p:spPr>
          <a:xfrm>
            <a:off x="609599" y="1259958"/>
            <a:ext cx="5725307" cy="4122523"/>
          </a:xfrm>
        </p:spPr>
        <p:txBody>
          <a:bodyPr>
            <a:normAutofit/>
          </a:bodyPr>
          <a:lstStyle/>
          <a:p>
            <a:r>
              <a:rPr lang="en-US" sz="1800" dirty="0"/>
              <a:t>Free Customer Relationship Management software</a:t>
            </a:r>
          </a:p>
          <a:p>
            <a:r>
              <a:rPr lang="en-US" sz="1800" dirty="0"/>
              <a:t>Think of it like friendly project and case management software.</a:t>
            </a:r>
          </a:p>
        </p:txBody>
      </p:sp>
      <p:sp>
        <p:nvSpPr>
          <p:cNvPr id="4" name="Footer Placeholder 3"/>
          <p:cNvSpPr>
            <a:spLocks noGrp="1"/>
          </p:cNvSpPr>
          <p:nvPr>
            <p:ph type="ftr" sz="quarter" idx="11"/>
          </p:nvPr>
        </p:nvSpPr>
        <p:spPr/>
        <p:txBody>
          <a:bodyPr/>
          <a:lstStyle/>
          <a:p>
            <a:r>
              <a:rPr lang="fr-FR"/>
              <a:t>(C) 2016, Adaptive Enterprises LLC. </a:t>
            </a:r>
            <a:endParaRPr lang="en-US"/>
          </a:p>
        </p:txBody>
      </p:sp>
      <p:pic>
        <p:nvPicPr>
          <p:cNvPr id="1026" name="Picture 2" descr="https://www.insightly.com/wp-content/themes/insightly-marketing-2015/images/screenshot-crm-contact-managemen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4003" y="2723056"/>
            <a:ext cx="5331619" cy="2949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0684" y="5722723"/>
            <a:ext cx="3995867" cy="300082"/>
          </a:xfrm>
          <a:prstGeom prst="rect">
            <a:avLst/>
          </a:prstGeom>
          <a:noFill/>
        </p:spPr>
        <p:txBody>
          <a:bodyPr wrap="square" rtlCol="0">
            <a:spAutoFit/>
          </a:bodyPr>
          <a:lstStyle/>
          <a:p>
            <a:r>
              <a:rPr lang="en-US" sz="1350" dirty="0"/>
              <a:t>Photo credit: Google</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896946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15909"/>
            <a:ext cx="5725307" cy="570461"/>
          </a:xfrm>
        </p:spPr>
        <p:txBody>
          <a:bodyPr>
            <a:normAutofit fontScale="90000"/>
          </a:bodyPr>
          <a:lstStyle/>
          <a:p>
            <a:r>
              <a:rPr lang="en-US" dirty="0"/>
              <a:t>Google Insightly</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3076" name="Picture 4" descr="Reports Screen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8874" y="1481912"/>
            <a:ext cx="6874266" cy="3802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90684" y="5722723"/>
            <a:ext cx="3995867" cy="300082"/>
          </a:xfrm>
          <a:prstGeom prst="rect">
            <a:avLst/>
          </a:prstGeom>
          <a:noFill/>
        </p:spPr>
        <p:txBody>
          <a:bodyPr wrap="square" rtlCol="0">
            <a:spAutoFit/>
          </a:bodyPr>
          <a:lstStyle/>
          <a:p>
            <a:r>
              <a:rPr lang="en-US" sz="1350" dirty="0"/>
              <a:t>Photo credit: Google</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150922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1" y="494856"/>
            <a:ext cx="5725307" cy="570461"/>
          </a:xfrm>
        </p:spPr>
        <p:txBody>
          <a:bodyPr>
            <a:normAutofit fontScale="90000"/>
          </a:bodyPr>
          <a:lstStyle/>
          <a:p>
            <a:r>
              <a:rPr lang="en-US" dirty="0"/>
              <a:t>Google Insightly</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2050" name="Picture 2" descr="https://insightly.zendesk.com/hc/article_attachments/202062600/Record-add-event.png20150216-3-1p0szhq"/>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8243" y="1234849"/>
            <a:ext cx="6779537" cy="4155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675703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66" y="426322"/>
            <a:ext cx="5725307" cy="570461"/>
          </a:xfrm>
        </p:spPr>
        <p:txBody>
          <a:bodyPr>
            <a:normAutofit fontScale="90000"/>
          </a:bodyPr>
          <a:lstStyle/>
          <a:p>
            <a:r>
              <a:rPr lang="en-US" dirty="0"/>
              <a:t>Google Insightly</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4102" name="Picture 6" descr="Project Management Screen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3811" y="1228059"/>
            <a:ext cx="6846829" cy="4247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90684" y="5722723"/>
            <a:ext cx="3995867" cy="300082"/>
          </a:xfrm>
          <a:prstGeom prst="rect">
            <a:avLst/>
          </a:prstGeom>
          <a:noFill/>
        </p:spPr>
        <p:txBody>
          <a:bodyPr wrap="square" rtlCol="0">
            <a:spAutoFit/>
          </a:bodyPr>
          <a:lstStyle/>
          <a:p>
            <a:r>
              <a:rPr lang="en-US" sz="1350" dirty="0"/>
              <a:t>Photo credit: Google</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075847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0516"/>
            <a:ext cx="5725307" cy="570461"/>
          </a:xfrm>
        </p:spPr>
        <p:txBody>
          <a:bodyPr>
            <a:normAutofit fontScale="90000"/>
          </a:bodyPr>
          <a:lstStyle/>
          <a:p>
            <a:r>
              <a:rPr lang="en-US" dirty="0"/>
              <a:t>Google Insightly</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4100" name="Picture 4" descr="Reports Screen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199" y="1164265"/>
            <a:ext cx="6082341" cy="4558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0684" y="5722723"/>
            <a:ext cx="3995867" cy="300082"/>
          </a:xfrm>
          <a:prstGeom prst="rect">
            <a:avLst/>
          </a:prstGeom>
          <a:noFill/>
        </p:spPr>
        <p:txBody>
          <a:bodyPr wrap="square" rtlCol="0">
            <a:spAutoFit/>
          </a:bodyPr>
          <a:lstStyle/>
          <a:p>
            <a:r>
              <a:rPr lang="en-US" sz="1350" dirty="0"/>
              <a:t>Photo credit: Google</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104191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1" y="474256"/>
            <a:ext cx="5725307" cy="570461"/>
          </a:xfrm>
        </p:spPr>
        <p:txBody>
          <a:bodyPr>
            <a:normAutofit fontScale="90000"/>
          </a:bodyPr>
          <a:lstStyle/>
          <a:p>
            <a:r>
              <a:rPr lang="en-US" dirty="0"/>
              <a:t>MS Access and Project</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sp>
        <p:nvSpPr>
          <p:cNvPr id="4" name="TextBox 3"/>
          <p:cNvSpPr txBox="1"/>
          <p:nvPr/>
        </p:nvSpPr>
        <p:spPr>
          <a:xfrm>
            <a:off x="2690684" y="5722723"/>
            <a:ext cx="3995867" cy="300082"/>
          </a:xfrm>
          <a:prstGeom prst="rect">
            <a:avLst/>
          </a:prstGeom>
          <a:noFill/>
        </p:spPr>
        <p:txBody>
          <a:bodyPr wrap="square" rtlCol="0">
            <a:spAutoFit/>
          </a:bodyPr>
          <a:lstStyle/>
          <a:p>
            <a:r>
              <a:rPr lang="en-US" sz="1350" dirty="0"/>
              <a:t>Photo credit: MSDN</a:t>
            </a:r>
          </a:p>
        </p:txBody>
      </p:sp>
      <p:pic>
        <p:nvPicPr>
          <p:cNvPr id="6146" name="Picture 2" descr="https://customers.microsoft.com/Assets/2bdcd992-1d06-e411-bef3-acdc0af5c1c4/CORE%20Figure%2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726" y="1288441"/>
            <a:ext cx="6805464" cy="4190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151862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4031"/>
            <a:ext cx="5725307" cy="570461"/>
          </a:xfrm>
        </p:spPr>
        <p:txBody>
          <a:bodyPr>
            <a:normAutofit fontScale="90000"/>
          </a:bodyPr>
          <a:lstStyle/>
          <a:p>
            <a:r>
              <a:rPr lang="en-US" dirty="0"/>
              <a:t>MS Access FORMS</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sp>
        <p:nvSpPr>
          <p:cNvPr id="4" name="TextBox 3"/>
          <p:cNvSpPr txBox="1"/>
          <p:nvPr/>
        </p:nvSpPr>
        <p:spPr>
          <a:xfrm>
            <a:off x="2690684" y="5722723"/>
            <a:ext cx="3995867" cy="300082"/>
          </a:xfrm>
          <a:prstGeom prst="rect">
            <a:avLst/>
          </a:prstGeom>
          <a:noFill/>
        </p:spPr>
        <p:txBody>
          <a:bodyPr wrap="square" rtlCol="0">
            <a:spAutoFit/>
          </a:bodyPr>
          <a:lstStyle/>
          <a:p>
            <a:r>
              <a:rPr lang="en-US" sz="1350" dirty="0"/>
              <a:t>Photo credit: MSDN</a:t>
            </a:r>
          </a:p>
        </p:txBody>
      </p:sp>
      <p:pic>
        <p:nvPicPr>
          <p:cNvPr id="7170" name="Picture 2" descr="https://i-msdn.sec.s-msft.com/dynimg/IC4223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45" y="1199338"/>
            <a:ext cx="6520898" cy="4287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132771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05783"/>
            <a:ext cx="5725307" cy="570461"/>
          </a:xfrm>
        </p:spPr>
        <p:txBody>
          <a:bodyPr>
            <a:normAutofit fontScale="90000"/>
          </a:bodyPr>
          <a:lstStyle/>
          <a:p>
            <a:r>
              <a:rPr lang="en-US" dirty="0"/>
              <a:t>MS Outlook</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sp>
        <p:nvSpPr>
          <p:cNvPr id="4" name="TextBox 3"/>
          <p:cNvSpPr txBox="1"/>
          <p:nvPr/>
        </p:nvSpPr>
        <p:spPr>
          <a:xfrm>
            <a:off x="2690684" y="5722723"/>
            <a:ext cx="3995867" cy="300082"/>
          </a:xfrm>
          <a:prstGeom prst="rect">
            <a:avLst/>
          </a:prstGeom>
          <a:noFill/>
        </p:spPr>
        <p:txBody>
          <a:bodyPr wrap="square" rtlCol="0">
            <a:spAutoFit/>
          </a:bodyPr>
          <a:lstStyle/>
          <a:p>
            <a:r>
              <a:rPr lang="en-US" sz="1350" dirty="0"/>
              <a:t>Photo credit: MSDN</a:t>
            </a:r>
          </a:p>
        </p:txBody>
      </p:sp>
      <p:pic>
        <p:nvPicPr>
          <p:cNvPr id="1030" name="Picture 6" descr="http://cdn.taskcracker.com/wp-content/uploads/2013/02/2-the-list-metho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1400" y="1417840"/>
            <a:ext cx="6810593" cy="3963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214814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16165"/>
            <a:ext cx="5725307" cy="570461"/>
          </a:xfrm>
        </p:spPr>
        <p:txBody>
          <a:bodyPr>
            <a:normAutofit fontScale="90000"/>
          </a:bodyPr>
          <a:lstStyle/>
          <a:p>
            <a:r>
              <a:rPr lang="en-US" dirty="0"/>
              <a:t>MS </a:t>
            </a:r>
            <a:r>
              <a:rPr lang="en-US" dirty="0" err="1"/>
              <a:t>Sharepoint</a:t>
            </a:r>
            <a:r>
              <a:rPr lang="en-US" dirty="0"/>
              <a:t> and Tools</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sp>
        <p:nvSpPr>
          <p:cNvPr id="4" name="TextBox 3"/>
          <p:cNvSpPr txBox="1"/>
          <p:nvPr/>
        </p:nvSpPr>
        <p:spPr>
          <a:xfrm>
            <a:off x="2690684" y="5722723"/>
            <a:ext cx="3995867" cy="300082"/>
          </a:xfrm>
          <a:prstGeom prst="rect">
            <a:avLst/>
          </a:prstGeom>
          <a:noFill/>
        </p:spPr>
        <p:txBody>
          <a:bodyPr wrap="square" rtlCol="0">
            <a:spAutoFit/>
          </a:bodyPr>
          <a:lstStyle/>
          <a:p>
            <a:r>
              <a:rPr lang="en-US" sz="1350" dirty="0"/>
              <a:t>Photo credit: Microsoft</a:t>
            </a:r>
          </a:p>
        </p:txBody>
      </p:sp>
      <p:pic>
        <p:nvPicPr>
          <p:cNvPr id="1028" name="Picture 4" descr="http://www.sanderssoftware.com/images/sharepoint-overview-lar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9773" y="1313372"/>
            <a:ext cx="5322671" cy="4162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541456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22" y="572020"/>
            <a:ext cx="5725307" cy="570461"/>
          </a:xfrm>
        </p:spPr>
        <p:txBody>
          <a:bodyPr>
            <a:normAutofit fontScale="90000"/>
          </a:bodyPr>
          <a:lstStyle/>
          <a:p>
            <a:r>
              <a:rPr lang="en-US" dirty="0"/>
              <a:t>MS </a:t>
            </a:r>
            <a:r>
              <a:rPr lang="en-US" dirty="0" err="1"/>
              <a:t>Sharepoint</a:t>
            </a:r>
            <a:r>
              <a:rPr lang="en-US" dirty="0"/>
              <a:t> and Tools</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sp>
        <p:nvSpPr>
          <p:cNvPr id="4" name="TextBox 3"/>
          <p:cNvSpPr txBox="1"/>
          <p:nvPr/>
        </p:nvSpPr>
        <p:spPr>
          <a:xfrm>
            <a:off x="2733214" y="5891322"/>
            <a:ext cx="3995867" cy="300082"/>
          </a:xfrm>
          <a:prstGeom prst="rect">
            <a:avLst/>
          </a:prstGeom>
          <a:noFill/>
        </p:spPr>
        <p:txBody>
          <a:bodyPr wrap="square" rtlCol="0">
            <a:spAutoFit/>
          </a:bodyPr>
          <a:lstStyle/>
          <a:p>
            <a:r>
              <a:rPr lang="en-US" sz="1350" dirty="0"/>
              <a:t>Photo credit: Microsoft</a:t>
            </a:r>
          </a:p>
        </p:txBody>
      </p:sp>
      <p:pic>
        <p:nvPicPr>
          <p:cNvPr id="1026" name="Picture 2" descr="Share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125" y="1355668"/>
            <a:ext cx="4372638" cy="43726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79275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Ideas in Rural and Farm Assistive Technology</a:t>
            </a:r>
          </a:p>
        </p:txBody>
      </p:sp>
      <p:sp>
        <p:nvSpPr>
          <p:cNvPr id="3" name="Subtitle 2"/>
          <p:cNvSpPr>
            <a:spLocks noGrp="1"/>
          </p:cNvSpPr>
          <p:nvPr>
            <p:ph type="subTitle" idx="1"/>
          </p:nvPr>
        </p:nvSpPr>
        <p:spPr>
          <a:xfrm>
            <a:off x="742426" y="3895375"/>
            <a:ext cx="6213077" cy="1485638"/>
          </a:xfrm>
        </p:spPr>
        <p:txBody>
          <a:bodyPr>
            <a:normAutofit/>
          </a:bodyPr>
          <a:lstStyle/>
          <a:p>
            <a:r>
              <a:rPr lang="en-US" sz="2400" dirty="0"/>
              <a:t>Adaptive Enterprises LLC</a:t>
            </a:r>
          </a:p>
          <a:p>
            <a:r>
              <a:rPr lang="en-US" dirty="0"/>
              <a:t>info@adaptiveenterprisesllc.com</a:t>
            </a:r>
          </a:p>
          <a:p>
            <a:r>
              <a:rPr lang="en-US" dirty="0"/>
              <a:t>(888)896-1970</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4184131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55" y="407581"/>
            <a:ext cx="6347713" cy="1320800"/>
          </a:xfrm>
        </p:spPr>
        <p:txBody>
          <a:bodyPr>
            <a:normAutofit/>
          </a:bodyPr>
          <a:lstStyle/>
          <a:p>
            <a:pPr algn="ctr"/>
            <a:r>
              <a:rPr lang="en-US" dirty="0"/>
              <a:t>Customized Solutions Sequence IT: The Platform!</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2398624" y="1832788"/>
            <a:ext cx="2694371" cy="41108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3552078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2" y="206152"/>
            <a:ext cx="6347713" cy="1320800"/>
          </a:xfrm>
        </p:spPr>
        <p:txBody>
          <a:bodyPr>
            <a:normAutofit/>
          </a:bodyPr>
          <a:lstStyle/>
          <a:p>
            <a:pPr algn="ctr"/>
            <a:r>
              <a:rPr lang="en-US" dirty="0"/>
              <a:t>Customized Solutions Sequence IT: The Platform!</a:t>
            </a:r>
          </a:p>
        </p:txBody>
      </p:sp>
      <p:sp>
        <p:nvSpPr>
          <p:cNvPr id="3" name="Footer Placeholder 2"/>
          <p:cNvSpPr>
            <a:spLocks noGrp="1"/>
          </p:cNvSpPr>
          <p:nvPr>
            <p:ph type="ftr" sz="quarter" idx="11"/>
          </p:nvPr>
        </p:nvSpPr>
        <p:spPr/>
        <p:txBody>
          <a:bodyPr/>
          <a:lstStyle/>
          <a:p>
            <a:r>
              <a:rPr lang="fr-FR"/>
              <a:t>(C) 2016, Adaptive Enterprises LLC. </a:t>
            </a:r>
            <a:endParaRPr lang="en-US"/>
          </a:p>
        </p:txBody>
      </p:sp>
      <p:grpSp>
        <p:nvGrpSpPr>
          <p:cNvPr id="4" name="Group 3"/>
          <p:cNvGrpSpPr/>
          <p:nvPr/>
        </p:nvGrpSpPr>
        <p:grpSpPr>
          <a:xfrm>
            <a:off x="1047308" y="1955595"/>
            <a:ext cx="5917018" cy="4085768"/>
            <a:chOff x="1047308" y="1955595"/>
            <a:chExt cx="5314474" cy="3657125"/>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47308" y="1955596"/>
              <a:ext cx="2056924" cy="365712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304858" y="1955595"/>
              <a:ext cx="2056924" cy="3657124"/>
            </a:xfrm>
            <a:prstGeom prst="rect">
              <a:avLst/>
            </a:prstGeom>
          </p:spPr>
        </p:pic>
      </p:gr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2443961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092" y="2090305"/>
            <a:ext cx="6447501" cy="990600"/>
          </a:xfrm>
        </p:spPr>
        <p:txBody>
          <a:bodyPr>
            <a:noAutofit/>
          </a:bodyPr>
          <a:lstStyle/>
          <a:p>
            <a:r>
              <a:rPr lang="en-US" sz="5400" dirty="0"/>
              <a:t>Thank you! Questions?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
        <p:nvSpPr>
          <p:cNvPr id="5" name="Rectangle 4"/>
          <p:cNvSpPr/>
          <p:nvPr/>
        </p:nvSpPr>
        <p:spPr>
          <a:xfrm>
            <a:off x="1928092" y="3777816"/>
            <a:ext cx="6350000" cy="877163"/>
          </a:xfrm>
          <a:prstGeom prst="rect">
            <a:avLst/>
          </a:prstGeom>
        </p:spPr>
        <p:txBody>
          <a:bodyPr wrap="square">
            <a:spAutoFit/>
          </a:bodyPr>
          <a:lstStyle/>
          <a:p>
            <a:r>
              <a:rPr lang="en-US" sz="2400" dirty="0"/>
              <a:t>Adaptive Enterprises LLC</a:t>
            </a:r>
          </a:p>
          <a:p>
            <a:r>
              <a:rPr lang="en-US" sz="1350" dirty="0"/>
              <a:t>info@adaptiveenterprisesllc.com</a:t>
            </a:r>
          </a:p>
          <a:p>
            <a:r>
              <a:rPr lang="en-US" sz="1350" dirty="0"/>
              <a:t>(888)896-1970</a:t>
            </a:r>
          </a:p>
        </p:txBody>
      </p:sp>
    </p:spTree>
    <p:extLst>
      <p:ext uri="{BB962C8B-B14F-4D97-AF65-F5344CB8AC3E}">
        <p14:creationId xmlns:p14="http://schemas.microsoft.com/office/powerpoint/2010/main" val="271101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42" y="290623"/>
            <a:ext cx="6347713" cy="1320800"/>
          </a:xfrm>
        </p:spPr>
        <p:txBody>
          <a:bodyPr/>
          <a:lstStyle/>
          <a:p>
            <a:r>
              <a:rPr lang="en-US" dirty="0"/>
              <a:t>Our Presenter: Zach Eltzroth</a:t>
            </a:r>
          </a:p>
        </p:txBody>
      </p:sp>
      <p:sp>
        <p:nvSpPr>
          <p:cNvPr id="3" name="Content Placeholder 2"/>
          <p:cNvSpPr>
            <a:spLocks noGrp="1"/>
          </p:cNvSpPr>
          <p:nvPr>
            <p:ph idx="1"/>
          </p:nvPr>
        </p:nvSpPr>
        <p:spPr>
          <a:xfrm>
            <a:off x="492641" y="951023"/>
            <a:ext cx="6347714" cy="3880773"/>
          </a:xfrm>
        </p:spPr>
        <p:txBody>
          <a:bodyPr>
            <a:noAutofit/>
          </a:bodyPr>
          <a:lstStyle/>
          <a:p>
            <a:pPr marL="0" indent="0">
              <a:buNone/>
            </a:pPr>
            <a:r>
              <a:rPr lang="en-US" dirty="0"/>
              <a:t>Zach Eltzroth, MBA</a:t>
            </a:r>
          </a:p>
          <a:p>
            <a:pPr marL="0" indent="0">
              <a:buNone/>
            </a:pPr>
            <a:r>
              <a:rPr lang="en-US" dirty="0"/>
              <a:t>Chief Information Officer</a:t>
            </a:r>
          </a:p>
          <a:p>
            <a:r>
              <a:rPr lang="en-US" dirty="0"/>
              <a:t>Zach has personally evaluated and trained over three hundred clients for Indiana Family and Social Services Administration, Vocational Rehabilitation Services. Zach started his career in Assistive Technology as a consulting developer with Palm Pilot, with the mission of making Palm Pilots accessible to consumers with a variety of disabilities. Zach has a keen interest in teaching and learning information technologies, and their direct application to persons with disabilities. Zach’s primary research interest relates to how artificial intelligence research can help the most severely disabled. In the realm of assistive technology, Zach has served many institutions and companies, some of which include Adobe Systems, Panera Bread, the University of California Community College System, University of Colorado – Boulder, Indiana University, and Mesa State College. </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50611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Enterprises LLC</a:t>
            </a:r>
          </a:p>
        </p:txBody>
      </p:sp>
      <p:sp>
        <p:nvSpPr>
          <p:cNvPr id="3" name="Content Placeholder 2"/>
          <p:cNvSpPr>
            <a:spLocks noGrp="1"/>
          </p:cNvSpPr>
          <p:nvPr>
            <p:ph idx="1"/>
          </p:nvPr>
        </p:nvSpPr>
        <p:spPr>
          <a:xfrm>
            <a:off x="609598" y="1566193"/>
            <a:ext cx="6347714" cy="4991770"/>
          </a:xfrm>
        </p:spPr>
        <p:txBody>
          <a:bodyPr>
            <a:normAutofit/>
          </a:bodyPr>
          <a:lstStyle/>
          <a:p>
            <a:pPr marL="0" indent="0">
              <a:buNone/>
            </a:pPr>
            <a:r>
              <a:rPr lang="en-US" sz="2000" b="1" dirty="0"/>
              <a:t>About Us</a:t>
            </a:r>
          </a:p>
          <a:p>
            <a:r>
              <a:rPr lang="en-US" sz="2000" dirty="0"/>
              <a:t>Our team is comprised of individuals from various backgrounds (computer science, neuropsychology, IT training, Vocational Rehabilitation, and mental health) who endeavor to meet the needs of both VR counselors and their consumers. We believe in providing quality evaluations and training that is specific to the individual needs of the consumer and their specific vocational goal. Our specialties are educational technologies, executive functioning and attention, cognitive/organization solutions, mobile technology solutions, computer access, business information technology, and technology for the blind/visually impaired.</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1290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04" y="290624"/>
            <a:ext cx="6347713" cy="1320800"/>
          </a:xfrm>
        </p:spPr>
        <p:txBody>
          <a:bodyPr/>
          <a:lstStyle/>
          <a:p>
            <a:r>
              <a:rPr lang="en-US" dirty="0"/>
              <a:t>Adaptive Enterprises LLC</a:t>
            </a:r>
          </a:p>
        </p:txBody>
      </p:sp>
      <p:sp>
        <p:nvSpPr>
          <p:cNvPr id="3" name="Content Placeholder 2"/>
          <p:cNvSpPr>
            <a:spLocks noGrp="1"/>
          </p:cNvSpPr>
          <p:nvPr>
            <p:ph idx="1"/>
          </p:nvPr>
        </p:nvSpPr>
        <p:spPr>
          <a:xfrm>
            <a:off x="509809" y="1148316"/>
            <a:ext cx="6447501" cy="5209622"/>
          </a:xfrm>
        </p:spPr>
        <p:txBody>
          <a:bodyPr>
            <a:noAutofit/>
          </a:bodyPr>
          <a:lstStyle/>
          <a:p>
            <a:pPr marL="0" indent="0">
              <a:buNone/>
            </a:pPr>
            <a:r>
              <a:rPr lang="en-US" sz="2000" b="1" dirty="0"/>
              <a:t>Evaluations</a:t>
            </a:r>
          </a:p>
          <a:p>
            <a:pPr marL="0" indent="0">
              <a:buNone/>
            </a:pPr>
            <a:r>
              <a:rPr lang="en-US" sz="2000" dirty="0"/>
              <a:t>From the time that a consumer is referred for an evaluation, our goal is to have the completed report to the counselor within 3 weeks (baring any difficulties with contacting/scheduling with the consumer). If we are not able to meet this expectation, we will notify the VR counselor/VRCC as soon as possible.</a:t>
            </a:r>
          </a:p>
          <a:p>
            <a:pPr marL="0" indent="0">
              <a:buNone/>
            </a:pPr>
            <a:r>
              <a:rPr lang="en-US" sz="2000" dirty="0"/>
              <a:t>The evaluation includes the following information:</a:t>
            </a:r>
          </a:p>
          <a:p>
            <a:r>
              <a:rPr lang="en-US" sz="2000" dirty="0"/>
              <a:t>A summary of the background information we have received (via referral, collateral, and in- person interview)</a:t>
            </a:r>
          </a:p>
          <a:p>
            <a:r>
              <a:rPr lang="en-US" sz="2000" dirty="0"/>
              <a:t>A breakdown of the specific limitations addressed in the report (along with a description</a:t>
            </a:r>
            <a:r>
              <a:rPr lang="en-US" sz="2000" dirty="0" smtClean="0"/>
              <a:t>)</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808" y="857251"/>
            <a:ext cx="1485900" cy="1339403"/>
          </a:xfrm>
          <a:prstGeom prst="rect">
            <a:avLst/>
          </a:prstGeom>
        </p:spPr>
      </p:pic>
    </p:spTree>
    <p:extLst>
      <p:ext uri="{BB962C8B-B14F-4D97-AF65-F5344CB8AC3E}">
        <p14:creationId xmlns:p14="http://schemas.microsoft.com/office/powerpoint/2010/main" val="18887079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TotalTime>
  <Words>2293</Words>
  <Application>Microsoft Office PowerPoint</Application>
  <PresentationFormat>On-screen Show (4:3)</PresentationFormat>
  <Paragraphs>295</Paragraphs>
  <Slides>62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Lucida Sans Unicode</vt:lpstr>
      <vt:lpstr>Times</vt:lpstr>
      <vt:lpstr>Trebuchet MS</vt:lpstr>
      <vt:lpstr>Wingdings 3</vt:lpstr>
      <vt:lpstr>Facet</vt:lpstr>
      <vt:lpstr>New Ideas in Rural and Farm Assistive Technology  Zach Eltzroth, MBA Adaptive Enterprises LLC  AgrAbility Webinar Series Thursday, December 15 3:00 p.m. ET </vt:lpstr>
      <vt:lpstr>Basic Webinar Instructions</vt:lpstr>
      <vt:lpstr>Basic Webinar Instructions</vt:lpstr>
      <vt:lpstr>Basic Webinar Instructions</vt:lpstr>
      <vt:lpstr>PowerPoint Presentation</vt:lpstr>
      <vt:lpstr>New Ideas in Rural and Farm Assistive Technology</vt:lpstr>
      <vt:lpstr>Our Presenter: Zach Eltzroth</vt:lpstr>
      <vt:lpstr>Adaptive Enterprises LLC</vt:lpstr>
      <vt:lpstr>Adaptive Enterprises LLC</vt:lpstr>
      <vt:lpstr>Adaptive Enterprises LLC</vt:lpstr>
      <vt:lpstr>Adaptive Enterprises LLC</vt:lpstr>
      <vt:lpstr>Adaptive Enterprises LLC</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AT and Business Technology for Famers</vt:lpstr>
      <vt:lpstr>Planning and Organization - General</vt:lpstr>
      <vt:lpstr>Google Calendar</vt:lpstr>
      <vt:lpstr>Any.Do</vt:lpstr>
      <vt:lpstr>Tasks – Astrid To-Do List Clone</vt:lpstr>
      <vt:lpstr>Google Keep</vt:lpstr>
      <vt:lpstr>Google Now</vt:lpstr>
      <vt:lpstr>First Then Visual Schedule HD </vt:lpstr>
      <vt:lpstr>Beautiful Timer (Android)</vt:lpstr>
      <vt:lpstr>Time Timer</vt:lpstr>
      <vt:lpstr>White Noise Free</vt:lpstr>
      <vt:lpstr>Breathe 2 Relax</vt:lpstr>
      <vt:lpstr>Inhibition/Self-Regulation (Cont)</vt:lpstr>
      <vt:lpstr>Pocket Pond</vt:lpstr>
      <vt:lpstr>Laser Lights</vt:lpstr>
      <vt:lpstr>MoodTools</vt:lpstr>
      <vt:lpstr>Planning and Organization - School</vt:lpstr>
      <vt:lpstr>Draft:Builder</vt:lpstr>
      <vt:lpstr>Inspiration</vt:lpstr>
      <vt:lpstr>Working Memory</vt:lpstr>
      <vt:lpstr>AudioNote</vt:lpstr>
      <vt:lpstr>LiveScribe Pen</vt:lpstr>
      <vt:lpstr>Training as Assistive Technology </vt:lpstr>
      <vt:lpstr>Google Insightly</vt:lpstr>
      <vt:lpstr>Google Insightly</vt:lpstr>
      <vt:lpstr>Google Insightly</vt:lpstr>
      <vt:lpstr>Google Insightly</vt:lpstr>
      <vt:lpstr>Google Insightly</vt:lpstr>
      <vt:lpstr>MS Access and Project</vt:lpstr>
      <vt:lpstr>MS Access FORMS</vt:lpstr>
      <vt:lpstr>MS Outlook</vt:lpstr>
      <vt:lpstr>MS Sharepoint and Tools</vt:lpstr>
      <vt:lpstr>MS Sharepoint and Tools</vt:lpstr>
      <vt:lpstr>Customized Solutions Sequence IT: The Platform!</vt:lpstr>
      <vt:lpstr>Customized Solutions Sequence IT: The Platform!</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in Rural and Farm Assistive Technology</dc:title>
  <dc:creator>Zach Eltzroth</dc:creator>
  <cp:lastModifiedBy>Jones, Paul J</cp:lastModifiedBy>
  <cp:revision>17</cp:revision>
  <cp:lastPrinted>2016-12-14T14:58:59Z</cp:lastPrinted>
  <dcterms:created xsi:type="dcterms:W3CDTF">2016-12-09T20:02:20Z</dcterms:created>
  <dcterms:modified xsi:type="dcterms:W3CDTF">2016-12-16T21:07:25Z</dcterms:modified>
</cp:coreProperties>
</file>