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sldIdLst>
    <p:sldId id="256" r:id="rId2"/>
    <p:sldId id="321" r:id="rId3"/>
    <p:sldId id="322" r:id="rId4"/>
    <p:sldId id="323" r:id="rId5"/>
    <p:sldId id="286" r:id="rId6"/>
    <p:sldId id="319" r:id="rId7"/>
    <p:sldId id="311" r:id="rId8"/>
    <p:sldId id="312" r:id="rId9"/>
    <p:sldId id="293" r:id="rId10"/>
    <p:sldId id="318" r:id="rId11"/>
    <p:sldId id="316" r:id="rId12"/>
    <p:sldId id="317" r:id="rId13"/>
    <p:sldId id="296" r:id="rId14"/>
    <p:sldId id="294" r:id="rId15"/>
    <p:sldId id="320" r:id="rId16"/>
    <p:sldId id="292" r:id="rId17"/>
    <p:sldId id="310" r:id="rId18"/>
  </p:sldIdLst>
  <p:sldSz cx="9144000" cy="6858000" type="screen4x3"/>
  <p:notesSz cx="6858000" cy="9144000"/>
  <p:custDataLst>
    <p:tags r:id="rId20"/>
  </p:custDataLst>
  <p:defaultTextStyle>
    <a:defPPr>
      <a:defRPr lang="en-US"/>
    </a:defPPr>
    <a:lvl1pPr algn="l" rtl="0" eaLnBrk="0" fontAlgn="base" hangingPunct="0">
      <a:spcBef>
        <a:spcPct val="0"/>
      </a:spcBef>
      <a:spcAft>
        <a:spcPct val="0"/>
      </a:spcAft>
      <a:defRPr sz="2400" kern="1200">
        <a:solidFill>
          <a:schemeClr val="tx1"/>
        </a:solidFill>
        <a:latin typeface="Arial" charset="0"/>
        <a:ea typeface="ＭＳ Ｐゴシック" pitchFamily="112" charset="-128"/>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pitchFamily="112" charset="-128"/>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pitchFamily="112" charset="-128"/>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pitchFamily="112" charset="-128"/>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pitchFamily="112" charset="-128"/>
        <a:cs typeface="+mn-cs"/>
      </a:defRPr>
    </a:lvl5pPr>
    <a:lvl6pPr marL="2286000" algn="l" defTabSz="914400" rtl="0" eaLnBrk="1" latinLnBrk="0" hangingPunct="1">
      <a:defRPr sz="2400" kern="1200">
        <a:solidFill>
          <a:schemeClr val="tx1"/>
        </a:solidFill>
        <a:latin typeface="Arial" charset="0"/>
        <a:ea typeface="ＭＳ Ｐゴシック" pitchFamily="112" charset="-128"/>
        <a:cs typeface="+mn-cs"/>
      </a:defRPr>
    </a:lvl6pPr>
    <a:lvl7pPr marL="2743200" algn="l" defTabSz="914400" rtl="0" eaLnBrk="1" latinLnBrk="0" hangingPunct="1">
      <a:defRPr sz="2400" kern="1200">
        <a:solidFill>
          <a:schemeClr val="tx1"/>
        </a:solidFill>
        <a:latin typeface="Arial" charset="0"/>
        <a:ea typeface="ＭＳ Ｐゴシック" pitchFamily="112" charset="-128"/>
        <a:cs typeface="+mn-cs"/>
      </a:defRPr>
    </a:lvl7pPr>
    <a:lvl8pPr marL="3200400" algn="l" defTabSz="914400" rtl="0" eaLnBrk="1" latinLnBrk="0" hangingPunct="1">
      <a:defRPr sz="2400" kern="1200">
        <a:solidFill>
          <a:schemeClr val="tx1"/>
        </a:solidFill>
        <a:latin typeface="Arial" charset="0"/>
        <a:ea typeface="ＭＳ Ｐゴシック" pitchFamily="112" charset="-128"/>
        <a:cs typeface="+mn-cs"/>
      </a:defRPr>
    </a:lvl8pPr>
    <a:lvl9pPr marL="3657600" algn="l" defTabSz="914400" rtl="0" eaLnBrk="1" latinLnBrk="0" hangingPunct="1">
      <a:defRPr sz="2400" kern="1200">
        <a:solidFill>
          <a:schemeClr val="tx1"/>
        </a:solidFill>
        <a:latin typeface="Arial" charset="0"/>
        <a:ea typeface="ＭＳ Ｐゴシック" pitchFamily="112"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showPr>
  <p:clrMru>
    <a:srgbClr val="B23E1E"/>
    <a:srgbClr val="96351A"/>
    <a:srgbClr val="B7401F"/>
    <a:srgbClr val="C54421"/>
    <a:srgbClr val="E16B4B"/>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2787"/>
    <p:restoredTop sz="92015" autoAdjust="0"/>
  </p:normalViewPr>
  <p:slideViewPr>
    <p:cSldViewPr>
      <p:cViewPr varScale="1">
        <p:scale>
          <a:sx n="69" d="100"/>
          <a:sy n="69" d="100"/>
        </p:scale>
        <p:origin x="-102" y="-18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p:scale>
          <a:sx n="110" d="100"/>
          <a:sy n="110" d="100"/>
        </p:scale>
        <p:origin x="-1410" y="-4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4099"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741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4103"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vl1pPr>
          </a:lstStyle>
          <a:p>
            <a:pPr>
              <a:defRPr/>
            </a:pPr>
            <a:fld id="{D68BFB90-8B34-4D47-A73F-405A2B28D1EC}"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112"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112"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112"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112"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112"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fld id="{70922452-6FDB-4DBC-A137-B9C958B061DE}" type="slidenum">
              <a:rPr lang="en-US" smtClean="0"/>
              <a:pPr/>
              <a:t>1</a:t>
            </a:fld>
            <a:endParaRPr lang="en-US" smtClean="0"/>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p:spPr>
        <p:txBody>
          <a:bodyPr/>
          <a:lstStyle/>
          <a:p>
            <a:r>
              <a:rPr lang="en-US" smtClean="0"/>
              <a:t>The funded projects will address the following health and topics among individuals and families in rural communities: diabetes prevention and self- management education, hypertension control education, nutrition and fitness education at /near Native American reservations, farm safety education, education on healthy early feeding practices, physical activity promotion among elderly through intergenerational programming, and promotion of health through traditionally-based diet and lifestyle education. </a:t>
            </a:r>
          </a:p>
        </p:txBody>
      </p:sp>
      <p:sp>
        <p:nvSpPr>
          <p:cNvPr id="19460" name="Slide Number Placeholder 3"/>
          <p:cNvSpPr>
            <a:spLocks noGrp="1"/>
          </p:cNvSpPr>
          <p:nvPr>
            <p:ph type="sldNum" sz="quarter" idx="5"/>
          </p:nvPr>
        </p:nvSpPr>
        <p:spPr>
          <a:noFill/>
        </p:spPr>
        <p:txBody>
          <a:bodyPr/>
          <a:lstStyle/>
          <a:p>
            <a:fld id="{D7CE9C10-AC9D-4836-A4DA-83E4E485094B}" type="slidenum">
              <a:rPr lang="en-US" smtClean="0"/>
              <a:pPr/>
              <a:t>13</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ln/>
        </p:spPr>
      </p:sp>
      <p:sp>
        <p:nvSpPr>
          <p:cNvPr id="20483" name="Notes Placeholder 2"/>
          <p:cNvSpPr>
            <a:spLocks noGrp="1"/>
          </p:cNvSpPr>
          <p:nvPr>
            <p:ph type="body" idx="1"/>
          </p:nvPr>
        </p:nvSpPr>
        <p:spPr>
          <a:noFill/>
          <a:ln/>
        </p:spPr>
        <p:txBody>
          <a:bodyPr/>
          <a:lstStyle/>
          <a:p>
            <a:r>
              <a:rPr lang="en-US" smtClean="0"/>
              <a:t>Division of Agricultural Systems – IFPS (Institute of Food Production and Sustainability) </a:t>
            </a:r>
          </a:p>
        </p:txBody>
      </p:sp>
      <p:sp>
        <p:nvSpPr>
          <p:cNvPr id="20484" name="Slide Number Placeholder 3"/>
          <p:cNvSpPr>
            <a:spLocks noGrp="1"/>
          </p:cNvSpPr>
          <p:nvPr>
            <p:ph type="sldNum" sz="quarter" idx="5"/>
          </p:nvPr>
        </p:nvSpPr>
        <p:spPr>
          <a:noFill/>
        </p:spPr>
        <p:txBody>
          <a:bodyPr/>
          <a:lstStyle/>
          <a:p>
            <a:fld id="{8512E192-421B-4872-B56B-A5A14521D4E9}" type="slidenum">
              <a:rPr lang="en-US" smtClean="0"/>
              <a:pPr/>
              <a:t>14</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C2156F59-9A38-43FE-9AE8-75A18E179338}" type="slidenum">
              <a:rPr lang="en-US" smtClean="0"/>
              <a:pPr/>
              <a:t>17</a:t>
            </a:fld>
            <a:endParaRPr lang="en-US" smtClean="0"/>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EAED4EA-9B20-4D04-A962-BD91E6EB58A6}"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6AE59A7-B53B-4F5A-8AAD-2CA6BD04FE1D}"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1066800"/>
            <a:ext cx="1943100" cy="5029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1066800"/>
            <a:ext cx="5676900" cy="5029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1F5F701-7453-4FF4-B27B-9D3481D2EAB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9220321-592C-44BD-BAE3-16D1EB239A2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7FC4D15-7E5E-46E5-8A24-B6D86E7F3CC3}"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2438400"/>
            <a:ext cx="38100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438400"/>
            <a:ext cx="38100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552F4B3-9BB6-42F3-9E1B-D9A7139B4B6D}"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5DD03FB0-952A-43D6-9611-61990B71AF59}"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875E6CC-44D2-439E-A0FD-5E03B2137B74}"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DC7BB0B7-7B3A-4EBF-80CC-21EC150AA998}"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90840FB-24B4-41D6-8FD1-F3569836200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CFDD6CC-8598-4595-94A9-3ACB6616B7C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7" descr="NIFA New PPT Pages 2012 p2"/>
          <p:cNvPicPr>
            <a:picLocks noChangeAspect="1" noChangeArrowheads="1"/>
          </p:cNvPicPr>
          <p:nvPr userDrawn="1"/>
        </p:nvPicPr>
        <p:blipFill>
          <a:blip r:embed="rId13" cstate="print"/>
          <a:srcRect/>
          <a:stretch>
            <a:fillRect/>
          </a:stretch>
        </p:blipFill>
        <p:spPr bwMode="auto">
          <a:xfrm>
            <a:off x="0" y="0"/>
            <a:ext cx="9145588" cy="6859588"/>
          </a:xfrm>
          <a:prstGeom prst="rect">
            <a:avLst/>
          </a:prstGeom>
          <a:noFill/>
          <a:ln w="9525">
            <a:noFill/>
            <a:miter lim="800000"/>
            <a:headEnd/>
            <a:tailEnd/>
          </a:ln>
        </p:spPr>
      </p:pic>
      <p:sp>
        <p:nvSpPr>
          <p:cNvPr id="1027" name="Rectangle 2"/>
          <p:cNvSpPr>
            <a:spLocks noGrp="1" noChangeArrowheads="1"/>
          </p:cNvSpPr>
          <p:nvPr>
            <p:ph type="title"/>
          </p:nvPr>
        </p:nvSpPr>
        <p:spPr bwMode="auto">
          <a:xfrm>
            <a:off x="685800" y="10668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3"/>
          <p:cNvSpPr>
            <a:spLocks noGrp="1" noChangeArrowheads="1"/>
          </p:cNvSpPr>
          <p:nvPr>
            <p:ph type="body" idx="1"/>
          </p:nvPr>
        </p:nvSpPr>
        <p:spPr bwMode="auto">
          <a:xfrm>
            <a:off x="685800" y="2438400"/>
            <a:ext cx="7772400" cy="3657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400"/>
            </a:lvl1pPr>
          </a:lstStyle>
          <a:p>
            <a:pPr>
              <a:defRPr/>
            </a:pPr>
            <a:fld id="{6AD82317-7FF2-40B4-A3DF-4697609FA42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ea typeface="ＭＳ Ｐゴシック" pitchFamily="112" charset="-128"/>
        </a:defRPr>
      </a:lvl2pPr>
      <a:lvl3pPr algn="ctr" rtl="0" eaLnBrk="0" fontAlgn="base" hangingPunct="0">
        <a:spcBef>
          <a:spcPct val="0"/>
        </a:spcBef>
        <a:spcAft>
          <a:spcPct val="0"/>
        </a:spcAft>
        <a:defRPr sz="4400">
          <a:solidFill>
            <a:schemeClr val="tx2"/>
          </a:solidFill>
          <a:latin typeface="Arial" charset="0"/>
          <a:ea typeface="ＭＳ Ｐゴシック" pitchFamily="112" charset="-128"/>
        </a:defRPr>
      </a:lvl3pPr>
      <a:lvl4pPr algn="ctr" rtl="0" eaLnBrk="0" fontAlgn="base" hangingPunct="0">
        <a:spcBef>
          <a:spcPct val="0"/>
        </a:spcBef>
        <a:spcAft>
          <a:spcPct val="0"/>
        </a:spcAft>
        <a:defRPr sz="4400">
          <a:solidFill>
            <a:schemeClr val="tx2"/>
          </a:solidFill>
          <a:latin typeface="Arial" charset="0"/>
          <a:ea typeface="ＭＳ Ｐゴシック" pitchFamily="112" charset="-128"/>
        </a:defRPr>
      </a:lvl4pPr>
      <a:lvl5pPr algn="ctr" rtl="0" eaLnBrk="0" fontAlgn="base" hangingPunct="0">
        <a:spcBef>
          <a:spcPct val="0"/>
        </a:spcBef>
        <a:spcAft>
          <a:spcPct val="0"/>
        </a:spcAft>
        <a:defRPr sz="4400">
          <a:solidFill>
            <a:schemeClr val="tx2"/>
          </a:solidFill>
          <a:latin typeface="Arial" charset="0"/>
          <a:ea typeface="ＭＳ Ｐゴシック" pitchFamily="112" charset="-128"/>
        </a:defRPr>
      </a:lvl5pPr>
      <a:lvl6pPr marL="457200" algn="ctr" rtl="0" fontAlgn="base">
        <a:spcBef>
          <a:spcPct val="0"/>
        </a:spcBef>
        <a:spcAft>
          <a:spcPct val="0"/>
        </a:spcAft>
        <a:defRPr sz="4400">
          <a:solidFill>
            <a:schemeClr val="tx2"/>
          </a:solidFill>
          <a:latin typeface="Arial" charset="0"/>
          <a:ea typeface="ＭＳ Ｐゴシック" pitchFamily="112" charset="-128"/>
        </a:defRPr>
      </a:lvl6pPr>
      <a:lvl7pPr marL="914400" algn="ctr" rtl="0" fontAlgn="base">
        <a:spcBef>
          <a:spcPct val="0"/>
        </a:spcBef>
        <a:spcAft>
          <a:spcPct val="0"/>
        </a:spcAft>
        <a:defRPr sz="4400">
          <a:solidFill>
            <a:schemeClr val="tx2"/>
          </a:solidFill>
          <a:latin typeface="Arial" charset="0"/>
          <a:ea typeface="ＭＳ Ｐゴシック" pitchFamily="112" charset="-128"/>
        </a:defRPr>
      </a:lvl7pPr>
      <a:lvl8pPr marL="1371600" algn="ctr" rtl="0" fontAlgn="base">
        <a:spcBef>
          <a:spcPct val="0"/>
        </a:spcBef>
        <a:spcAft>
          <a:spcPct val="0"/>
        </a:spcAft>
        <a:defRPr sz="4400">
          <a:solidFill>
            <a:schemeClr val="tx2"/>
          </a:solidFill>
          <a:latin typeface="Arial" charset="0"/>
          <a:ea typeface="ＭＳ Ｐゴシック" pitchFamily="112" charset="-128"/>
        </a:defRPr>
      </a:lvl8pPr>
      <a:lvl9pPr marL="1828800" algn="ctr" rtl="0" fontAlgn="base">
        <a:spcBef>
          <a:spcPct val="0"/>
        </a:spcBef>
        <a:spcAft>
          <a:spcPct val="0"/>
        </a:spcAft>
        <a:defRPr sz="4400">
          <a:solidFill>
            <a:schemeClr val="tx2"/>
          </a:solidFill>
          <a:latin typeface="Arial" charset="0"/>
          <a:ea typeface="ＭＳ Ｐゴシック" pitchFamily="112"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nifa.usda.gov/funding/rfas/rural_health.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mailto:smontgomery@nifa.usda.gov"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mailto:brein@nifa.usda.gov"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mailto:jonesp@purdue.edu" TargetMode="External"/><Relationship Id="rId2" Type="http://schemas.openxmlformats.org/officeDocument/2006/relationships/hyperlink" Target="http://www.agrability.or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mailto:brein@nifa.usda.gov"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mailto:ccompton@nifa.usda.gov"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mailto:afwilson@nifa.usda.gov"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mailto:abalsano@nifa.usda.gov"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2286000"/>
            <a:ext cx="7772400" cy="1143000"/>
          </a:xfrm>
        </p:spPr>
        <p:txBody>
          <a:bodyPr/>
          <a:lstStyle/>
          <a:p>
            <a:pPr eaLnBrk="1" hangingPunct="1"/>
            <a:endParaRPr lang="en-US" smtClean="0"/>
          </a:p>
        </p:txBody>
      </p:sp>
      <p:sp>
        <p:nvSpPr>
          <p:cNvPr id="2051" name="Rectangle 3"/>
          <p:cNvSpPr>
            <a:spLocks noGrp="1" noChangeArrowheads="1"/>
          </p:cNvSpPr>
          <p:nvPr>
            <p:ph type="subTitle" idx="1"/>
          </p:nvPr>
        </p:nvSpPr>
        <p:spPr/>
        <p:txBody>
          <a:bodyPr/>
          <a:lstStyle/>
          <a:p>
            <a:pPr eaLnBrk="1" hangingPunct="1"/>
            <a:endParaRPr lang="en-US" smtClean="0"/>
          </a:p>
        </p:txBody>
      </p:sp>
      <p:pic>
        <p:nvPicPr>
          <p:cNvPr id="2052" name="Picture 4" descr="NIFA New PPT Pages 2012 p1"/>
          <p:cNvPicPr>
            <a:picLocks noChangeAspect="1" noChangeArrowheads="1"/>
          </p:cNvPicPr>
          <p:nvPr/>
        </p:nvPicPr>
        <p:blipFill>
          <a:blip r:embed="rId3" cstate="print"/>
          <a:srcRect/>
          <a:stretch>
            <a:fillRect/>
          </a:stretch>
        </p:blipFill>
        <p:spPr bwMode="auto">
          <a:xfrm>
            <a:off x="-1588" y="0"/>
            <a:ext cx="9145588" cy="6859588"/>
          </a:xfrm>
          <a:prstGeom prst="rect">
            <a:avLst/>
          </a:prstGeom>
          <a:noFill/>
          <a:ln w="9525">
            <a:noFill/>
            <a:miter lim="800000"/>
            <a:headEnd/>
            <a:tailEnd/>
          </a:ln>
        </p:spPr>
      </p:pic>
      <p:sp>
        <p:nvSpPr>
          <p:cNvPr id="2053" name="TextBox 5"/>
          <p:cNvSpPr txBox="1">
            <a:spLocks noChangeArrowheads="1"/>
          </p:cNvSpPr>
          <p:nvPr/>
        </p:nvSpPr>
        <p:spPr bwMode="auto">
          <a:xfrm>
            <a:off x="152400" y="4114800"/>
            <a:ext cx="4267200" cy="554038"/>
          </a:xfrm>
          <a:prstGeom prst="rect">
            <a:avLst/>
          </a:prstGeom>
          <a:noFill/>
          <a:ln w="9525">
            <a:noFill/>
            <a:miter lim="800000"/>
            <a:headEnd/>
            <a:tailEnd/>
          </a:ln>
        </p:spPr>
        <p:txBody>
          <a:bodyPr>
            <a:spAutoFit/>
          </a:bodyPr>
          <a:lstStyle/>
          <a:p>
            <a:endParaRPr lang="en-US" sz="3000" b="1" i="1">
              <a:latin typeface="Times New Roman" pitchFamily="18" charset="0"/>
              <a:cs typeface="Times New Roman" pitchFamily="18" charset="0"/>
            </a:endParaRPr>
          </a:p>
        </p:txBody>
      </p:sp>
      <p:sp>
        <p:nvSpPr>
          <p:cNvPr id="2054" name="Rectangle 6"/>
          <p:cNvSpPr>
            <a:spLocks noChangeArrowheads="1"/>
          </p:cNvSpPr>
          <p:nvPr/>
        </p:nvSpPr>
        <p:spPr bwMode="auto">
          <a:xfrm>
            <a:off x="304800" y="4191000"/>
            <a:ext cx="3581400" cy="1016000"/>
          </a:xfrm>
          <a:prstGeom prst="rect">
            <a:avLst/>
          </a:prstGeom>
          <a:noFill/>
          <a:ln w="9525">
            <a:noFill/>
            <a:miter lim="800000"/>
            <a:headEnd/>
            <a:tailEnd/>
          </a:ln>
        </p:spPr>
        <p:txBody>
          <a:bodyPr>
            <a:spAutoFit/>
          </a:bodyPr>
          <a:lstStyle/>
          <a:p>
            <a:r>
              <a:rPr lang="en-US" sz="2800" b="1" i="1">
                <a:solidFill>
                  <a:srgbClr val="B23E1E"/>
                </a:solidFill>
                <a:latin typeface="Times New Roman" pitchFamily="18" charset="0"/>
                <a:cs typeface="Times New Roman" pitchFamily="18" charset="0"/>
              </a:rPr>
              <a:t>2012 Federal Update </a:t>
            </a:r>
          </a:p>
          <a:p>
            <a:pPr algn="ctr"/>
            <a:r>
              <a:rPr lang="en-US" sz="1600" b="1" i="1">
                <a:latin typeface="Times New Roman" pitchFamily="18" charset="0"/>
                <a:cs typeface="Times New Roman" pitchFamily="18" charset="0"/>
              </a:rPr>
              <a:t>Washington, D.C. </a:t>
            </a:r>
          </a:p>
          <a:p>
            <a:pPr algn="ctr"/>
            <a:r>
              <a:rPr lang="en-US" sz="1600" b="1" i="1">
                <a:latin typeface="Times New Roman" pitchFamily="18" charset="0"/>
                <a:cs typeface="Times New Roman" pitchFamily="18" charset="0"/>
              </a:rPr>
              <a:t>November 27, 2012 </a:t>
            </a:r>
            <a:endParaRPr lang="en-US" sz="160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http://www.csrees.usda.gov/about/images/org_chart.gif"/>
          <p:cNvPicPr>
            <a:picLocks noChangeAspect="1" noChangeArrowheads="1"/>
          </p:cNvPicPr>
          <p:nvPr/>
        </p:nvPicPr>
        <p:blipFill>
          <a:blip r:embed="rId2" cstate="print"/>
          <a:srcRect/>
          <a:stretch>
            <a:fillRect/>
          </a:stretch>
        </p:blipFill>
        <p:spPr bwMode="auto">
          <a:xfrm>
            <a:off x="1066800" y="1447800"/>
            <a:ext cx="6858000" cy="3713163"/>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sz="2800" b="1" i="1" dirty="0" smtClean="0">
                <a:solidFill>
                  <a:srgbClr val="B23E1E"/>
                </a:solidFill>
                <a:latin typeface="Times New Roman" pitchFamily="18" charset="0"/>
                <a:cs typeface="Times New Roman" pitchFamily="18" charset="0"/>
              </a:rPr>
              <a:t>Family and Consumer Sciences</a:t>
            </a:r>
          </a:p>
        </p:txBody>
      </p:sp>
      <p:sp>
        <p:nvSpPr>
          <p:cNvPr id="11267" name="Content Placeholder 2"/>
          <p:cNvSpPr>
            <a:spLocks noGrp="1"/>
          </p:cNvSpPr>
          <p:nvPr>
            <p:ph idx="1"/>
          </p:nvPr>
        </p:nvSpPr>
        <p:spPr/>
        <p:txBody>
          <a:bodyPr/>
          <a:lstStyle/>
          <a:p>
            <a:pPr>
              <a:buFontTx/>
              <a:buNone/>
            </a:pPr>
            <a:r>
              <a:rPr lang="en-US" i="1"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FCS is the integrative, multidisciplinary field of science that studies relationships among humans and their environments to foster quality of life, strengthen communities, and achieve a healthy sustainable world.</a:t>
            </a:r>
          </a:p>
          <a:p>
            <a:endParaRPr lang="en-US"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sz="2800" b="1" i="1" dirty="0" smtClean="0">
                <a:solidFill>
                  <a:srgbClr val="B23E1E"/>
                </a:solidFill>
                <a:latin typeface="Times New Roman" pitchFamily="18" charset="0"/>
                <a:cs typeface="Times New Roman" pitchFamily="18" charset="0"/>
              </a:rPr>
              <a:t>NIFA’s Division of Family and Consumer Sciences</a:t>
            </a:r>
            <a:endParaRPr lang="en-US" sz="2800" dirty="0" smtClean="0"/>
          </a:p>
        </p:txBody>
      </p:sp>
      <p:sp>
        <p:nvSpPr>
          <p:cNvPr id="12291" name="Content Placeholder 2"/>
          <p:cNvSpPr>
            <a:spLocks noGrp="1"/>
          </p:cNvSpPr>
          <p:nvPr>
            <p:ph idx="1"/>
          </p:nvPr>
        </p:nvSpPr>
        <p:spPr/>
        <p:txBody>
          <a:bodyPr/>
          <a:lstStyle/>
          <a:p>
            <a:pPr>
              <a:buFontTx/>
              <a:buNone/>
            </a:pPr>
            <a:r>
              <a:rPr lang="en-US" sz="2400" dirty="0" smtClean="0">
                <a:latin typeface="Times New Roman" pitchFamily="18" charset="0"/>
                <a:cs typeface="Times New Roman" pitchFamily="18" charset="0"/>
              </a:rPr>
              <a:t>	To focus on the human dimensions of food and agriculture in addressing priority issues through scientific research and its application, strategic partnerships, Extension education, and the preparation of the next generation of FCS professionals. </a:t>
            </a:r>
          </a:p>
          <a:p>
            <a:pPr>
              <a:buFontTx/>
              <a:buNone/>
            </a:pPr>
            <a:endParaRPr lang="en-US" sz="2400" dirty="0" smtClean="0">
              <a:latin typeface="Times New Roman" pitchFamily="18" charset="0"/>
              <a:cs typeface="Times New Roman" pitchFamily="18" charset="0"/>
            </a:endParaRPr>
          </a:p>
          <a:p>
            <a:pPr>
              <a:buFontTx/>
              <a:buNone/>
            </a:pPr>
            <a:r>
              <a:rPr lang="en-US" sz="1800" dirty="0" smtClean="0">
                <a:latin typeface="Times New Roman" pitchFamily="18" charset="0"/>
                <a:cs typeface="Times New Roman" pitchFamily="18" charset="0"/>
              </a:rPr>
              <a:t>	- Family &amp; Consumer Economics	- Housing &amp; Community Living  </a:t>
            </a:r>
          </a:p>
          <a:p>
            <a:pPr>
              <a:buFontTx/>
              <a:buNone/>
            </a:pPr>
            <a:r>
              <a:rPr lang="en-US" sz="1800" dirty="0" smtClean="0">
                <a:latin typeface="Times New Roman" pitchFamily="18" charset="0"/>
                <a:cs typeface="Times New Roman" pitchFamily="18" charset="0"/>
              </a:rPr>
              <a:t>	- Nutrition &amp; Health		- Child &amp; Family Development  </a:t>
            </a:r>
          </a:p>
          <a:p>
            <a:pPr>
              <a:buFontTx/>
              <a:buNone/>
            </a:pPr>
            <a:r>
              <a:rPr lang="en-US" sz="1800" dirty="0" smtClean="0">
                <a:latin typeface="Times New Roman" pitchFamily="18" charset="0"/>
                <a:cs typeface="Times New Roman" pitchFamily="18" charset="0"/>
              </a:rPr>
              <a:t>	- Adult Development &amp; Aging	- Military Family &amp; Veterans Programs </a:t>
            </a:r>
          </a:p>
          <a:p>
            <a:pPr>
              <a:buFontTx/>
              <a:buNone/>
            </a:pPr>
            <a:r>
              <a:rPr lang="en-US" sz="1800" dirty="0" smtClean="0">
                <a:latin typeface="Times New Roman" pitchFamily="18" charset="0"/>
                <a:cs typeface="Times New Roman" pitchFamily="18" charset="0"/>
              </a:rPr>
              <a:t>	- Regional Rural Development 	- Sustainable Farm Enterprises </a:t>
            </a:r>
          </a:p>
          <a:p>
            <a:pPr>
              <a:buFontTx/>
              <a:buNone/>
            </a:pPr>
            <a:r>
              <a:rPr lang="en-US" sz="1800" dirty="0" smtClean="0">
                <a:latin typeface="Times New Roman" pitchFamily="18" charset="0"/>
                <a:cs typeface="Times New Roman" pitchFamily="18" charset="0"/>
              </a:rPr>
              <a:t>	- Public &amp; Family Policy &amp; Diversity</a:t>
            </a:r>
          </a:p>
          <a:p>
            <a:pPr>
              <a:buFontTx/>
              <a:buNone/>
            </a:pPr>
            <a:endParaRPr lang="en-US" sz="2400" dirty="0" smtClean="0">
              <a:latin typeface="Times New Roman" pitchFamily="18" charset="0"/>
              <a:cs typeface="Times New Roman" pitchFamily="18" charset="0"/>
            </a:endParaRPr>
          </a:p>
          <a:p>
            <a:endParaRPr lang="en-US"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1524000"/>
            <a:ext cx="7772400" cy="685800"/>
          </a:xfrm>
        </p:spPr>
        <p:txBody>
          <a:bodyPr/>
          <a:lstStyle/>
          <a:p>
            <a:r>
              <a:rPr lang="en-US" sz="2800" b="1" i="1" smtClean="0">
                <a:solidFill>
                  <a:srgbClr val="B23E1E"/>
                </a:solidFill>
                <a:latin typeface="Times New Roman" pitchFamily="18" charset="0"/>
                <a:cs typeface="Times New Roman" pitchFamily="18" charset="0"/>
              </a:rPr>
              <a:t>Rural Health and Safety Education (RHSE)  </a:t>
            </a:r>
            <a:r>
              <a:rPr lang="en-US" sz="3600" b="1" i="1" smtClean="0">
                <a:latin typeface="Times New Roman" pitchFamily="18" charset="0"/>
                <a:cs typeface="Times New Roman" pitchFamily="18" charset="0"/>
              </a:rPr>
              <a:t/>
            </a:r>
            <a:br>
              <a:rPr lang="en-US" sz="3600" b="1" i="1" smtClean="0">
                <a:latin typeface="Times New Roman" pitchFamily="18" charset="0"/>
                <a:cs typeface="Times New Roman" pitchFamily="18" charset="0"/>
              </a:rPr>
            </a:br>
            <a:endParaRPr lang="en-US" sz="3600" b="1" smtClean="0">
              <a:solidFill>
                <a:srgbClr val="B7401F"/>
              </a:solidFill>
            </a:endParaRPr>
          </a:p>
        </p:txBody>
      </p:sp>
      <p:sp>
        <p:nvSpPr>
          <p:cNvPr id="11267" name="Content Placeholder 2"/>
          <p:cNvSpPr>
            <a:spLocks noGrp="1"/>
          </p:cNvSpPr>
          <p:nvPr>
            <p:ph idx="1"/>
          </p:nvPr>
        </p:nvSpPr>
        <p:spPr>
          <a:xfrm>
            <a:off x="685800" y="2209800"/>
            <a:ext cx="7772400" cy="3657600"/>
          </a:xfrm>
        </p:spPr>
        <p:txBody>
          <a:bodyPr/>
          <a:lstStyle/>
          <a:p>
            <a:pPr>
              <a:defRPr/>
            </a:pPr>
            <a:r>
              <a:rPr lang="en-US" sz="1800" dirty="0" smtClean="0">
                <a:latin typeface="Times New Roman" pitchFamily="18" charset="0"/>
                <a:cs typeface="Times New Roman" pitchFamily="18" charset="0"/>
              </a:rPr>
              <a:t>In FY12, focus was on: </a:t>
            </a:r>
          </a:p>
          <a:p>
            <a:pPr lvl="1">
              <a:defRPr/>
            </a:pPr>
            <a:r>
              <a:rPr lang="en-US" sz="1700" dirty="0" smtClean="0">
                <a:latin typeface="Times New Roman" pitchFamily="18" charset="0"/>
                <a:cs typeface="Times New Roman" pitchFamily="18" charset="0"/>
              </a:rPr>
              <a:t>Individual and Family Nutrition and Health Education Programs; </a:t>
            </a:r>
          </a:p>
          <a:p>
            <a:pPr lvl="1">
              <a:defRPr/>
            </a:pPr>
            <a:r>
              <a:rPr lang="en-US" sz="1700" dirty="0" smtClean="0">
                <a:latin typeface="Times New Roman" pitchFamily="18" charset="0"/>
                <a:cs typeface="Times New Roman" pitchFamily="18" charset="0"/>
              </a:rPr>
              <a:t>Farm Safety Education Programs; and </a:t>
            </a:r>
          </a:p>
          <a:p>
            <a:pPr lvl="1">
              <a:defRPr/>
            </a:pPr>
            <a:r>
              <a:rPr lang="en-US" sz="1700" dirty="0" smtClean="0">
                <a:latin typeface="Times New Roman" pitchFamily="18" charset="0"/>
                <a:cs typeface="Times New Roman" pitchFamily="18" charset="0"/>
              </a:rPr>
              <a:t>Rural Health Leadership Development Education Programs.  </a:t>
            </a:r>
          </a:p>
          <a:p>
            <a:pPr>
              <a:defRPr/>
            </a:pPr>
            <a:r>
              <a:rPr lang="en-US" sz="1800" dirty="0" smtClean="0">
                <a:latin typeface="Times New Roman" pitchFamily="18" charset="0"/>
                <a:cs typeface="Times New Roman" pitchFamily="18" charset="0"/>
              </a:rPr>
              <a:t>Approx. $1.5 million was available; </a:t>
            </a:r>
          </a:p>
          <a:p>
            <a:pPr>
              <a:defRPr/>
            </a:pPr>
            <a:r>
              <a:rPr lang="en-US" sz="1800" dirty="0" smtClean="0">
                <a:latin typeface="Times New Roman" pitchFamily="18" charset="0"/>
                <a:cs typeface="Times New Roman" pitchFamily="18" charset="0"/>
              </a:rPr>
              <a:t>Project period: 1 year;  </a:t>
            </a:r>
          </a:p>
          <a:p>
            <a:pPr>
              <a:defRPr/>
            </a:pPr>
            <a:r>
              <a:rPr lang="en-US" sz="1800" dirty="0" smtClean="0">
                <a:latin typeface="Times New Roman" pitchFamily="18" charset="0"/>
                <a:cs typeface="Times New Roman" pitchFamily="18" charset="0"/>
              </a:rPr>
              <a:t>39 grant applications received in FY12; 10 projects recommended for funding; </a:t>
            </a:r>
          </a:p>
          <a:p>
            <a:pPr>
              <a:defRPr/>
            </a:pPr>
            <a:r>
              <a:rPr lang="en-US" sz="1800" dirty="0" smtClean="0">
                <a:latin typeface="Times New Roman" pitchFamily="18" charset="0"/>
                <a:cs typeface="Times New Roman" pitchFamily="18" charset="0"/>
              </a:rPr>
              <a:t>Awards ranged from $18,000 to $198,000.    </a:t>
            </a:r>
          </a:p>
          <a:p>
            <a:pPr>
              <a:buFontTx/>
              <a:buNone/>
              <a:defRPr/>
            </a:pPr>
            <a:endParaRPr lang="en-US" sz="1800" dirty="0" smtClean="0">
              <a:latin typeface="Times New Roman" pitchFamily="18" charset="0"/>
              <a:cs typeface="Times New Roman" pitchFamily="18" charset="0"/>
              <a:hlinkClick r:id="rId3"/>
            </a:endParaRPr>
          </a:p>
          <a:p>
            <a:pPr lvl="1">
              <a:buFontTx/>
              <a:buNone/>
              <a:defRPr/>
            </a:pPr>
            <a:r>
              <a:rPr lang="en-US" sz="1800" dirty="0" smtClean="0">
                <a:latin typeface="Times New Roman" pitchFamily="18" charset="0"/>
                <a:cs typeface="Times New Roman" pitchFamily="18" charset="0"/>
                <a:hlinkClick r:id="rId3"/>
              </a:rPr>
              <a:t>http://nifa.usda.gov/funding/rfas/rural_health.html</a:t>
            </a:r>
            <a:r>
              <a:rPr lang="en-US" sz="1800" dirty="0" smtClean="0">
                <a:latin typeface="Times New Roman" pitchFamily="18" charset="0"/>
                <a:cs typeface="Times New Roman" pitchFamily="18" charset="0"/>
              </a:rPr>
              <a:t> </a:t>
            </a:r>
          </a:p>
          <a:p>
            <a:pPr>
              <a:defRPr/>
            </a:pPr>
            <a:endParaRPr lang="en-US" sz="2200" dirty="0" smtClean="0"/>
          </a:p>
          <a:p>
            <a:pPr lvl="1">
              <a:defRPr/>
            </a:pPr>
            <a:endParaRPr lang="en-US" sz="1800" dirty="0" smtClean="0">
              <a:cs typeface="+mn-cs"/>
            </a:endParaRPr>
          </a:p>
          <a:p>
            <a:pPr>
              <a:defRPr/>
            </a:pPr>
            <a:endParaRPr lang="en-US" sz="18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685800" y="838200"/>
            <a:ext cx="7772400" cy="1371600"/>
          </a:xfrm>
        </p:spPr>
        <p:txBody>
          <a:bodyPr/>
          <a:lstStyle/>
          <a:p>
            <a:r>
              <a:rPr lang="en-US" sz="2800" b="1" i="1" dirty="0" smtClean="0">
                <a:solidFill>
                  <a:srgbClr val="B23E1E"/>
                </a:solidFill>
                <a:latin typeface="Times New Roman" pitchFamily="18" charset="0"/>
                <a:cs typeface="Times New Roman" pitchFamily="18" charset="0"/>
              </a:rPr>
              <a:t>FCS Visiting Scholars Program  </a:t>
            </a:r>
          </a:p>
        </p:txBody>
      </p:sp>
      <p:sp>
        <p:nvSpPr>
          <p:cNvPr id="11267" name="Content Placeholder 2"/>
          <p:cNvSpPr>
            <a:spLocks noGrp="1"/>
          </p:cNvSpPr>
          <p:nvPr>
            <p:ph idx="1"/>
          </p:nvPr>
        </p:nvSpPr>
        <p:spPr>
          <a:xfrm>
            <a:off x="685800" y="2133600"/>
            <a:ext cx="7772400" cy="4343400"/>
          </a:xfrm>
        </p:spPr>
        <p:txBody>
          <a:bodyPr/>
          <a:lstStyle/>
          <a:p>
            <a:pPr>
              <a:buFontTx/>
              <a:buNone/>
              <a:defRPr/>
            </a:pPr>
            <a:r>
              <a:rPr lang="en-US" sz="1800" dirty="0" smtClean="0">
                <a:latin typeface="Times New Roman" pitchFamily="18" charset="0"/>
                <a:cs typeface="Times New Roman" pitchFamily="18" charset="0"/>
              </a:rPr>
              <a:t>An opportunity for faculty/administrators to enhance their professional growth </a:t>
            </a:r>
          </a:p>
          <a:p>
            <a:pPr>
              <a:buFontTx/>
              <a:buNone/>
              <a:defRPr/>
            </a:pPr>
            <a:r>
              <a:rPr lang="en-US" sz="1800" dirty="0" smtClean="0">
                <a:latin typeface="Times New Roman" pitchFamily="18" charset="0"/>
                <a:cs typeface="Times New Roman" pitchFamily="18" charset="0"/>
              </a:rPr>
              <a:t>while cultivating their interests at the federal level; </a:t>
            </a:r>
          </a:p>
          <a:p>
            <a:pPr>
              <a:buFontTx/>
              <a:buNone/>
              <a:defRPr/>
            </a:pPr>
            <a:endParaRPr lang="en-US" sz="1800" dirty="0" smtClean="0">
              <a:latin typeface="Times New Roman" pitchFamily="18" charset="0"/>
              <a:cs typeface="Times New Roman" pitchFamily="18" charset="0"/>
            </a:endParaRPr>
          </a:p>
          <a:p>
            <a:pPr>
              <a:buFont typeface="Arial" charset="0"/>
              <a:buChar char="•"/>
              <a:defRPr/>
            </a:pPr>
            <a:r>
              <a:rPr lang="en-US" sz="1800" dirty="0" smtClean="0">
                <a:latin typeface="Times New Roman" pitchFamily="18" charset="0"/>
                <a:cs typeface="Times New Roman" pitchFamily="18" charset="0"/>
              </a:rPr>
              <a:t>Faculty must have a teaching, research, and/or extension appointment in FCS, human ecology, rural sociology, or a related discipline at a Land-Grant University;  </a:t>
            </a:r>
          </a:p>
          <a:p>
            <a:pPr>
              <a:buFont typeface="Arial" charset="0"/>
              <a:buChar char="•"/>
              <a:defRPr/>
            </a:pPr>
            <a:r>
              <a:rPr lang="en-US" sz="1800" dirty="0" smtClean="0">
                <a:latin typeface="Times New Roman" pitchFamily="18" charset="0"/>
                <a:cs typeface="Times New Roman" pitchFamily="18" charset="0"/>
              </a:rPr>
              <a:t>Duration:  2 weeks – 4 months; </a:t>
            </a:r>
          </a:p>
          <a:p>
            <a:pPr>
              <a:buFont typeface="Arial" charset="0"/>
              <a:buChar char="•"/>
              <a:defRPr/>
            </a:pPr>
            <a:r>
              <a:rPr lang="en-US" sz="1800" dirty="0" smtClean="0">
                <a:latin typeface="Times New Roman" pitchFamily="18" charset="0"/>
                <a:cs typeface="Times New Roman" pitchFamily="18" charset="0"/>
              </a:rPr>
              <a:t>NIFA provides work space and access to NIFA’s electronic communication systems; </a:t>
            </a:r>
          </a:p>
          <a:p>
            <a:pPr>
              <a:buFont typeface="Arial" charset="0"/>
              <a:buChar char="•"/>
              <a:defRPr/>
            </a:pPr>
            <a:r>
              <a:rPr lang="en-US" sz="1800" dirty="0" smtClean="0">
                <a:latin typeface="Times New Roman" pitchFamily="18" charset="0"/>
                <a:cs typeface="Times New Roman" pitchFamily="18" charset="0"/>
              </a:rPr>
              <a:t>The scholar’s institution provides support to the scholar through salary and living expenses.  </a:t>
            </a:r>
          </a:p>
          <a:p>
            <a:pPr>
              <a:buFontTx/>
              <a:buNone/>
              <a:defRPr/>
            </a:pPr>
            <a:endParaRPr lang="en-US" sz="1800" dirty="0" smtClean="0">
              <a:latin typeface="Times New Roman" pitchFamily="18" charset="0"/>
              <a:cs typeface="Times New Roman" pitchFamily="18" charset="0"/>
            </a:endParaRPr>
          </a:p>
          <a:p>
            <a:pPr>
              <a:buFontTx/>
              <a:buNone/>
              <a:defRPr/>
            </a:pPr>
            <a:r>
              <a:rPr lang="en-US" sz="1800" dirty="0" smtClean="0">
                <a:latin typeface="Times New Roman" pitchFamily="18" charset="0"/>
                <a:cs typeface="Times New Roman" pitchFamily="18" charset="0"/>
              </a:rPr>
              <a:t>Contact Ms. Sylvia Montgomery at </a:t>
            </a:r>
            <a:r>
              <a:rPr lang="en-US" sz="1800" b="1" u="sng" dirty="0" smtClean="0">
                <a:solidFill>
                  <a:schemeClr val="tx1">
                    <a:lumMod val="95000"/>
                    <a:lumOff val="5000"/>
                  </a:schemeClr>
                </a:solidFill>
                <a:latin typeface="Times New Roman" pitchFamily="18" charset="0"/>
                <a:cs typeface="Times New Roman" pitchFamily="18" charset="0"/>
                <a:hlinkClick r:id="rId3"/>
              </a:rPr>
              <a:t>smontgomery@nifa.usda.gov</a:t>
            </a:r>
            <a:r>
              <a:rPr lang="en-US" sz="1800" b="1" u="sng" dirty="0" smtClean="0">
                <a:solidFill>
                  <a:schemeClr val="tx1">
                    <a:lumMod val="95000"/>
                    <a:lumOff val="5000"/>
                  </a:schemeClr>
                </a:solidFill>
                <a:latin typeface="Times New Roman" pitchFamily="18" charset="0"/>
                <a:cs typeface="Times New Roman" pitchFamily="18" charset="0"/>
              </a:rPr>
              <a:t> </a:t>
            </a:r>
            <a:r>
              <a:rPr lang="en-US" sz="1800" b="1" dirty="0" smtClean="0">
                <a:solidFill>
                  <a:schemeClr val="tx1">
                    <a:lumMod val="95000"/>
                    <a:lumOff val="5000"/>
                  </a:schemeClr>
                </a:solidFill>
                <a:latin typeface="Times New Roman" pitchFamily="18" charset="0"/>
                <a:cs typeface="Times New Roman" pitchFamily="18" charset="0"/>
              </a:rPr>
              <a:t>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5"/>
          <p:cNvSpPr>
            <a:spLocks noGrp="1"/>
          </p:cNvSpPr>
          <p:nvPr>
            <p:ph type="title"/>
          </p:nvPr>
        </p:nvSpPr>
        <p:spPr/>
        <p:txBody>
          <a:bodyPr/>
          <a:lstStyle/>
          <a:p>
            <a:r>
              <a:rPr lang="en-US" sz="2800" b="1" i="1" dirty="0" smtClean="0">
                <a:solidFill>
                  <a:srgbClr val="B23E1E"/>
                </a:solidFill>
                <a:latin typeface="Times New Roman" pitchFamily="18" charset="0"/>
                <a:cs typeface="Times New Roman" pitchFamily="18" charset="0"/>
              </a:rPr>
              <a:t>Federal Funding Updates</a:t>
            </a:r>
            <a:endParaRPr lang="en-US" sz="2800" i="1" dirty="0" smtClean="0">
              <a:solidFill>
                <a:srgbClr val="96351A"/>
              </a:solidFill>
              <a:latin typeface="Times New Roman" pitchFamily="18" charset="0"/>
              <a:cs typeface="Times New Roman" pitchFamily="18" charset="0"/>
            </a:endParaRPr>
          </a:p>
        </p:txBody>
      </p:sp>
      <p:sp>
        <p:nvSpPr>
          <p:cNvPr id="3075" name="Content Placeholder 6"/>
          <p:cNvSpPr>
            <a:spLocks noGrp="1"/>
          </p:cNvSpPr>
          <p:nvPr>
            <p:ph idx="1"/>
          </p:nvPr>
        </p:nvSpPr>
        <p:spPr/>
        <p:txBody>
          <a:bodyPr/>
          <a:lstStyle/>
          <a:p>
            <a:pPr algn="ctr">
              <a:buFontTx/>
              <a:buNone/>
            </a:pPr>
            <a:endParaRPr lang="en-US" dirty="0" smtClean="0"/>
          </a:p>
          <a:p>
            <a:pPr algn="ctr">
              <a:buFontTx/>
              <a:buNone/>
            </a:pPr>
            <a:r>
              <a:rPr lang="en-US" sz="2400" b="1" i="1" dirty="0" smtClean="0">
                <a:solidFill>
                  <a:srgbClr val="B23E1E"/>
                </a:solidFill>
                <a:latin typeface="Times New Roman" pitchFamily="18" charset="0"/>
                <a:cs typeface="Times New Roman" pitchFamily="18" charset="0"/>
              </a:rPr>
              <a:t>Bradley Rein P.E.  </a:t>
            </a:r>
          </a:p>
          <a:p>
            <a:pPr algn="ctr">
              <a:buFontTx/>
              <a:buNone/>
            </a:pPr>
            <a:r>
              <a:rPr lang="en-US" sz="2000" b="1" i="1" dirty="0" smtClean="0">
                <a:latin typeface="Times New Roman" pitchFamily="18" charset="0"/>
                <a:cs typeface="Times New Roman" pitchFamily="18" charset="0"/>
              </a:rPr>
              <a:t>Director – Division of Agricultural Systems </a:t>
            </a:r>
          </a:p>
          <a:p>
            <a:pPr algn="ctr">
              <a:buFontTx/>
              <a:buNone/>
            </a:pPr>
            <a:r>
              <a:rPr lang="en-US" sz="1800" dirty="0" smtClean="0">
                <a:latin typeface="Times New Roman" pitchFamily="18" charset="0"/>
                <a:cs typeface="Times New Roman" pitchFamily="18" charset="0"/>
              </a:rPr>
              <a:t>Institute of Food Production &amp; Sustainability </a:t>
            </a:r>
          </a:p>
          <a:p>
            <a:pPr algn="ctr">
              <a:buFontTx/>
              <a:buNone/>
            </a:pPr>
            <a:r>
              <a:rPr lang="en-US" sz="1800" dirty="0" smtClean="0">
                <a:latin typeface="Times New Roman" pitchFamily="18" charset="0"/>
                <a:cs typeface="Times New Roman" pitchFamily="18" charset="0"/>
                <a:hlinkClick r:id="rId2"/>
              </a:rPr>
              <a:t>brein@nifa.usda.gov</a:t>
            </a:r>
            <a:r>
              <a:rPr lang="en-US" sz="1800" dirty="0" smtClean="0">
                <a:latin typeface="Times New Roman" pitchFamily="18" charset="0"/>
                <a:cs typeface="Times New Roman" pitchFamily="18" charset="0"/>
              </a:rPr>
              <a:t> </a:t>
            </a:r>
          </a:p>
          <a:p>
            <a:pPr>
              <a:buFontTx/>
              <a:buNone/>
            </a:pPr>
            <a:endParaRPr lang="en-US"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endParaRPr lang="en-US" smtClean="0"/>
          </a:p>
        </p:txBody>
      </p:sp>
      <p:sp>
        <p:nvSpPr>
          <p:cNvPr id="15363" name="Content Placeholder 2"/>
          <p:cNvSpPr>
            <a:spLocks noGrp="1"/>
          </p:cNvSpPr>
          <p:nvPr>
            <p:ph idx="1"/>
          </p:nvPr>
        </p:nvSpPr>
        <p:spPr>
          <a:xfrm>
            <a:off x="685800" y="2209800"/>
            <a:ext cx="7772400" cy="3886200"/>
          </a:xfrm>
        </p:spPr>
        <p:txBody>
          <a:bodyPr/>
          <a:lstStyle/>
          <a:p>
            <a:pPr algn="ctr">
              <a:buFontTx/>
              <a:buNone/>
            </a:pPr>
            <a:endParaRPr lang="en-US" dirty="0" smtClean="0"/>
          </a:p>
          <a:p>
            <a:pPr algn="ctr">
              <a:buFontTx/>
              <a:buNone/>
            </a:pPr>
            <a:r>
              <a:rPr lang="en-US" sz="2800" b="1" i="1" dirty="0" smtClean="0">
                <a:solidFill>
                  <a:srgbClr val="B7401F"/>
                </a:solidFill>
                <a:latin typeface="Times New Roman" pitchFamily="18" charset="0"/>
                <a:cs typeface="Times New Roman" pitchFamily="18" charset="0"/>
              </a:rPr>
              <a:t>Questions?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a:xfrm>
            <a:off x="685800" y="2286000"/>
            <a:ext cx="7772400" cy="1143000"/>
          </a:xfrm>
        </p:spPr>
        <p:txBody>
          <a:bodyPr/>
          <a:lstStyle/>
          <a:p>
            <a:pPr eaLnBrk="1" hangingPunct="1"/>
            <a:endParaRPr lang="en-US" smtClean="0"/>
          </a:p>
        </p:txBody>
      </p:sp>
      <p:sp>
        <p:nvSpPr>
          <p:cNvPr id="16387" name="Rectangle 3"/>
          <p:cNvSpPr>
            <a:spLocks noGrp="1" noChangeArrowheads="1"/>
          </p:cNvSpPr>
          <p:nvPr>
            <p:ph type="subTitle" idx="1"/>
          </p:nvPr>
        </p:nvSpPr>
        <p:spPr/>
        <p:txBody>
          <a:bodyPr/>
          <a:lstStyle/>
          <a:p>
            <a:pPr eaLnBrk="1" hangingPunct="1"/>
            <a:endParaRPr lang="en-US" smtClean="0"/>
          </a:p>
        </p:txBody>
      </p:sp>
      <p:pic>
        <p:nvPicPr>
          <p:cNvPr id="16388" name="Picture 4" descr="NIFA New PPT Pages 2012 p1"/>
          <p:cNvPicPr>
            <a:picLocks noChangeAspect="1" noChangeArrowheads="1"/>
          </p:cNvPicPr>
          <p:nvPr/>
        </p:nvPicPr>
        <p:blipFill>
          <a:blip r:embed="rId3" cstate="print"/>
          <a:srcRect/>
          <a:stretch>
            <a:fillRect/>
          </a:stretch>
        </p:blipFill>
        <p:spPr bwMode="auto">
          <a:xfrm>
            <a:off x="-1588" y="0"/>
            <a:ext cx="9145588" cy="6859588"/>
          </a:xfrm>
          <a:prstGeom prst="rect">
            <a:avLst/>
          </a:prstGeom>
          <a:noFill/>
          <a:ln w="9525">
            <a:noFill/>
            <a:miter lim="800000"/>
            <a:headEnd/>
            <a:tailEnd/>
          </a:ln>
        </p:spPr>
      </p:pic>
      <p:sp>
        <p:nvSpPr>
          <p:cNvPr id="16389" name="TextBox 5"/>
          <p:cNvSpPr txBox="1">
            <a:spLocks noChangeArrowheads="1"/>
          </p:cNvSpPr>
          <p:nvPr/>
        </p:nvSpPr>
        <p:spPr bwMode="auto">
          <a:xfrm>
            <a:off x="152400" y="4114800"/>
            <a:ext cx="4267200" cy="554038"/>
          </a:xfrm>
          <a:prstGeom prst="rect">
            <a:avLst/>
          </a:prstGeom>
          <a:noFill/>
          <a:ln w="9525">
            <a:noFill/>
            <a:miter lim="800000"/>
            <a:headEnd/>
            <a:tailEnd/>
          </a:ln>
        </p:spPr>
        <p:txBody>
          <a:bodyPr>
            <a:spAutoFit/>
          </a:bodyPr>
          <a:lstStyle/>
          <a:p>
            <a:endParaRPr lang="en-US" sz="3000" b="1" i="1">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Content Placeholder 2"/>
          <p:cNvSpPr>
            <a:spLocks noGrp="1"/>
          </p:cNvSpPr>
          <p:nvPr>
            <p:ph idx="1"/>
          </p:nvPr>
        </p:nvSpPr>
        <p:spPr>
          <a:xfrm>
            <a:off x="457200" y="1524000"/>
            <a:ext cx="8458200" cy="5410200"/>
          </a:xfrm>
        </p:spPr>
        <p:txBody>
          <a:bodyPr>
            <a:normAutofit/>
          </a:bodyPr>
          <a:lstStyle/>
          <a:p>
            <a:pPr>
              <a:lnSpc>
                <a:spcPts val="2900"/>
              </a:lnSpc>
            </a:pPr>
            <a:r>
              <a:rPr lang="en-US" sz="3000" dirty="0" smtClean="0"/>
              <a:t>Need speakers or headphones to hear the presentation</a:t>
            </a:r>
          </a:p>
          <a:p>
            <a:pPr>
              <a:lnSpc>
                <a:spcPts val="2900"/>
              </a:lnSpc>
            </a:pPr>
            <a:r>
              <a:rPr lang="en-US" sz="3000" dirty="0" smtClean="0"/>
              <a:t>Meeting &gt; Manage My Settings &gt; My Connection Speed</a:t>
            </a:r>
          </a:p>
          <a:p>
            <a:pPr lvl="1">
              <a:lnSpc>
                <a:spcPts val="2900"/>
              </a:lnSpc>
            </a:pPr>
            <a:r>
              <a:rPr lang="en-US" sz="3000" i="1" dirty="0" smtClean="0"/>
              <a:t>Dial-up not recommended</a:t>
            </a:r>
          </a:p>
          <a:p>
            <a:pPr>
              <a:lnSpc>
                <a:spcPts val="2900"/>
              </a:lnSpc>
            </a:pPr>
            <a:r>
              <a:rPr lang="en-US" sz="3000" dirty="0" smtClean="0"/>
              <a:t>Questions about presentation </a:t>
            </a:r>
          </a:p>
          <a:p>
            <a:pPr lvl="1">
              <a:lnSpc>
                <a:spcPts val="2900"/>
              </a:lnSpc>
            </a:pPr>
            <a:r>
              <a:rPr lang="en-US" sz="2600" dirty="0" smtClean="0"/>
              <a:t>If you have a web cam/microphone, click the “Raise Hand” icon to indicate that you have a question</a:t>
            </a:r>
          </a:p>
          <a:p>
            <a:pPr lvl="2">
              <a:lnSpc>
                <a:spcPts val="2900"/>
              </a:lnSpc>
            </a:pPr>
            <a:r>
              <a:rPr lang="en-US" sz="2400" dirty="0" smtClean="0"/>
              <a:t>We will activate your microphone</a:t>
            </a:r>
          </a:p>
          <a:p>
            <a:pPr lvl="1">
              <a:lnSpc>
                <a:spcPts val="2900"/>
              </a:lnSpc>
            </a:pPr>
            <a:r>
              <a:rPr lang="en-US" sz="2600" dirty="0" smtClean="0"/>
              <a:t>If you don’t have a microphone, type into chat window and hit return</a:t>
            </a:r>
          </a:p>
        </p:txBody>
      </p:sp>
      <p:sp>
        <p:nvSpPr>
          <p:cNvPr id="51202" name="Title 1"/>
          <p:cNvSpPr>
            <a:spLocks noGrp="1"/>
          </p:cNvSpPr>
          <p:nvPr>
            <p:ph type="title"/>
          </p:nvPr>
        </p:nvSpPr>
        <p:spPr>
          <a:xfrm>
            <a:off x="304800" y="533400"/>
            <a:ext cx="8839200" cy="1143000"/>
          </a:xfrm>
        </p:spPr>
        <p:txBody>
          <a:bodyPr/>
          <a:lstStyle/>
          <a:p>
            <a:r>
              <a:rPr lang="en-US" b="1" dirty="0" smtClean="0"/>
              <a:t>Basic Webinar Instructions</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Content Placeholder 2"/>
          <p:cNvSpPr>
            <a:spLocks noGrp="1"/>
          </p:cNvSpPr>
          <p:nvPr>
            <p:ph idx="1"/>
          </p:nvPr>
        </p:nvSpPr>
        <p:spPr>
          <a:xfrm>
            <a:off x="457200" y="1981200"/>
            <a:ext cx="8458200" cy="5029200"/>
          </a:xfrm>
        </p:spPr>
        <p:txBody>
          <a:bodyPr>
            <a:normAutofit/>
          </a:bodyPr>
          <a:lstStyle/>
          <a:p>
            <a:pPr>
              <a:lnSpc>
                <a:spcPts val="2900"/>
              </a:lnSpc>
            </a:pPr>
            <a:r>
              <a:rPr lang="en-US" sz="3000" dirty="0" smtClean="0"/>
              <a:t>4 quick survey questions</a:t>
            </a:r>
          </a:p>
          <a:p>
            <a:pPr>
              <a:lnSpc>
                <a:spcPts val="2900"/>
              </a:lnSpc>
            </a:pPr>
            <a:r>
              <a:rPr lang="en-US" sz="3000" dirty="0" smtClean="0"/>
              <a:t>Session recorded and archived with PowerPoint files at </a:t>
            </a:r>
            <a:r>
              <a:rPr lang="en-US" sz="3000" dirty="0" smtClean="0">
                <a:hlinkClick r:id="rId2"/>
              </a:rPr>
              <a:t>www.agrability.org</a:t>
            </a:r>
            <a:endParaRPr lang="en-US" sz="3000" dirty="0" smtClean="0"/>
          </a:p>
          <a:p>
            <a:pPr marL="365760" lvl="1" indent="-256032">
              <a:lnSpc>
                <a:spcPts val="2900"/>
              </a:lnSpc>
              <a:spcBef>
                <a:spcPts val="400"/>
              </a:spcBef>
              <a:buSzPct val="68000"/>
              <a:buFont typeface="Wingdings 3"/>
              <a:buChar char=""/>
            </a:pPr>
            <a:r>
              <a:rPr lang="en-US" sz="3000" dirty="0"/>
              <a:t>Problems: use chat window or email </a:t>
            </a:r>
            <a:r>
              <a:rPr lang="en-US" sz="3000" dirty="0" smtClean="0">
                <a:solidFill>
                  <a:schemeClr val="accent2"/>
                </a:solidFill>
                <a:hlinkClick r:id="rId3"/>
              </a:rPr>
              <a:t>jonesp@purdue.edu</a:t>
            </a:r>
            <a:r>
              <a:rPr lang="en-US" sz="3000" dirty="0" smtClean="0">
                <a:solidFill>
                  <a:schemeClr val="accent2"/>
                </a:solidFill>
              </a:rPr>
              <a:t> </a:t>
            </a:r>
            <a:r>
              <a:rPr lang="en-US" sz="3000" dirty="0" smtClean="0"/>
              <a:t>  </a:t>
            </a:r>
            <a:endParaRPr lang="en-US" sz="3000" dirty="0"/>
          </a:p>
          <a:p>
            <a:pPr marL="109728" indent="0">
              <a:lnSpc>
                <a:spcPts val="2900"/>
              </a:lnSpc>
              <a:buNone/>
            </a:pPr>
            <a:endParaRPr lang="en-US" dirty="0" smtClean="0"/>
          </a:p>
        </p:txBody>
      </p:sp>
      <p:sp>
        <p:nvSpPr>
          <p:cNvPr id="51202" name="Title 1"/>
          <p:cNvSpPr>
            <a:spLocks noGrp="1"/>
          </p:cNvSpPr>
          <p:nvPr>
            <p:ph type="title"/>
          </p:nvPr>
        </p:nvSpPr>
        <p:spPr>
          <a:xfrm>
            <a:off x="304800" y="609600"/>
            <a:ext cx="8839200" cy="1143000"/>
          </a:xfrm>
        </p:spPr>
        <p:txBody>
          <a:bodyPr/>
          <a:lstStyle/>
          <a:p>
            <a:r>
              <a:rPr lang="en-US" b="1" dirty="0" smtClean="0"/>
              <a:t>Basic Webinar Instructions</a:t>
            </a:r>
          </a:p>
        </p:txBody>
      </p:sp>
    </p:spTree>
    <p:extLst>
      <p:ext uri="{BB962C8B-B14F-4D97-AF65-F5344CB8AC3E}">
        <p14:creationId xmlns="" xmlns:p14="http://schemas.microsoft.com/office/powerpoint/2010/main" val="2856287008"/>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722437"/>
            <a:ext cx="8229600" cy="4525963"/>
          </a:xfrm>
        </p:spPr>
        <p:txBody>
          <a:bodyPr>
            <a:normAutofit lnSpcReduction="10000"/>
          </a:bodyPr>
          <a:lstStyle/>
          <a:p>
            <a:r>
              <a:rPr lang="en-US" sz="3000" dirty="0" smtClean="0"/>
              <a:t>Increased interactivity = increased technical issues</a:t>
            </a:r>
          </a:p>
          <a:p>
            <a:pPr lvl="1"/>
            <a:r>
              <a:rPr lang="en-US" sz="2800" dirty="0" smtClean="0"/>
              <a:t>Be patient while we push our boundaries</a:t>
            </a:r>
          </a:p>
          <a:p>
            <a:pPr lvl="1"/>
            <a:r>
              <a:rPr lang="en-US" sz="2800" dirty="0" smtClean="0"/>
              <a:t>Meeting &gt; Audio Setup Wizard</a:t>
            </a:r>
          </a:p>
          <a:p>
            <a:r>
              <a:rPr lang="en-US" sz="3000" dirty="0" smtClean="0"/>
              <a:t>Disconnection with presenters</a:t>
            </a:r>
          </a:p>
          <a:p>
            <a:pPr lvl="1"/>
            <a:r>
              <a:rPr lang="en-US" sz="2800" dirty="0"/>
              <a:t>Hang on – we’ll reconnect as soon as possible</a:t>
            </a:r>
          </a:p>
          <a:p>
            <a:r>
              <a:rPr lang="en-US" sz="3000" dirty="0" smtClean="0"/>
              <a:t>Disconnection with participants</a:t>
            </a:r>
          </a:p>
          <a:p>
            <a:pPr lvl="1"/>
            <a:r>
              <a:rPr lang="en-US" sz="2800" dirty="0"/>
              <a:t>Log in again</a:t>
            </a:r>
          </a:p>
          <a:p>
            <a:pPr marL="393192" lvl="1" indent="0">
              <a:buNone/>
            </a:pPr>
            <a:endParaRPr lang="en-US" dirty="0"/>
          </a:p>
        </p:txBody>
      </p:sp>
      <p:sp>
        <p:nvSpPr>
          <p:cNvPr id="3" name="Title 2"/>
          <p:cNvSpPr>
            <a:spLocks noGrp="1"/>
          </p:cNvSpPr>
          <p:nvPr>
            <p:ph type="title"/>
          </p:nvPr>
        </p:nvSpPr>
        <p:spPr>
          <a:xfrm>
            <a:off x="685800" y="685800"/>
            <a:ext cx="7772400" cy="1143000"/>
          </a:xfrm>
        </p:spPr>
        <p:txBody>
          <a:bodyPr/>
          <a:lstStyle/>
          <a:p>
            <a:r>
              <a:rPr lang="en-US" b="1" dirty="0" smtClean="0"/>
              <a:t>Known Webinar Issues</a:t>
            </a:r>
            <a:endParaRPr lang="en-US" b="1" dirty="0"/>
          </a:p>
        </p:txBody>
      </p:sp>
    </p:spTree>
    <p:extLst>
      <p:ext uri="{BB962C8B-B14F-4D97-AF65-F5344CB8AC3E}">
        <p14:creationId xmlns="" xmlns:p14="http://schemas.microsoft.com/office/powerpoint/2010/main" val="40892508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5"/>
          <p:cNvSpPr>
            <a:spLocks noGrp="1"/>
          </p:cNvSpPr>
          <p:nvPr>
            <p:ph type="title"/>
          </p:nvPr>
        </p:nvSpPr>
        <p:spPr/>
        <p:txBody>
          <a:bodyPr/>
          <a:lstStyle/>
          <a:p>
            <a:endParaRPr lang="en-US" sz="1800" i="1" smtClean="0">
              <a:solidFill>
                <a:srgbClr val="96351A"/>
              </a:solidFill>
              <a:latin typeface="Times New Roman" pitchFamily="18" charset="0"/>
              <a:cs typeface="Times New Roman" pitchFamily="18" charset="0"/>
            </a:endParaRPr>
          </a:p>
        </p:txBody>
      </p:sp>
      <p:sp>
        <p:nvSpPr>
          <p:cNvPr id="3075" name="Content Placeholder 6"/>
          <p:cNvSpPr>
            <a:spLocks noGrp="1"/>
          </p:cNvSpPr>
          <p:nvPr>
            <p:ph idx="1"/>
          </p:nvPr>
        </p:nvSpPr>
        <p:spPr/>
        <p:txBody>
          <a:bodyPr/>
          <a:lstStyle/>
          <a:p>
            <a:pPr algn="ctr">
              <a:buFontTx/>
              <a:buNone/>
            </a:pPr>
            <a:endParaRPr lang="en-US" dirty="0" smtClean="0"/>
          </a:p>
          <a:p>
            <a:pPr algn="ctr">
              <a:buFontTx/>
              <a:buNone/>
            </a:pPr>
            <a:r>
              <a:rPr lang="en-US" sz="2400" b="1" i="1" dirty="0" smtClean="0">
                <a:solidFill>
                  <a:srgbClr val="B23E1E"/>
                </a:solidFill>
                <a:latin typeface="Times New Roman" pitchFamily="18" charset="0"/>
                <a:cs typeface="Times New Roman" pitchFamily="18" charset="0"/>
              </a:rPr>
              <a:t>Bradley Rein P.E.  </a:t>
            </a:r>
          </a:p>
          <a:p>
            <a:pPr algn="ctr">
              <a:buFontTx/>
              <a:buNone/>
            </a:pPr>
            <a:r>
              <a:rPr lang="en-US" sz="2000" b="1" i="1" dirty="0" smtClean="0">
                <a:latin typeface="Times New Roman" pitchFamily="18" charset="0"/>
                <a:cs typeface="Times New Roman" pitchFamily="18" charset="0"/>
              </a:rPr>
              <a:t>Director – Division of Agricultural Systems </a:t>
            </a:r>
          </a:p>
          <a:p>
            <a:pPr algn="ctr">
              <a:buFontTx/>
              <a:buNone/>
            </a:pPr>
            <a:r>
              <a:rPr lang="en-US" sz="1800" dirty="0" smtClean="0">
                <a:latin typeface="Times New Roman" pitchFamily="18" charset="0"/>
                <a:cs typeface="Times New Roman" pitchFamily="18" charset="0"/>
              </a:rPr>
              <a:t>Institute of Food Production &amp; Sustainability </a:t>
            </a:r>
          </a:p>
          <a:p>
            <a:pPr algn="ctr">
              <a:buFontTx/>
              <a:buNone/>
            </a:pPr>
            <a:r>
              <a:rPr lang="en-US" sz="1800" dirty="0" smtClean="0">
                <a:latin typeface="Times New Roman" pitchFamily="18" charset="0"/>
                <a:cs typeface="Times New Roman" pitchFamily="18" charset="0"/>
                <a:hlinkClick r:id="rId2"/>
              </a:rPr>
              <a:t>brein@nifa.usda.gov</a:t>
            </a:r>
            <a:r>
              <a:rPr lang="en-US" sz="1800" dirty="0" smtClean="0">
                <a:latin typeface="Times New Roman" pitchFamily="18" charset="0"/>
                <a:cs typeface="Times New Roman" pitchFamily="18" charset="0"/>
              </a:rPr>
              <a:t> </a:t>
            </a:r>
          </a:p>
          <a:p>
            <a:pPr>
              <a:buFontTx/>
              <a:buNone/>
            </a:pPr>
            <a:endParaRPr 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US" sz="2800" b="1" i="1" dirty="0" smtClean="0">
                <a:solidFill>
                  <a:srgbClr val="B23E1E"/>
                </a:solidFill>
                <a:latin typeface="Times New Roman" pitchFamily="18" charset="0"/>
                <a:cs typeface="Times New Roman" pitchFamily="18" charset="0"/>
              </a:rPr>
              <a:t>Agenda</a:t>
            </a:r>
          </a:p>
        </p:txBody>
      </p:sp>
      <p:sp>
        <p:nvSpPr>
          <p:cNvPr id="4099" name="Content Placeholder 2"/>
          <p:cNvSpPr>
            <a:spLocks noGrp="1"/>
          </p:cNvSpPr>
          <p:nvPr>
            <p:ph idx="1"/>
          </p:nvPr>
        </p:nvSpPr>
        <p:spPr>
          <a:xfrm>
            <a:off x="1600200" y="2438400"/>
            <a:ext cx="6553200" cy="2895600"/>
          </a:xfrm>
        </p:spPr>
        <p:txBody>
          <a:bodyPr/>
          <a:lstStyle/>
          <a:p>
            <a:r>
              <a:rPr lang="en-US" sz="2400" dirty="0" smtClean="0">
                <a:latin typeface="Times New Roman" pitchFamily="18" charset="0"/>
                <a:cs typeface="Times New Roman" pitchFamily="18" charset="0"/>
              </a:rPr>
              <a:t>NIFA </a:t>
            </a:r>
            <a:r>
              <a:rPr lang="en-US" sz="2400" dirty="0" err="1" smtClean="0">
                <a:latin typeface="Times New Roman" pitchFamily="18" charset="0"/>
                <a:cs typeface="Times New Roman" pitchFamily="18" charset="0"/>
              </a:rPr>
              <a:t>AgrAbility</a:t>
            </a:r>
            <a:r>
              <a:rPr lang="en-US" sz="2400" dirty="0" smtClean="0">
                <a:latin typeface="Times New Roman" pitchFamily="18" charset="0"/>
                <a:cs typeface="Times New Roman" pitchFamily="18" charset="0"/>
              </a:rPr>
              <a:t> Program Management</a:t>
            </a:r>
          </a:p>
          <a:p>
            <a:r>
              <a:rPr lang="en-US" sz="2400" dirty="0" smtClean="0">
                <a:latin typeface="Times New Roman" pitchFamily="18" charset="0"/>
                <a:cs typeface="Times New Roman" pitchFamily="18" charset="0"/>
              </a:rPr>
              <a:t>Introduction of new staff</a:t>
            </a:r>
          </a:p>
          <a:p>
            <a:pPr lvl="1"/>
            <a:r>
              <a:rPr lang="en-US" sz="2000" dirty="0" smtClean="0">
                <a:latin typeface="Times New Roman" pitchFamily="18" charset="0"/>
                <a:cs typeface="Times New Roman" pitchFamily="18" charset="0"/>
              </a:rPr>
              <a:t>Program Specialists</a:t>
            </a:r>
          </a:p>
          <a:p>
            <a:pPr lvl="1"/>
            <a:r>
              <a:rPr lang="en-US" sz="2000" dirty="0" smtClean="0">
                <a:latin typeface="Times New Roman" pitchFamily="18" charset="0"/>
                <a:cs typeface="Times New Roman" pitchFamily="18" charset="0"/>
              </a:rPr>
              <a:t>National Program Leader</a:t>
            </a:r>
          </a:p>
          <a:p>
            <a:r>
              <a:rPr lang="en-US" sz="2400" dirty="0" smtClean="0">
                <a:latin typeface="Times New Roman" pitchFamily="18" charset="0"/>
                <a:cs typeface="Times New Roman" pitchFamily="18" charset="0"/>
              </a:rPr>
              <a:t>Federal funding updates</a:t>
            </a:r>
          </a:p>
          <a:p>
            <a:pPr>
              <a:buFontTx/>
              <a:buNone/>
            </a:pPr>
            <a:endParaRPr lang="en-US"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5"/>
          <p:cNvSpPr>
            <a:spLocks noGrp="1"/>
          </p:cNvSpPr>
          <p:nvPr>
            <p:ph type="title"/>
          </p:nvPr>
        </p:nvSpPr>
        <p:spPr/>
        <p:txBody>
          <a:bodyPr/>
          <a:lstStyle/>
          <a:p>
            <a:endParaRPr lang="en-US" sz="1800" i="1" smtClean="0">
              <a:solidFill>
                <a:srgbClr val="96351A"/>
              </a:solidFill>
              <a:latin typeface="Times New Roman" pitchFamily="18" charset="0"/>
              <a:cs typeface="Times New Roman" pitchFamily="18" charset="0"/>
            </a:endParaRPr>
          </a:p>
        </p:txBody>
      </p:sp>
      <p:sp>
        <p:nvSpPr>
          <p:cNvPr id="5123" name="Content Placeholder 6"/>
          <p:cNvSpPr>
            <a:spLocks noGrp="1"/>
          </p:cNvSpPr>
          <p:nvPr>
            <p:ph idx="1"/>
          </p:nvPr>
        </p:nvSpPr>
        <p:spPr/>
        <p:txBody>
          <a:bodyPr/>
          <a:lstStyle/>
          <a:p>
            <a:pPr algn="ctr">
              <a:buFontTx/>
              <a:buNone/>
            </a:pPr>
            <a:endParaRPr lang="en-US" smtClean="0"/>
          </a:p>
          <a:p>
            <a:pPr algn="ctr">
              <a:buFontTx/>
              <a:buNone/>
            </a:pPr>
            <a:r>
              <a:rPr lang="en-US" sz="2400" b="1" i="1" smtClean="0">
                <a:solidFill>
                  <a:srgbClr val="B23E1E"/>
                </a:solidFill>
                <a:latin typeface="Times New Roman" pitchFamily="18" charset="0"/>
                <a:cs typeface="Times New Roman" pitchFamily="18" charset="0"/>
              </a:rPr>
              <a:t>Camielle L. Compton</a:t>
            </a:r>
            <a:endParaRPr lang="en-US" sz="2400" smtClean="0"/>
          </a:p>
          <a:p>
            <a:pPr algn="ctr">
              <a:buFontTx/>
              <a:buNone/>
            </a:pPr>
            <a:r>
              <a:rPr lang="en-US" sz="2000" b="1" i="1" smtClean="0">
                <a:latin typeface="Times New Roman" pitchFamily="18" charset="0"/>
                <a:cs typeface="Times New Roman" pitchFamily="18" charset="0"/>
              </a:rPr>
              <a:t>Program Specialist </a:t>
            </a:r>
          </a:p>
          <a:p>
            <a:pPr algn="ctr">
              <a:buFontTx/>
              <a:buNone/>
            </a:pPr>
            <a:r>
              <a:rPr lang="en-US" sz="1600" smtClean="0">
                <a:latin typeface="Times New Roman" pitchFamily="18" charset="0"/>
                <a:cs typeface="Times New Roman" pitchFamily="18" charset="0"/>
              </a:rPr>
              <a:t>Division of Agricultural Systems, Institute of Food Production &amp; Sustainability </a:t>
            </a:r>
          </a:p>
          <a:p>
            <a:pPr algn="ctr">
              <a:buFontTx/>
              <a:buNone/>
            </a:pPr>
            <a:r>
              <a:rPr lang="en-US" sz="1600" smtClean="0">
                <a:latin typeface="Times New Roman" pitchFamily="18" charset="0"/>
                <a:cs typeface="Times New Roman" pitchFamily="18" charset="0"/>
                <a:hlinkClick r:id="rId2"/>
              </a:rPr>
              <a:t>ccompton@nifa.usda.gov</a:t>
            </a:r>
            <a:r>
              <a:rPr lang="en-US" sz="1600" smtClean="0">
                <a:latin typeface="Times New Roman" pitchFamily="18" charset="0"/>
                <a:cs typeface="Times New Roman" pitchFamily="18" charset="0"/>
              </a:rPr>
              <a:t>  </a:t>
            </a:r>
          </a:p>
          <a:p>
            <a:pPr algn="ctr">
              <a:buFontTx/>
              <a:buNone/>
            </a:pPr>
            <a:r>
              <a:rPr lang="en-US" sz="1800" smtClean="0">
                <a:latin typeface="Times New Roman" pitchFamily="18" charset="0"/>
                <a:cs typeface="Times New Roman" pitchFamily="18" charset="0"/>
              </a:rPr>
              <a:t> </a:t>
            </a:r>
          </a:p>
          <a:p>
            <a:pPr>
              <a:buFontTx/>
              <a:buNone/>
            </a:pPr>
            <a:endParaRPr lang="en-US"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5"/>
          <p:cNvSpPr>
            <a:spLocks noGrp="1"/>
          </p:cNvSpPr>
          <p:nvPr>
            <p:ph type="title"/>
          </p:nvPr>
        </p:nvSpPr>
        <p:spPr/>
        <p:txBody>
          <a:bodyPr/>
          <a:lstStyle/>
          <a:p>
            <a:endParaRPr lang="en-US" sz="1800" i="1" smtClean="0">
              <a:solidFill>
                <a:srgbClr val="96351A"/>
              </a:solidFill>
              <a:latin typeface="Times New Roman" pitchFamily="18" charset="0"/>
              <a:cs typeface="Times New Roman" pitchFamily="18" charset="0"/>
            </a:endParaRPr>
          </a:p>
        </p:txBody>
      </p:sp>
      <p:sp>
        <p:nvSpPr>
          <p:cNvPr id="7171" name="Content Placeholder 6"/>
          <p:cNvSpPr>
            <a:spLocks noGrp="1"/>
          </p:cNvSpPr>
          <p:nvPr>
            <p:ph idx="1"/>
          </p:nvPr>
        </p:nvSpPr>
        <p:spPr/>
        <p:txBody>
          <a:bodyPr/>
          <a:lstStyle/>
          <a:p>
            <a:pPr algn="ctr">
              <a:buFontTx/>
              <a:buNone/>
            </a:pPr>
            <a:endParaRPr lang="en-US" smtClean="0"/>
          </a:p>
          <a:p>
            <a:pPr algn="ctr">
              <a:buFontTx/>
              <a:buNone/>
            </a:pPr>
            <a:r>
              <a:rPr lang="en-US" sz="2400" b="1" i="1" smtClean="0">
                <a:solidFill>
                  <a:srgbClr val="B23E1E"/>
                </a:solidFill>
                <a:latin typeface="Times New Roman" pitchFamily="18" charset="0"/>
                <a:cs typeface="Times New Roman" pitchFamily="18" charset="0"/>
              </a:rPr>
              <a:t>Alexandra F. Wilson  </a:t>
            </a:r>
          </a:p>
          <a:p>
            <a:pPr algn="ctr">
              <a:buFontTx/>
              <a:buNone/>
            </a:pPr>
            <a:r>
              <a:rPr lang="en-US" sz="2000" b="1" i="1" smtClean="0">
                <a:latin typeface="Times New Roman" pitchFamily="18" charset="0"/>
                <a:cs typeface="Times New Roman" pitchFamily="18" charset="0"/>
              </a:rPr>
              <a:t>Program Specialist </a:t>
            </a:r>
          </a:p>
          <a:p>
            <a:pPr algn="ctr">
              <a:buFontTx/>
              <a:buNone/>
            </a:pPr>
            <a:r>
              <a:rPr lang="en-US" sz="1600" smtClean="0">
                <a:latin typeface="Times New Roman" pitchFamily="18" charset="0"/>
                <a:cs typeface="Times New Roman" pitchFamily="18" charset="0"/>
              </a:rPr>
              <a:t>Division of Agricultural Systems, Institute of Food Production &amp; Sustainability </a:t>
            </a:r>
          </a:p>
          <a:p>
            <a:pPr algn="ctr">
              <a:buFontTx/>
              <a:buNone/>
            </a:pPr>
            <a:r>
              <a:rPr lang="en-US" sz="1600" u="sng" smtClean="0">
                <a:latin typeface="Times New Roman" pitchFamily="18" charset="0"/>
                <a:cs typeface="Times New Roman" pitchFamily="18" charset="0"/>
                <a:hlinkClick r:id="rId2"/>
              </a:rPr>
              <a:t>afwilson@nifa.usda.gov</a:t>
            </a:r>
            <a:endParaRPr lang="en-US" sz="1600" smtClean="0">
              <a:latin typeface="Times New Roman" pitchFamily="18" charset="0"/>
              <a:cs typeface="Times New Roman" pitchFamily="18" charset="0"/>
            </a:endParaRPr>
          </a:p>
          <a:p>
            <a:pPr algn="ctr">
              <a:buFontTx/>
              <a:buNone/>
            </a:pPr>
            <a:endParaRPr lang="en-US" sz="160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5"/>
          <p:cNvSpPr>
            <a:spLocks noGrp="1"/>
          </p:cNvSpPr>
          <p:nvPr>
            <p:ph type="title"/>
          </p:nvPr>
        </p:nvSpPr>
        <p:spPr/>
        <p:txBody>
          <a:bodyPr/>
          <a:lstStyle/>
          <a:p>
            <a:endParaRPr lang="en-US" sz="1800" i="1" smtClean="0">
              <a:solidFill>
                <a:srgbClr val="96351A"/>
              </a:solidFill>
              <a:latin typeface="Times New Roman" pitchFamily="18" charset="0"/>
              <a:cs typeface="Times New Roman" pitchFamily="18" charset="0"/>
            </a:endParaRPr>
          </a:p>
        </p:txBody>
      </p:sp>
      <p:sp>
        <p:nvSpPr>
          <p:cNvPr id="9219" name="Content Placeholder 6"/>
          <p:cNvSpPr>
            <a:spLocks noGrp="1"/>
          </p:cNvSpPr>
          <p:nvPr>
            <p:ph idx="1"/>
          </p:nvPr>
        </p:nvSpPr>
        <p:spPr/>
        <p:txBody>
          <a:bodyPr/>
          <a:lstStyle/>
          <a:p>
            <a:pPr algn="ctr">
              <a:buFontTx/>
              <a:buNone/>
            </a:pPr>
            <a:endParaRPr lang="en-US" smtClean="0"/>
          </a:p>
          <a:p>
            <a:pPr algn="ctr">
              <a:buFontTx/>
              <a:buNone/>
            </a:pPr>
            <a:r>
              <a:rPr lang="en-US" sz="2400" b="1" i="1" smtClean="0">
                <a:solidFill>
                  <a:srgbClr val="96351A"/>
                </a:solidFill>
                <a:latin typeface="Times New Roman" pitchFamily="18" charset="0"/>
                <a:cs typeface="Times New Roman" pitchFamily="18" charset="0"/>
              </a:rPr>
              <a:t>Aida Balsano, Ph.D. </a:t>
            </a:r>
          </a:p>
          <a:p>
            <a:pPr algn="ctr">
              <a:buFontTx/>
              <a:buNone/>
            </a:pPr>
            <a:r>
              <a:rPr lang="en-US" sz="2000" b="1" i="1" smtClean="0">
                <a:latin typeface="Times New Roman" pitchFamily="18" charset="0"/>
                <a:cs typeface="Times New Roman" pitchFamily="18" charset="0"/>
              </a:rPr>
              <a:t>NPL - FCS Research and Evaluation </a:t>
            </a:r>
          </a:p>
          <a:p>
            <a:pPr algn="ctr">
              <a:buFontTx/>
              <a:buNone/>
            </a:pPr>
            <a:r>
              <a:rPr lang="en-US" sz="1600" smtClean="0">
                <a:latin typeface="Times New Roman" pitchFamily="18" charset="0"/>
                <a:cs typeface="Times New Roman" pitchFamily="18" charset="0"/>
              </a:rPr>
              <a:t>Division of Family and Consumer Sciences, Institute of Youth, Family and Community </a:t>
            </a:r>
          </a:p>
          <a:p>
            <a:pPr algn="ctr">
              <a:buFontTx/>
              <a:buNone/>
            </a:pPr>
            <a:r>
              <a:rPr lang="en-US" sz="1600" smtClean="0">
                <a:latin typeface="Times New Roman" pitchFamily="18" charset="0"/>
                <a:cs typeface="Times New Roman" pitchFamily="18" charset="0"/>
                <a:hlinkClick r:id="rId2"/>
              </a:rPr>
              <a:t>abalsano@nifa.usda.gov</a:t>
            </a:r>
            <a:r>
              <a:rPr lang="en-US" sz="1600" smtClean="0">
                <a:latin typeface="Times New Roman" pitchFamily="18" charset="0"/>
                <a:cs typeface="Times New Roman" pitchFamily="18" charset="0"/>
              </a:rPr>
              <a:t> </a:t>
            </a:r>
          </a:p>
          <a:p>
            <a:pPr>
              <a:buFontTx/>
              <a:buNone/>
            </a:pPr>
            <a:endParaRPr lang="en-US" smtClean="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6.0&quot;&gt;&lt;object type=&quot;1&quot; unique_id=&quot;10001&quot;&gt;&lt;object type=&quot;8&quot; unique_id=&quot;10194&quot;&gt;&lt;/object&gt;&lt;object type=&quot;2&quot; unique_id=&quot;10195&quot;&gt;&lt;object type=&quot;3&quot; unique_id=&quot;10196&quot;&gt;&lt;property id=&quot;20148&quot; value=&quot;5&quot;/&gt;&lt;property id=&quot;20300&quot; value=&quot;Slide 1&quot;/&gt;&lt;property id=&quot;20307&quot; value=&quot;256&quot;/&gt;&lt;/object&gt;&lt;object type=&quot;3&quot; unique_id=&quot;10197&quot;&gt;&lt;property id=&quot;20148&quot; value=&quot;5&quot;/&gt;&lt;property id=&quot;20300&quot; value=&quot;Slide 2 - &amp;quot;Basic Webinar Instructions&amp;quot;&quot;/&gt;&lt;property id=&quot;20307&quot; value=&quot;321&quot;/&gt;&lt;/object&gt;&lt;object type=&quot;3&quot; unique_id=&quot;10198&quot;&gt;&lt;property id=&quot;20148&quot; value=&quot;5&quot;/&gt;&lt;property id=&quot;20300&quot; value=&quot;Slide 3 - &amp;quot;Basic Webinar Instructions&amp;quot;&quot;/&gt;&lt;property id=&quot;20307&quot; value=&quot;322&quot;/&gt;&lt;/object&gt;&lt;object type=&quot;3&quot; unique_id=&quot;10199&quot;&gt;&lt;property id=&quot;20148&quot; value=&quot;5&quot;/&gt;&lt;property id=&quot;20300&quot; value=&quot;Slide 4 - &amp;quot;Known Webinar Issues&amp;quot;&quot;/&gt;&lt;property id=&quot;20307&quot; value=&quot;323&quot;/&gt;&lt;/object&gt;&lt;object type=&quot;3&quot; unique_id=&quot;10200&quot;&gt;&lt;property id=&quot;20148&quot; value=&quot;5&quot;/&gt;&lt;property id=&quot;20300&quot; value=&quot;Slide 5&quot;/&gt;&lt;property id=&quot;20307&quot; value=&quot;286&quot;/&gt;&lt;/object&gt;&lt;object type=&quot;3&quot; unique_id=&quot;10201&quot;&gt;&lt;property id=&quot;20148&quot; value=&quot;5&quot;/&gt;&lt;property id=&quot;20300&quot; value=&quot;Slide 6 - &amp;quot;Agenda&amp;quot;&quot;/&gt;&lt;property id=&quot;20307&quot; value=&quot;319&quot;/&gt;&lt;/object&gt;&lt;object type=&quot;3&quot; unique_id=&quot;10202&quot;&gt;&lt;property id=&quot;20148&quot; value=&quot;5&quot;/&gt;&lt;property id=&quot;20300&quot; value=&quot;Slide 7&quot;/&gt;&lt;property id=&quot;20307&quot; value=&quot;311&quot;/&gt;&lt;/object&gt;&lt;object type=&quot;3&quot; unique_id=&quot;10203&quot;&gt;&lt;property id=&quot;20148&quot; value=&quot;5&quot;/&gt;&lt;property id=&quot;20300&quot; value=&quot;Slide 8&quot;/&gt;&lt;property id=&quot;20307&quot; value=&quot;312&quot;/&gt;&lt;/object&gt;&lt;object type=&quot;3&quot; unique_id=&quot;10204&quot;&gt;&lt;property id=&quot;20148&quot; value=&quot;5&quot;/&gt;&lt;property id=&quot;20300&quot; value=&quot;Slide 9&quot;/&gt;&lt;property id=&quot;20307&quot; value=&quot;293&quot;/&gt;&lt;/object&gt;&lt;object type=&quot;3&quot; unique_id=&quot;10205&quot;&gt;&lt;property id=&quot;20148&quot; value=&quot;5&quot;/&gt;&lt;property id=&quot;20300&quot; value=&quot;Slide 10&quot;/&gt;&lt;property id=&quot;20307&quot; value=&quot;318&quot;/&gt;&lt;/object&gt;&lt;object type=&quot;3&quot; unique_id=&quot;10206&quot;&gt;&lt;property id=&quot;20148&quot; value=&quot;5&quot;/&gt;&lt;property id=&quot;20300&quot; value=&quot;Slide 11 - &amp;quot;Family and Consumer Sciences&amp;quot;&quot;/&gt;&lt;property id=&quot;20307&quot; value=&quot;316&quot;/&gt;&lt;/object&gt;&lt;object type=&quot;3&quot; unique_id=&quot;10207&quot;&gt;&lt;property id=&quot;20148&quot; value=&quot;5&quot;/&gt;&lt;property id=&quot;20300&quot; value=&quot;Slide 12 - &amp;quot;NIFA’s Division of Family and Consumer Sciences&amp;quot;&quot;/&gt;&lt;property id=&quot;20307&quot; value=&quot;317&quot;/&gt;&lt;/object&gt;&lt;object type=&quot;3&quot; unique_id=&quot;10208&quot;&gt;&lt;property id=&quot;20148&quot; value=&quot;5&quot;/&gt;&lt;property id=&quot;20300&quot; value=&quot;Slide 13 - &amp;quot;Rural Health and Safety Education (RHSE)  &amp;#x0D;&amp;#x0A;&amp;quot;&quot;/&gt;&lt;property id=&quot;20307&quot; value=&quot;296&quot;/&gt;&lt;/object&gt;&lt;object type=&quot;3&quot; unique_id=&quot;10209&quot;&gt;&lt;property id=&quot;20148&quot; value=&quot;5&quot;/&gt;&lt;property id=&quot;20300&quot; value=&quot;Slide 14 - &amp;quot;FCS Visiting Scholars Program  &amp;quot;&quot;/&gt;&lt;property id=&quot;20307&quot; value=&quot;294&quot;/&gt;&lt;/object&gt;&lt;object type=&quot;3&quot; unique_id=&quot;10210&quot;&gt;&lt;property id=&quot;20148&quot; value=&quot;5&quot;/&gt;&lt;property id=&quot;20300&quot; value=&quot;Slide 15 - &amp;quot;Federal Funding Updates&amp;quot;&quot;/&gt;&lt;property id=&quot;20307&quot; value=&quot;320&quot;/&gt;&lt;/object&gt;&lt;object type=&quot;3&quot; unique_id=&quot;10211&quot;&gt;&lt;property id=&quot;20148&quot; value=&quot;5&quot;/&gt;&lt;property id=&quot;20300&quot; value=&quot;Slide 16&quot;/&gt;&lt;property id=&quot;20307&quot; value=&quot;292&quot;/&gt;&lt;/object&gt;&lt;object type=&quot;3&quot; unique_id=&quot;10212&quot;&gt;&lt;property id=&quot;20148&quot; value=&quot;5&quot;/&gt;&lt;property id=&quot;20300&quot; value=&quot;Slide 17&quot;/&gt;&lt;property id=&quot;20307&quot; value=&quot;310&quot;/&gt;&lt;/object&gt;&lt;/object&gt;&lt;/object&gt;&lt;/database&gt;"/>
</p:tagLst>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12"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12"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762</TotalTime>
  <Words>527</Words>
  <Application>Microsoft Office PowerPoint</Application>
  <PresentationFormat>On-screen Show (4:3)</PresentationFormat>
  <Paragraphs>96</Paragraphs>
  <Slides>17</Slides>
  <Notes>4</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Blank Presentation</vt:lpstr>
      <vt:lpstr>Slide 1</vt:lpstr>
      <vt:lpstr>Basic Webinar Instructions</vt:lpstr>
      <vt:lpstr>Basic Webinar Instructions</vt:lpstr>
      <vt:lpstr>Known Webinar Issues</vt:lpstr>
      <vt:lpstr>Slide 5</vt:lpstr>
      <vt:lpstr>Agenda</vt:lpstr>
      <vt:lpstr>Slide 7</vt:lpstr>
      <vt:lpstr>Slide 8</vt:lpstr>
      <vt:lpstr>Slide 9</vt:lpstr>
      <vt:lpstr>Slide 10</vt:lpstr>
      <vt:lpstr>Family and Consumer Sciences</vt:lpstr>
      <vt:lpstr>NIFA’s Division of Family and Consumer Sciences</vt:lpstr>
      <vt:lpstr>Rural Health and Safety Education (RHSE)   </vt:lpstr>
      <vt:lpstr>FCS Visiting Scholars Program  </vt:lpstr>
      <vt:lpstr>Federal Funding Updates</vt:lpstr>
      <vt:lpstr>Slide 16</vt:lpstr>
      <vt:lpstr>Slide 17</vt:lpstr>
    </vt:vector>
  </TitlesOfParts>
  <Company>Stephanie Engle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Stephanie Engle</dc:creator>
  <cp:lastModifiedBy>paul</cp:lastModifiedBy>
  <cp:revision>148</cp:revision>
  <dcterms:created xsi:type="dcterms:W3CDTF">2012-07-12T12:48:07Z</dcterms:created>
  <dcterms:modified xsi:type="dcterms:W3CDTF">2012-11-27T19:10:46Z</dcterms:modified>
</cp:coreProperties>
</file>