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0"/>
  </p:notesMasterIdLst>
  <p:sldIdLst>
    <p:sldId id="256" r:id="rId2"/>
    <p:sldId id="314" r:id="rId3"/>
    <p:sldId id="315" r:id="rId4"/>
    <p:sldId id="284" r:id="rId5"/>
    <p:sldId id="286" r:id="rId6"/>
    <p:sldId id="285" r:id="rId7"/>
    <p:sldId id="287" r:id="rId8"/>
    <p:sldId id="292" r:id="rId9"/>
    <p:sldId id="296" r:id="rId10"/>
    <p:sldId id="293" r:id="rId11"/>
    <p:sldId id="257" r:id="rId12"/>
    <p:sldId id="261" r:id="rId13"/>
    <p:sldId id="288" r:id="rId14"/>
    <p:sldId id="289" r:id="rId15"/>
    <p:sldId id="290" r:id="rId16"/>
    <p:sldId id="294" r:id="rId17"/>
    <p:sldId id="291" r:id="rId18"/>
    <p:sldId id="260" r:id="rId19"/>
    <p:sldId id="265" r:id="rId20"/>
    <p:sldId id="295" r:id="rId21"/>
    <p:sldId id="298" r:id="rId22"/>
    <p:sldId id="264" r:id="rId23"/>
    <p:sldId id="263" r:id="rId24"/>
    <p:sldId id="262" r:id="rId25"/>
    <p:sldId id="258" r:id="rId26"/>
    <p:sldId id="267" r:id="rId27"/>
    <p:sldId id="273" r:id="rId28"/>
    <p:sldId id="274" r:id="rId29"/>
    <p:sldId id="270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8" r:id="rId38"/>
    <p:sldId id="31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39059-BD98-4D83-9AD5-19FEBB834664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2BD52-B355-4A20-B3B4-D5E5B33EE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6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623ACCF4-29D1-4DC4-BD49-5DF244F9D70C}" type="slidenum">
              <a:rPr lang="en-US" sz="1200" smtClean="0"/>
              <a:pPr eaLnBrk="1" hangingPunct="1"/>
              <a:t>32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288BC85B-07F5-4DC1-993E-7F3DDB403B6B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A9536D-68D7-40D9-9AF2-351A635202BC}" type="slidenum">
              <a:rPr lang="en-US" sz="1200" smtClean="0"/>
              <a:pPr eaLnBrk="1" hangingPunct="1"/>
              <a:t>34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B28FF53F-EDA2-4DAD-9EA7-F5518D87CB47}" type="slidenum">
              <a:rPr lang="en-US" sz="1200" smtClean="0"/>
              <a:pPr eaLnBrk="1" hangingPunct="1"/>
              <a:t>35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AFE6A400-9804-49C9-9D28-F9D830C553AF}" type="slidenum">
              <a:rPr lang="en-US" sz="1200" smtClean="0"/>
              <a:pPr eaLnBrk="1" hangingPunct="1"/>
              <a:t>36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DACEC653-97BC-4925-83F6-3153A14C7F12}" type="slidenum">
              <a:rPr lang="en-US" sz="1200" smtClean="0"/>
              <a:pPr eaLnBrk="1" hangingPunct="1"/>
              <a:t>37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A383FFD5-167C-4C08-AECB-065A506206D4}" type="slidenum">
              <a:rPr lang="en-US" sz="1200" smtClean="0"/>
              <a:pPr eaLnBrk="1" hangingPunct="1"/>
              <a:t>38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EE5296-390C-487D-8540-7D470F804DC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409B68-2825-47AE-843E-879FAE488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ability.org/" TargetMode="External"/><Relationship Id="rId2" Type="http://schemas.openxmlformats.org/officeDocument/2006/relationships/hyperlink" Target="mailto:cookke@purdue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rability.org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grability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alhealthfirstaid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schwei@comcast.n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229600" cy="18288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400" dirty="0" smtClean="0"/>
              <a:t>Mental/Behavioral Health Resources for the </a:t>
            </a:r>
            <a:br>
              <a:rPr lang="en-US" sz="4400" dirty="0" smtClean="0"/>
            </a:br>
            <a:r>
              <a:rPr lang="en-US" sz="4400" dirty="0" smtClean="0"/>
              <a:t>Drought Aftermath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11607"/>
            <a:ext cx="9144000" cy="119970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Roberta Schweitzer, PhD, RN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60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First stage - </a:t>
            </a:r>
            <a:r>
              <a:rPr lang="en-US" sz="3200" b="1" dirty="0" smtClean="0"/>
              <a:t>“Hit by the Storm</a:t>
            </a:r>
            <a:r>
              <a:rPr lang="en-US" sz="3200" dirty="0" smtClean="0"/>
              <a:t>”</a:t>
            </a:r>
          </a:p>
          <a:p>
            <a:pPr lvl="1"/>
            <a:r>
              <a:rPr lang="en-US" sz="2800" dirty="0"/>
              <a:t>D</a:t>
            </a:r>
            <a:r>
              <a:rPr lang="en-US" sz="2800" dirty="0" smtClean="0"/>
              <a:t>rought enters as part of farmer’s already stressful life</a:t>
            </a:r>
          </a:p>
          <a:p>
            <a:pPr lvl="2"/>
            <a:r>
              <a:rPr lang="en-US" sz="2600" dirty="0" smtClean="0"/>
              <a:t>Point at which farmer comes face-to-face with realization that his life has been changed</a:t>
            </a:r>
          </a:p>
          <a:p>
            <a:pPr lvl="3"/>
            <a:r>
              <a:rPr lang="en-US" sz="2400" dirty="0" smtClean="0"/>
              <a:t>Feelings include shock &amp; disbelief, rage &amp; panic</a:t>
            </a:r>
          </a:p>
          <a:p>
            <a:pPr lvl="3"/>
            <a:r>
              <a:rPr lang="en-US" sz="2400" dirty="0"/>
              <a:t>M</a:t>
            </a:r>
            <a:r>
              <a:rPr lang="en-US" sz="2400" dirty="0" smtClean="0"/>
              <a:t>ay begin to experience sense of loss – of lifestyle, identity</a:t>
            </a:r>
          </a:p>
          <a:p>
            <a:pPr lvl="3"/>
            <a:r>
              <a:rPr lang="en-US" sz="2400" dirty="0" smtClean="0"/>
              <a:t>Feel vulnerable – unhealthy copy styles used</a:t>
            </a:r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‘Drought-Stressed Farmer  Management Model”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See signs/symptoms when a family may need help</a:t>
            </a:r>
          </a:p>
          <a:p>
            <a:r>
              <a:rPr lang="en-US" sz="3200" dirty="0" smtClean="0"/>
              <a:t>Can be observed by others around them</a:t>
            </a:r>
          </a:p>
          <a:p>
            <a:pPr lvl="1"/>
            <a:r>
              <a:rPr lang="en-US" sz="2800" dirty="0" smtClean="0"/>
              <a:t>Changes in routine</a:t>
            </a:r>
          </a:p>
          <a:p>
            <a:pPr lvl="1"/>
            <a:r>
              <a:rPr lang="en-US" sz="2800" dirty="0" smtClean="0"/>
              <a:t>Care of livestock/crops declines</a:t>
            </a:r>
          </a:p>
          <a:p>
            <a:pPr lvl="1"/>
            <a:r>
              <a:rPr lang="en-US" sz="2800" dirty="0" smtClean="0"/>
              <a:t>Increase in physical illness</a:t>
            </a:r>
          </a:p>
          <a:p>
            <a:pPr lvl="1"/>
            <a:r>
              <a:rPr lang="en-US" sz="2800" dirty="0" smtClean="0"/>
              <a:t>Increase in farm/ranch accidents</a:t>
            </a:r>
          </a:p>
          <a:p>
            <a:pPr lvl="1"/>
            <a:r>
              <a:rPr lang="en-US" sz="2800" dirty="0" smtClean="0"/>
              <a:t>Appearance of farmstead declines</a:t>
            </a:r>
          </a:p>
          <a:p>
            <a:pPr lvl="1"/>
            <a:r>
              <a:rPr lang="en-US" sz="2800" dirty="0" smtClean="0"/>
              <a:t>Children show signs of stress</a:t>
            </a:r>
          </a:p>
          <a:p>
            <a:pPr lvl="1"/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Early Warning Signs of </a:t>
            </a:r>
            <a:r>
              <a:rPr lang="en-US" sz="4000" dirty="0" smtClean="0"/>
              <a:t>Stress Overload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4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Physical</a:t>
            </a:r>
          </a:p>
          <a:p>
            <a:pPr lvl="1"/>
            <a:r>
              <a:rPr lang="en-US" sz="2800" dirty="0" smtClean="0"/>
              <a:t>Headaches</a:t>
            </a:r>
          </a:p>
          <a:p>
            <a:pPr lvl="1"/>
            <a:r>
              <a:rPr lang="en-US" sz="2800" dirty="0" smtClean="0"/>
              <a:t>Ulcers</a:t>
            </a:r>
          </a:p>
          <a:p>
            <a:pPr lvl="1"/>
            <a:r>
              <a:rPr lang="en-US" sz="2800" dirty="0" smtClean="0"/>
              <a:t>Backaches</a:t>
            </a:r>
          </a:p>
          <a:p>
            <a:pPr lvl="1"/>
            <a:r>
              <a:rPr lang="en-US" sz="2800" dirty="0" smtClean="0"/>
              <a:t>Eating irregularities</a:t>
            </a:r>
          </a:p>
          <a:p>
            <a:pPr lvl="1"/>
            <a:r>
              <a:rPr lang="en-US" sz="2800" dirty="0" smtClean="0"/>
              <a:t>Sleep disturbances</a:t>
            </a:r>
          </a:p>
          <a:p>
            <a:pPr lvl="1"/>
            <a:r>
              <a:rPr lang="en-US" sz="2800" dirty="0" smtClean="0"/>
              <a:t>Exhaustion </a:t>
            </a:r>
          </a:p>
          <a:p>
            <a:pPr lvl="1"/>
            <a:r>
              <a:rPr lang="en-US" sz="2800" dirty="0" smtClean="0"/>
              <a:t>Frequent sickness</a:t>
            </a:r>
          </a:p>
          <a:p>
            <a:pPr marL="393192" lvl="1" indent="0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Signs of Chronic Prolonged Stress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69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Emotional</a:t>
            </a:r>
          </a:p>
          <a:p>
            <a:pPr lvl="1"/>
            <a:r>
              <a:rPr lang="en-US" sz="2800" dirty="0" smtClean="0"/>
              <a:t>Sadness </a:t>
            </a:r>
          </a:p>
          <a:p>
            <a:pPr lvl="1"/>
            <a:r>
              <a:rPr lang="en-US" sz="2800" dirty="0" smtClean="0"/>
              <a:t>Depression</a:t>
            </a:r>
          </a:p>
          <a:p>
            <a:pPr lvl="1"/>
            <a:r>
              <a:rPr lang="en-US" sz="2800" dirty="0" smtClean="0"/>
              <a:t>Bitterness</a:t>
            </a:r>
          </a:p>
          <a:p>
            <a:pPr lvl="1"/>
            <a:r>
              <a:rPr lang="en-US" sz="2800" dirty="0" smtClean="0"/>
              <a:t>Anger</a:t>
            </a:r>
          </a:p>
          <a:p>
            <a:pPr lvl="1"/>
            <a:r>
              <a:rPr lang="en-US" sz="2800" dirty="0" smtClean="0"/>
              <a:t>Anxiety </a:t>
            </a:r>
          </a:p>
          <a:p>
            <a:pPr lvl="1"/>
            <a:r>
              <a:rPr lang="en-US" sz="2800" dirty="0" smtClean="0"/>
              <a:t>Loss of spirit</a:t>
            </a:r>
          </a:p>
          <a:p>
            <a:pPr lvl="1"/>
            <a:r>
              <a:rPr lang="en-US" sz="2800" dirty="0" smtClean="0"/>
              <a:t>Loss of humor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Signs of Chronic Prolonged Stress</a:t>
            </a:r>
          </a:p>
        </p:txBody>
      </p:sp>
    </p:spTree>
    <p:extLst>
      <p:ext uri="{BB962C8B-B14F-4D97-AF65-F5344CB8AC3E}">
        <p14:creationId xmlns:p14="http://schemas.microsoft.com/office/powerpoint/2010/main" val="40554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Behavioral</a:t>
            </a:r>
          </a:p>
          <a:p>
            <a:pPr lvl="1"/>
            <a:r>
              <a:rPr lang="en-US" sz="2800" dirty="0" smtClean="0"/>
              <a:t>Irritability</a:t>
            </a:r>
          </a:p>
          <a:p>
            <a:pPr lvl="1"/>
            <a:r>
              <a:rPr lang="en-US" sz="2800" dirty="0" smtClean="0"/>
              <a:t>Backbiting</a:t>
            </a:r>
          </a:p>
          <a:p>
            <a:pPr lvl="1"/>
            <a:r>
              <a:rPr lang="en-US" sz="2800" dirty="0" smtClean="0"/>
              <a:t>Acting out</a:t>
            </a:r>
          </a:p>
          <a:p>
            <a:pPr lvl="1"/>
            <a:r>
              <a:rPr lang="en-US" sz="2800" dirty="0" smtClean="0"/>
              <a:t>Withdrawal</a:t>
            </a:r>
          </a:p>
          <a:p>
            <a:pPr lvl="1"/>
            <a:r>
              <a:rPr lang="en-US" sz="2800" dirty="0" smtClean="0"/>
              <a:t>Passive-Aggressiveness</a:t>
            </a:r>
          </a:p>
          <a:p>
            <a:pPr lvl="1"/>
            <a:r>
              <a:rPr lang="en-US" sz="2800" dirty="0" smtClean="0"/>
              <a:t>Alcoholism</a:t>
            </a:r>
          </a:p>
          <a:p>
            <a:pPr lvl="1"/>
            <a:r>
              <a:rPr lang="en-US" sz="2800" dirty="0" smtClean="0"/>
              <a:t>Violence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/>
              <a:t>Signs of Chronic Prolonged Stress</a:t>
            </a:r>
          </a:p>
        </p:txBody>
      </p:sp>
    </p:spTree>
    <p:extLst>
      <p:ext uri="{BB962C8B-B14F-4D97-AF65-F5344CB8AC3E}">
        <p14:creationId xmlns:p14="http://schemas.microsoft.com/office/powerpoint/2010/main" val="42010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Cognitive</a:t>
            </a:r>
          </a:p>
          <a:p>
            <a:pPr lvl="1"/>
            <a:r>
              <a:rPr lang="en-US" sz="2800" dirty="0" smtClean="0"/>
              <a:t>Memory loss</a:t>
            </a:r>
          </a:p>
          <a:p>
            <a:pPr lvl="1"/>
            <a:r>
              <a:rPr lang="en-US" sz="2800" dirty="0" smtClean="0"/>
              <a:t>Lack of concentration</a:t>
            </a:r>
          </a:p>
          <a:p>
            <a:pPr lvl="1"/>
            <a:r>
              <a:rPr lang="en-US" sz="2800" dirty="0" smtClean="0"/>
              <a:t>Inability to make decisions</a:t>
            </a:r>
          </a:p>
          <a:p>
            <a:r>
              <a:rPr lang="en-US" sz="3200" dirty="0" smtClean="0"/>
              <a:t>Self-Esteem</a:t>
            </a:r>
          </a:p>
          <a:p>
            <a:pPr lvl="1"/>
            <a:r>
              <a:rPr lang="en-US" sz="2800" dirty="0" smtClean="0"/>
              <a:t>“I’m a failure”</a:t>
            </a:r>
          </a:p>
          <a:p>
            <a:pPr lvl="1"/>
            <a:r>
              <a:rPr lang="en-US" sz="2800" dirty="0" smtClean="0"/>
              <a:t>“I blew it”</a:t>
            </a:r>
          </a:p>
          <a:p>
            <a:pPr lvl="1"/>
            <a:r>
              <a:rPr lang="en-US" sz="2800" dirty="0" smtClean="0"/>
              <a:t>“Why can’t I…?”</a:t>
            </a:r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Signs of Chronic Prolonged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Second Stage – </a:t>
            </a:r>
            <a:r>
              <a:rPr lang="en-US" sz="3200" b="1" dirty="0" smtClean="0"/>
              <a:t>“The Foggy Middle”</a:t>
            </a:r>
          </a:p>
          <a:p>
            <a:r>
              <a:rPr lang="en-US" sz="2800" dirty="0" smtClean="0"/>
              <a:t>A stage of confusion with feelings of emptiness and chaos. One day hopeful, the next hopeless. Nothing makes sense.</a:t>
            </a:r>
          </a:p>
          <a:p>
            <a:r>
              <a:rPr lang="en-US" sz="2800" dirty="0" smtClean="0"/>
              <a:t>Can be longest, most uncomfortable, most confusing stage</a:t>
            </a:r>
          </a:p>
          <a:p>
            <a:r>
              <a:rPr lang="en-US" sz="2800" dirty="0" smtClean="0"/>
              <a:t>Crisis forces farmer to look at his life from a new perspective, question beliefs, &amp; view relationships with family, friends &amp; the world in new light</a:t>
            </a:r>
          </a:p>
          <a:p>
            <a:pPr marL="393192" lvl="1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‘Drought-Stressed Farmer Management Model’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60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be high risk time for assessing the farmer’s emotional status</a:t>
            </a:r>
          </a:p>
          <a:p>
            <a:r>
              <a:rPr lang="en-US" sz="2800" dirty="0" smtClean="0"/>
              <a:t>Greater the number of signs/symptoms a farm family experiences the greater your concern should be</a:t>
            </a:r>
          </a:p>
          <a:p>
            <a:r>
              <a:rPr lang="en-US" sz="2800" dirty="0" smtClean="0"/>
              <a:t>If exhibiting the signs of depression or suicidal intent, you need to connect them with professional help as soon as possible</a:t>
            </a:r>
          </a:p>
          <a:p>
            <a:r>
              <a:rPr lang="en-US" sz="2800" dirty="0" smtClean="0"/>
              <a:t>All cries for help should be taken seriously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Assessing  for Depression or Suicidal Intent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32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Appearance</a:t>
            </a:r>
          </a:p>
          <a:p>
            <a:r>
              <a:rPr lang="en-US" sz="3200" dirty="0" smtClean="0"/>
              <a:t>Unhappy feelings</a:t>
            </a:r>
          </a:p>
          <a:p>
            <a:r>
              <a:rPr lang="en-US" sz="3200" dirty="0" smtClean="0"/>
              <a:t>Negative thoughts</a:t>
            </a:r>
          </a:p>
          <a:p>
            <a:r>
              <a:rPr lang="en-US" sz="3200" dirty="0" smtClean="0"/>
              <a:t>Reduced activity and pleasure in usual activities</a:t>
            </a:r>
          </a:p>
          <a:p>
            <a:r>
              <a:rPr lang="en-US" sz="3200" dirty="0" smtClean="0"/>
              <a:t>People problems</a:t>
            </a:r>
          </a:p>
          <a:p>
            <a:r>
              <a:rPr lang="en-US" sz="3200" dirty="0" smtClean="0"/>
              <a:t>Physical problems</a:t>
            </a:r>
          </a:p>
          <a:p>
            <a:r>
              <a:rPr lang="en-US" sz="3200" dirty="0" smtClean="0"/>
              <a:t>Guilt &amp; low self esteem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Suicide can be a final desperate response to intolerable stress </a:t>
            </a:r>
          </a:p>
          <a:p>
            <a:pPr lvl="1"/>
            <a:r>
              <a:rPr lang="en-US" sz="2200" dirty="0" smtClean="0"/>
              <a:t>Heightened anxiety and/or panic attacks</a:t>
            </a:r>
          </a:p>
          <a:p>
            <a:pPr lvl="1"/>
            <a:r>
              <a:rPr lang="en-US" sz="2200" dirty="0" smtClean="0"/>
              <a:t>Withdrawal or isolation</a:t>
            </a:r>
          </a:p>
          <a:p>
            <a:pPr lvl="1"/>
            <a:r>
              <a:rPr lang="en-US" sz="2200" dirty="0" smtClean="0"/>
              <a:t>Helplessness and Hopelessness</a:t>
            </a:r>
          </a:p>
          <a:p>
            <a:pPr lvl="1"/>
            <a:r>
              <a:rPr lang="en-US" sz="2200" dirty="0" smtClean="0"/>
              <a:t>Alcohol abuse</a:t>
            </a:r>
          </a:p>
          <a:p>
            <a:pPr lvl="1"/>
            <a:r>
              <a:rPr lang="en-US" sz="2200" dirty="0" smtClean="0"/>
              <a:t>Previous suicidal attempt history</a:t>
            </a:r>
          </a:p>
          <a:p>
            <a:pPr lvl="1"/>
            <a:r>
              <a:rPr lang="en-US" sz="2200" dirty="0" smtClean="0"/>
              <a:t>Suicidal plan</a:t>
            </a:r>
          </a:p>
          <a:p>
            <a:pPr lvl="1"/>
            <a:r>
              <a:rPr lang="en-US" sz="2200" dirty="0" smtClean="0"/>
              <a:t>Cries for help</a:t>
            </a:r>
          </a:p>
          <a:p>
            <a:pPr lvl="1"/>
            <a:r>
              <a:rPr lang="en-US" sz="2200" dirty="0" smtClean="0"/>
              <a:t>Talk about suicide</a:t>
            </a:r>
          </a:p>
          <a:p>
            <a:r>
              <a:rPr lang="en-US" sz="2800" dirty="0" smtClean="0"/>
              <a:t>Ask if person is suicidal if they are exhibiting some of these symptoms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Warning Signs of Suicidal Intent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24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b="1" dirty="0" smtClean="0"/>
              <a:t>Basic Webinar Instructions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10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2900"/>
              </a:lnSpc>
            </a:pPr>
            <a:r>
              <a:rPr lang="en-US" sz="3000" dirty="0" smtClean="0"/>
              <a:t>Resource handout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Need speakers or headphones to hear the presentation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Meeting &gt; Manage My Settings &gt; My Connection Speed</a:t>
            </a:r>
          </a:p>
          <a:p>
            <a:pPr lvl="1">
              <a:lnSpc>
                <a:spcPts val="2900"/>
              </a:lnSpc>
            </a:pPr>
            <a:r>
              <a:rPr lang="en-US" sz="3000" i="1" dirty="0" smtClean="0"/>
              <a:t>Dial-up not recommended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Questions about presentation – type into chat window and hit send icon, and they’ll be addressed at the end.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Captioning pod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Problems: use chat window or email </a:t>
            </a:r>
            <a:r>
              <a:rPr lang="en-US" sz="2600" dirty="0" smtClean="0">
                <a:solidFill>
                  <a:schemeClr val="accent2"/>
                </a:solidFill>
                <a:hlinkClick r:id="rId2"/>
              </a:rPr>
              <a:t>cookke@purdue.edu</a:t>
            </a:r>
            <a:r>
              <a:rPr lang="en-US" sz="3000" dirty="0" smtClean="0"/>
              <a:t>  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4 quick survey questions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Session recorded and archived with PowerPoint file at </a:t>
            </a:r>
            <a:r>
              <a:rPr lang="en-US" sz="3000" dirty="0" smtClean="0">
                <a:hlinkClick r:id="rId3"/>
              </a:rPr>
              <a:t>www.agrability.org</a:t>
            </a:r>
            <a:r>
              <a:rPr lang="en-US" sz="3000" dirty="0" smtClean="0"/>
              <a:t>  </a:t>
            </a:r>
            <a:r>
              <a:rPr lang="en-US" sz="3000" i="1" dirty="0" smtClean="0"/>
              <a:t>Online Training </a:t>
            </a:r>
            <a:r>
              <a:rPr lang="en-US" sz="3000" dirty="0" smtClean="0"/>
              <a:t>link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IS PATH WARM ?</a:t>
            </a:r>
          </a:p>
          <a:p>
            <a:pPr lvl="1"/>
            <a:r>
              <a:rPr lang="en-US" sz="2400" b="1" dirty="0" smtClean="0"/>
              <a:t>I</a:t>
            </a:r>
            <a:r>
              <a:rPr lang="en-US" sz="2400" dirty="0" smtClean="0"/>
              <a:t>deation</a:t>
            </a:r>
          </a:p>
          <a:p>
            <a:pPr lvl="1"/>
            <a:r>
              <a:rPr lang="en-US" sz="2400" b="1" dirty="0" smtClean="0"/>
              <a:t>S</a:t>
            </a:r>
            <a:r>
              <a:rPr lang="en-US" sz="2400" dirty="0" smtClean="0"/>
              <a:t>ubstance abuse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 smtClean="0"/>
              <a:t>P</a:t>
            </a:r>
            <a:r>
              <a:rPr lang="en-US" sz="2400" dirty="0" smtClean="0"/>
              <a:t>urposelessness</a:t>
            </a:r>
          </a:p>
          <a:p>
            <a:pPr lvl="1"/>
            <a:r>
              <a:rPr lang="en-US" sz="2400" b="1" dirty="0" smtClean="0"/>
              <a:t>A</a:t>
            </a:r>
            <a:r>
              <a:rPr lang="en-US" sz="2400" dirty="0" smtClean="0"/>
              <a:t>nxiety</a:t>
            </a:r>
          </a:p>
          <a:p>
            <a:pPr lvl="1"/>
            <a:r>
              <a:rPr lang="en-US" sz="2400" b="1" dirty="0" smtClean="0"/>
              <a:t>T</a:t>
            </a:r>
            <a:r>
              <a:rPr lang="en-US" sz="2400" dirty="0" smtClean="0"/>
              <a:t>rapped</a:t>
            </a:r>
          </a:p>
          <a:p>
            <a:pPr lvl="1"/>
            <a:r>
              <a:rPr lang="en-US" sz="2400" b="1" dirty="0" smtClean="0"/>
              <a:t>H</a:t>
            </a:r>
            <a:r>
              <a:rPr lang="en-US" sz="2400" dirty="0" smtClean="0"/>
              <a:t>opelessness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 smtClean="0"/>
              <a:t>W</a:t>
            </a:r>
            <a:r>
              <a:rPr lang="en-US" sz="2400" dirty="0" smtClean="0"/>
              <a:t>ithdrawal</a:t>
            </a:r>
          </a:p>
          <a:p>
            <a:pPr lvl="1"/>
            <a:r>
              <a:rPr lang="en-US" sz="2400" b="1" dirty="0" smtClean="0"/>
              <a:t>A</a:t>
            </a:r>
            <a:r>
              <a:rPr lang="en-US" sz="2400" dirty="0" smtClean="0"/>
              <a:t>nger</a:t>
            </a:r>
          </a:p>
          <a:p>
            <a:pPr lvl="1"/>
            <a:r>
              <a:rPr lang="en-US" sz="2400" b="1" dirty="0" smtClean="0"/>
              <a:t>R</a:t>
            </a:r>
            <a:r>
              <a:rPr lang="en-US" sz="2400" dirty="0" smtClean="0"/>
              <a:t>ecklessness</a:t>
            </a:r>
          </a:p>
          <a:p>
            <a:pPr lvl="1"/>
            <a:r>
              <a:rPr lang="en-US" sz="2400" b="1" dirty="0" smtClean="0"/>
              <a:t>M</a:t>
            </a:r>
            <a:r>
              <a:rPr lang="en-US" sz="2400" dirty="0" smtClean="0"/>
              <a:t>ood Changes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Suicide Warning Signs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8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to say</a:t>
            </a:r>
          </a:p>
          <a:p>
            <a:pPr lvl="1"/>
            <a:r>
              <a:rPr lang="en-US" sz="2800" dirty="0"/>
              <a:t>Always assume person still wants to live or they wouldn’t be talking to you</a:t>
            </a:r>
          </a:p>
          <a:p>
            <a:pPr marL="630936" lvl="2" indent="0">
              <a:buNone/>
            </a:pPr>
            <a:r>
              <a:rPr lang="en-US" sz="2200" dirty="0"/>
              <a:t>“You don’t have to handle this alone – I will support you”.</a:t>
            </a:r>
          </a:p>
          <a:p>
            <a:pPr marL="393192" lvl="1" indent="0">
              <a:buNone/>
            </a:pPr>
            <a:endParaRPr lang="en-US" sz="2800" dirty="0" smtClean="0"/>
          </a:p>
          <a:p>
            <a:r>
              <a:rPr lang="en-US" sz="3200" dirty="0" smtClean="0"/>
              <a:t>What to do</a:t>
            </a:r>
          </a:p>
          <a:p>
            <a:pPr lvl="1"/>
            <a:r>
              <a:rPr lang="en-US" sz="2800" dirty="0" smtClean="0"/>
              <a:t>Praise for sharing feelings &amp; encourage to continue reaching out for help</a:t>
            </a:r>
          </a:p>
          <a:p>
            <a:pPr lvl="1"/>
            <a:r>
              <a:rPr lang="en-US" sz="2400" dirty="0" smtClean="0"/>
              <a:t>Call crisis line or local resource to get support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Signs of Suicide: What to Say and Do if Signs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Suicide completion higher in farmers than other professions – twice the general population in the Midwest</a:t>
            </a:r>
          </a:p>
          <a:p>
            <a:r>
              <a:rPr lang="en-US" sz="3000" dirty="0" smtClean="0"/>
              <a:t>Suicide is preventable</a:t>
            </a:r>
          </a:p>
          <a:p>
            <a:pPr lvl="1"/>
            <a:r>
              <a:rPr lang="en-US" sz="2400" dirty="0" smtClean="0"/>
              <a:t>Want to live, but unable to see alternatives to their problems at that moment</a:t>
            </a:r>
          </a:p>
          <a:p>
            <a:pPr lvl="1"/>
            <a:r>
              <a:rPr lang="en-US" sz="2400" dirty="0" smtClean="0"/>
              <a:t>Most give warning signs of their intentions but others may be unaware of them or unsure what to do about them</a:t>
            </a:r>
          </a:p>
          <a:p>
            <a:r>
              <a:rPr lang="en-US" sz="2800" dirty="0" smtClean="0"/>
              <a:t>Talking about suicide doesn’t make someone suicidal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Facts About Suicide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3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Active listening</a:t>
            </a:r>
          </a:p>
          <a:p>
            <a:pPr lvl="1"/>
            <a:r>
              <a:rPr lang="en-US" sz="2800" dirty="0" smtClean="0"/>
              <a:t>Most important communication skill, especially with people who are distressed or in crisis</a:t>
            </a:r>
          </a:p>
          <a:p>
            <a:pPr lvl="1"/>
            <a:r>
              <a:rPr lang="en-US" sz="2800" dirty="0" smtClean="0"/>
              <a:t>Listening is not a passive process – takes time &amp; energy</a:t>
            </a:r>
          </a:p>
          <a:p>
            <a:pPr lvl="1"/>
            <a:r>
              <a:rPr lang="en-US" sz="2800" dirty="0" smtClean="0"/>
              <a:t>Reflect back to person</a:t>
            </a:r>
          </a:p>
          <a:p>
            <a:r>
              <a:rPr lang="en-US" sz="3200" dirty="0" smtClean="0"/>
              <a:t>Empathic response leads - examples</a:t>
            </a:r>
          </a:p>
          <a:p>
            <a:pPr marL="393192" lvl="1" indent="0">
              <a:buNone/>
            </a:pPr>
            <a:r>
              <a:rPr lang="en-US" sz="2800" dirty="0" smtClean="0"/>
              <a:t>	So you feel…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Key Staff Communication Resources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18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“Communications Busters”</a:t>
            </a:r>
          </a:p>
          <a:p>
            <a:pPr lvl="1"/>
            <a:r>
              <a:rPr lang="en-US" sz="2800" dirty="0" smtClean="0"/>
              <a:t>Ways Communication can break down between the messenger and the receiver</a:t>
            </a:r>
          </a:p>
          <a:p>
            <a:pPr lvl="2"/>
            <a:r>
              <a:rPr lang="en-US" sz="2600" dirty="0" smtClean="0"/>
              <a:t>Interrupting </a:t>
            </a:r>
          </a:p>
          <a:p>
            <a:pPr lvl="2"/>
            <a:r>
              <a:rPr lang="en-US" sz="2600" dirty="0" smtClean="0"/>
              <a:t>Ignoring</a:t>
            </a:r>
          </a:p>
          <a:p>
            <a:pPr lvl="2"/>
            <a:r>
              <a:rPr lang="en-US" sz="2600" dirty="0" smtClean="0"/>
              <a:t>Judging</a:t>
            </a:r>
          </a:p>
          <a:p>
            <a:pPr lvl="2"/>
            <a:r>
              <a:rPr lang="en-US" sz="2600" dirty="0" smtClean="0"/>
              <a:t>Blaming</a:t>
            </a:r>
          </a:p>
          <a:p>
            <a:pPr lvl="2"/>
            <a:r>
              <a:rPr lang="en-US" sz="2600" dirty="0" smtClean="0"/>
              <a:t>Stating opinion as fact</a:t>
            </a:r>
          </a:p>
          <a:p>
            <a:pPr lvl="2"/>
            <a:r>
              <a:rPr lang="en-US" sz="2600" dirty="0" smtClean="0"/>
              <a:t>Insulting/name calling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Key Staff Barriers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65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Use same communication techniques with family members to check for cues to depression or suicidal ideation – in all family members as needed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Example</a:t>
            </a:r>
          </a:p>
          <a:p>
            <a:pPr lvl="1"/>
            <a:r>
              <a:rPr lang="en-US" sz="2800" dirty="0" smtClean="0"/>
              <a:t>“This must be really stressful for you right now. This is a normal reaction to this abnormal event. They may  be able to give you some insight on how to deal with this”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Responses with Farm Families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98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Farmers &amp; their families pride themselves on their independence, self-reliance and resiliency in the face of hardship</a:t>
            </a:r>
          </a:p>
          <a:p>
            <a:r>
              <a:rPr lang="en-US" sz="3200" dirty="0" smtClean="0"/>
              <a:t>Makes it difficult for them to reach out</a:t>
            </a:r>
          </a:p>
          <a:p>
            <a:r>
              <a:rPr lang="en-US" sz="3200" dirty="0" smtClean="0"/>
              <a:t>If on a crisis line you can help by saying “where the person is at” ; if they shy away talk about how they can help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Making a Sensitive Referral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20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525963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Crisis counseling</a:t>
            </a:r>
          </a:p>
          <a:p>
            <a:pPr lvl="1"/>
            <a:r>
              <a:rPr lang="en-US" sz="2800" dirty="0" smtClean="0"/>
              <a:t> Phone hotlines, online</a:t>
            </a:r>
          </a:p>
          <a:p>
            <a:r>
              <a:rPr lang="en-US" sz="3200" dirty="0" smtClean="0"/>
              <a:t>ER in local or regional hospital</a:t>
            </a:r>
          </a:p>
          <a:p>
            <a:pPr lvl="1"/>
            <a:r>
              <a:rPr lang="en-US" sz="2800" dirty="0" smtClean="0"/>
              <a:t>Crisis counselor, MD, ANP, MSW, local physician</a:t>
            </a:r>
          </a:p>
          <a:p>
            <a:r>
              <a:rPr lang="en-US" sz="3200" dirty="0" smtClean="0"/>
              <a:t>Local clergy</a:t>
            </a:r>
          </a:p>
          <a:p>
            <a:r>
              <a:rPr lang="en-US" sz="3200" dirty="0" smtClean="0"/>
              <a:t>Local mental health counselors</a:t>
            </a:r>
          </a:p>
          <a:p>
            <a:pPr lvl="1"/>
            <a:endParaRPr lang="en-US" sz="28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Referral Source for Support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73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Sources for information, education, legislation and research on mental health issues</a:t>
            </a:r>
          </a:p>
          <a:p>
            <a:pPr lvl="1"/>
            <a:r>
              <a:rPr lang="en-US" sz="2800" dirty="0" smtClean="0"/>
              <a:t>Mental Health Association</a:t>
            </a:r>
          </a:p>
          <a:p>
            <a:pPr lvl="1"/>
            <a:r>
              <a:rPr lang="en-US" sz="2800" dirty="0" smtClean="0"/>
              <a:t>National Alliance on Mental Illness</a:t>
            </a:r>
          </a:p>
          <a:p>
            <a:pPr lvl="1"/>
            <a:r>
              <a:rPr lang="en-US" sz="2800" dirty="0" smtClean="0"/>
              <a:t>NIMH</a:t>
            </a:r>
            <a:endParaRPr lang="en-US" sz="2800" dirty="0"/>
          </a:p>
          <a:p>
            <a:r>
              <a:rPr lang="en-US" sz="3200" dirty="0" smtClean="0"/>
              <a:t>Resources on </a:t>
            </a:r>
            <a:r>
              <a:rPr lang="en-US" sz="3200" dirty="0" smtClean="0">
                <a:hlinkClick r:id="rId2"/>
              </a:rPr>
              <a:t>www.agrability.org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Journal of Agromedicine article by Schweitzer, </a:t>
            </a:r>
            <a:r>
              <a:rPr lang="en-US" sz="3200" dirty="0" err="1" smtClean="0"/>
              <a:t>Deboy</a:t>
            </a:r>
            <a:r>
              <a:rPr lang="en-US" sz="3200" dirty="0" smtClean="0"/>
              <a:t>, Jones &amp; Field, April, 2011, AgrAbility project resources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Referrals for information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55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b="1" dirty="0" smtClean="0"/>
              <a:t>“Remembering </a:t>
            </a:r>
            <a:r>
              <a:rPr lang="en-US" sz="3200" b="1" dirty="0"/>
              <a:t>Neighbors</a:t>
            </a:r>
            <a:r>
              <a:rPr lang="en-US" sz="3200" b="1" dirty="0" smtClean="0"/>
              <a:t>”</a:t>
            </a:r>
          </a:p>
          <a:p>
            <a:pPr lvl="1"/>
            <a:r>
              <a:rPr lang="en-US" sz="2800" dirty="0" smtClean="0"/>
              <a:t>Without a sense of caring, there can be no community – neighbors helping neighbors</a:t>
            </a:r>
          </a:p>
          <a:p>
            <a:pPr lvl="2"/>
            <a:r>
              <a:rPr lang="en-US" sz="2400" dirty="0" smtClean="0"/>
              <a:t>Sit &amp; talk with neighbor over a cup of coffee and listen</a:t>
            </a:r>
          </a:p>
          <a:p>
            <a:pPr lvl="2"/>
            <a:r>
              <a:rPr lang="en-US" sz="2400" dirty="0" smtClean="0"/>
              <a:t>Take a list of resources to someone that might be helpful in a specific situation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Drought-stressed Farmer Management Model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013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906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AgrAbility: USDA-sponsored program that assists farmers, ranchers, and other agricultural workers with disabilities.</a:t>
            </a:r>
          </a:p>
          <a:p>
            <a:pPr lvl="1"/>
            <a:r>
              <a:rPr lang="en-US" sz="2400" dirty="0" smtClean="0"/>
              <a:t>Partners land grant universities with disability services organizations</a:t>
            </a:r>
          </a:p>
          <a:p>
            <a:pPr lvl="1"/>
            <a:r>
              <a:rPr lang="en-US" sz="2400" dirty="0" smtClean="0"/>
              <a:t>Currently 23 projects covering 25 states</a:t>
            </a:r>
          </a:p>
          <a:p>
            <a:pPr lvl="1"/>
            <a:r>
              <a:rPr lang="en-US" sz="2400" dirty="0" smtClean="0"/>
              <a:t>National AgrAbility Project: </a:t>
            </a:r>
            <a:r>
              <a:rPr lang="en-US" sz="2400" dirty="0" smtClean="0"/>
              <a:t>Led by Purdue’s </a:t>
            </a:r>
            <a:r>
              <a:rPr lang="en-US" sz="2400" dirty="0" smtClean="0"/>
              <a:t>Breaking New Ground Resource </a:t>
            </a:r>
            <a:r>
              <a:rPr lang="en-US" sz="2400" dirty="0" smtClean="0"/>
              <a:t>Center </a:t>
            </a:r>
            <a:endParaRPr lang="en-US" sz="2400" dirty="0" smtClean="0"/>
          </a:p>
          <a:p>
            <a:pPr lvl="1"/>
            <a:r>
              <a:rPr lang="en-US" sz="2400" dirty="0" smtClean="0"/>
              <a:t>More information available at </a:t>
            </a:r>
            <a:r>
              <a:rPr lang="en-US" sz="2400" dirty="0" smtClean="0">
                <a:hlinkClick r:id="rId2"/>
              </a:rPr>
              <a:t>www.agrability.org</a:t>
            </a:r>
            <a:endParaRPr lang="en-US" sz="2400" dirty="0" smtClean="0"/>
          </a:p>
        </p:txBody>
      </p:sp>
      <p:pic>
        <p:nvPicPr>
          <p:cNvPr id="50180" name="Picture 5" descr="agrMDn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1" y="152400"/>
            <a:ext cx="4260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b="1" dirty="0" smtClean="0"/>
              <a:t>“Calm in the Storm: Coping with Stresses of Life”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Learn new strategies for managing stress before another crisis occurs</a:t>
            </a:r>
          </a:p>
          <a:p>
            <a:pPr lvl="1"/>
            <a:r>
              <a:rPr lang="en-US" sz="2800" dirty="0" smtClean="0"/>
              <a:t>Spend time with family, friends, and community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Drought-stressed Farmer Management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For Professionals working with AgrAbility, Extension, etc.</a:t>
            </a:r>
          </a:p>
          <a:p>
            <a:pPr lvl="1"/>
            <a:r>
              <a:rPr lang="en-US" sz="2800" dirty="0" smtClean="0"/>
              <a:t>Listening to farmer’s stories of stress, anxiety, and frustration can be difficult</a:t>
            </a:r>
            <a:r>
              <a:rPr lang="en-US" sz="2800" dirty="0"/>
              <a:t>– even counselors can be affected by clients’ emotional pain</a:t>
            </a:r>
          </a:p>
          <a:p>
            <a:pPr lvl="1"/>
            <a:r>
              <a:rPr lang="en-US" sz="2800" dirty="0" smtClean="0"/>
              <a:t>Take care of yourself so you can continue too help others without burnout</a:t>
            </a:r>
          </a:p>
          <a:p>
            <a:pPr lvl="1"/>
            <a:r>
              <a:rPr lang="en-US" sz="2800" dirty="0" smtClean="0"/>
              <a:t>Update your own stress management skills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for the Caregiver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MENTAL HEALTH FIRST AID</a:t>
            </a:r>
          </a:p>
        </p:txBody>
      </p:sp>
      <p:pic>
        <p:nvPicPr>
          <p:cNvPr id="2051" name="Picture 5" descr="C:\Users\Heather\AppData\Local\Microsoft\Windows\Temporary Internet Files\Content.IE5\8Q97K8SE\MPj0422532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5943600"/>
            <a:ext cx="9144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 eaLnBrk="0" hangingPunct="0"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1800" b="1"/>
              <a:t>A Collaborative Partnership  of </a:t>
            </a:r>
          </a:p>
          <a:p>
            <a:pPr eaLnBrk="1" hangingPunct="1"/>
            <a:r>
              <a:rPr lang="en-US" sz="1800" b="1"/>
              <a:t>National Council for Community Behavioral Healthcare, </a:t>
            </a:r>
          </a:p>
          <a:p>
            <a:pPr eaLnBrk="1" hangingPunct="1"/>
            <a:r>
              <a:rPr lang="en-US" sz="1800" b="1"/>
              <a:t>Maryland State Department of Mental Hygiene and Missouri Department of Mental Health</a:t>
            </a:r>
          </a:p>
        </p:txBody>
      </p:sp>
    </p:spTree>
    <p:extLst>
      <p:ext uri="{BB962C8B-B14F-4D97-AF65-F5344CB8AC3E}">
        <p14:creationId xmlns:p14="http://schemas.microsoft.com/office/powerpoint/2010/main" val="401341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Mental Health First Aid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FontTx/>
              <a:buNone/>
            </a:pPr>
            <a:r>
              <a:rPr lang="en-US" smtClean="0"/>
              <a:t>The help provided to a person developing a mental health problem or experiencing a crisis until professional treatment is                    received or the crisis resolves.  </a:t>
            </a:r>
          </a:p>
        </p:txBody>
      </p:sp>
      <p:pic>
        <p:nvPicPr>
          <p:cNvPr id="3076" name="Picture 6" descr="C:\Users\Heather\AppData\Local\Microsoft\Windows\Temporary Internet Files\Content.IE5\HNE2AFGL\MPj0437221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13213"/>
            <a:ext cx="2514600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2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Mental Health First Aid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r>
              <a:rPr lang="en-US" dirty="0" smtClean="0"/>
              <a:t>Created in Australia in 2001 </a:t>
            </a:r>
          </a:p>
          <a:p>
            <a:r>
              <a:rPr lang="en-US" dirty="0" err="1" smtClean="0"/>
              <a:t>Auspiced</a:t>
            </a:r>
            <a:r>
              <a:rPr lang="en-US" dirty="0" smtClean="0"/>
              <a:t> at the University of Melbourne</a:t>
            </a:r>
          </a:p>
          <a:p>
            <a:r>
              <a:rPr lang="en-US" dirty="0" smtClean="0"/>
              <a:t>Expanded to more than 14 countries:  </a:t>
            </a:r>
            <a:r>
              <a:rPr lang="en-US" sz="2000" dirty="0" smtClean="0"/>
              <a:t>Cambodia, Canada, England, Finland, Hong Kong, Japan, New </a:t>
            </a:r>
            <a:br>
              <a:rPr lang="en-US" sz="2000" dirty="0" smtClean="0"/>
            </a:br>
            <a:r>
              <a:rPr lang="en-US" sz="2000" dirty="0" smtClean="0"/>
              <a:t>Zealand, Northern Ireland, Scotland, Singapore, </a:t>
            </a:r>
            <a:br>
              <a:rPr lang="en-US" sz="2000" dirty="0" smtClean="0"/>
            </a:br>
            <a:r>
              <a:rPr lang="en-US" sz="2000" dirty="0" smtClean="0"/>
              <a:t>South Africa, Thailand, and Wales</a:t>
            </a:r>
          </a:p>
          <a:p>
            <a:r>
              <a:rPr lang="en-US" dirty="0" smtClean="0"/>
              <a:t>Piloted in the U.S. in </a:t>
            </a:r>
            <a:r>
              <a:rPr lang="en-US" dirty="0" smtClean="0"/>
              <a:t>2008</a:t>
            </a:r>
          </a:p>
          <a:p>
            <a:r>
              <a:rPr lang="en-US" dirty="0" smtClean="0"/>
              <a:t>12 hours of instruction</a:t>
            </a:r>
            <a:endParaRPr lang="en-US" dirty="0" smtClean="0"/>
          </a:p>
        </p:txBody>
      </p:sp>
      <p:pic>
        <p:nvPicPr>
          <p:cNvPr id="4100" name="Picture 6" descr="C:\Users\Heather\AppData\Local\Microsoft\Windows\Temporary Internet Files\Content.IE5\30H6KLCG\MPj04331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429125"/>
            <a:ext cx="2428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2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Evidenced Effectiveness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published randomized control trials and a qualitative study </a:t>
            </a:r>
            <a:r>
              <a:rPr lang="en-US" sz="2400" dirty="0" smtClean="0"/>
              <a:t>(in Australia)</a:t>
            </a:r>
          </a:p>
          <a:p>
            <a:pPr lvl="1"/>
            <a:r>
              <a:rPr lang="en-US" dirty="0" smtClean="0">
                <a:latin typeface="Helvetica Neue" pitchFamily="-108" charset="0"/>
              </a:rPr>
              <a:t>Increases mental health literacy</a:t>
            </a:r>
          </a:p>
          <a:p>
            <a:pPr lvl="1"/>
            <a:r>
              <a:rPr lang="en-US" dirty="0" smtClean="0">
                <a:latin typeface="Helvetica Neue" pitchFamily="-108" charset="0"/>
              </a:rPr>
              <a:t>Expands individuals’ knowledge of how to help someone in crisis</a:t>
            </a:r>
          </a:p>
          <a:p>
            <a:pPr lvl="1"/>
            <a:r>
              <a:rPr lang="en-US" dirty="0" smtClean="0">
                <a:latin typeface="Helvetica Neue" pitchFamily="-108" charset="0"/>
              </a:rPr>
              <a:t>Connects individuals to needed services </a:t>
            </a:r>
          </a:p>
          <a:p>
            <a:pPr lvl="1"/>
            <a:r>
              <a:rPr lang="en-US" dirty="0" smtClean="0">
                <a:latin typeface="Helvetica Neue" pitchFamily="-108" charset="0"/>
              </a:rPr>
              <a:t>Reduces stigma </a:t>
            </a:r>
          </a:p>
        </p:txBody>
      </p:sp>
    </p:spTree>
    <p:extLst>
      <p:ext uri="{BB962C8B-B14F-4D97-AF65-F5344CB8AC3E}">
        <p14:creationId xmlns:p14="http://schemas.microsoft.com/office/powerpoint/2010/main" val="14796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Vision for MHFA in U.S.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438400"/>
            <a:ext cx="4495800" cy="41910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4200" smtClean="0"/>
              <a:t>Mental Health First Aid will be as commonplace in 15 years as CPR and First-Aid are today.</a:t>
            </a:r>
          </a:p>
          <a:p>
            <a:pPr marL="0" indent="0"/>
            <a:endParaRPr lang="en-US" smtClean="0"/>
          </a:p>
        </p:txBody>
      </p:sp>
      <p:pic>
        <p:nvPicPr>
          <p:cNvPr id="6148" name="Picture 2" descr="C:\Users\Heather\AppData\Local\Microsoft\Windows\Temporary Internet Files\Content.IE5\AI2H2FEO\MPj0401501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438400"/>
            <a:ext cx="2870200" cy="4149725"/>
          </a:xfrm>
          <a:noFill/>
        </p:spPr>
      </p:pic>
    </p:spTree>
    <p:extLst>
      <p:ext uri="{BB962C8B-B14F-4D97-AF65-F5344CB8AC3E}">
        <p14:creationId xmlns:p14="http://schemas.microsoft.com/office/powerpoint/2010/main" val="14845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Audiences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300" dirty="0" smtClean="0">
                <a:latin typeface="Helvetica Neue" pitchFamily="-108" charset="0"/>
              </a:rPr>
              <a:t>Hospitals and Health Centers</a:t>
            </a:r>
          </a:p>
          <a:p>
            <a:pPr lvl="1"/>
            <a:r>
              <a:rPr lang="en-US" sz="2300" dirty="0" smtClean="0">
                <a:latin typeface="Helvetica Neue" pitchFamily="-108" charset="0"/>
              </a:rPr>
              <a:t>Employers</a:t>
            </a:r>
          </a:p>
          <a:p>
            <a:pPr lvl="1"/>
            <a:r>
              <a:rPr lang="en-US" sz="2300" dirty="0" smtClean="0">
                <a:latin typeface="Helvetica Neue" pitchFamily="-108" charset="0"/>
              </a:rPr>
              <a:t>Faith communities</a:t>
            </a:r>
          </a:p>
          <a:p>
            <a:pPr lvl="1"/>
            <a:r>
              <a:rPr lang="en-US" sz="2300" dirty="0" smtClean="0">
                <a:latin typeface="Helvetica Neue" pitchFamily="-108" charset="0"/>
              </a:rPr>
              <a:t>Schools </a:t>
            </a:r>
          </a:p>
          <a:p>
            <a:pPr lvl="1"/>
            <a:r>
              <a:rPr lang="en-US" sz="2300" dirty="0" smtClean="0">
                <a:latin typeface="Helvetica Neue" pitchFamily="-108" charset="0"/>
              </a:rPr>
              <a:t>Law Enforcement / Justice</a:t>
            </a:r>
          </a:p>
          <a:p>
            <a:pPr lvl="1"/>
            <a:r>
              <a:rPr lang="en-US" sz="2300" dirty="0" smtClean="0">
                <a:latin typeface="Helvetica Neue" pitchFamily="-108" charset="0"/>
              </a:rPr>
              <a:t>Nursing home staff</a:t>
            </a:r>
          </a:p>
          <a:p>
            <a:pPr lvl="1"/>
            <a:r>
              <a:rPr lang="en-US" sz="2300" dirty="0" smtClean="0">
                <a:latin typeface="Helvetica Neue" pitchFamily="-108" charset="0"/>
              </a:rPr>
              <a:t>Families and caring citizens</a:t>
            </a:r>
          </a:p>
          <a:p>
            <a:pPr lvl="1"/>
            <a:r>
              <a:rPr lang="en-US" sz="2300" dirty="0" smtClean="0">
                <a:latin typeface="Helvetica Neue" pitchFamily="-108" charset="0"/>
              </a:rPr>
              <a:t>Key Professions</a:t>
            </a:r>
          </a:p>
          <a:p>
            <a:pPr lvl="1"/>
            <a:r>
              <a:rPr lang="en-US" sz="2300" dirty="0" smtClean="0">
                <a:latin typeface="Helvetica Neue" pitchFamily="-108" charset="0"/>
              </a:rPr>
              <a:t>Mental Health Authorities</a:t>
            </a:r>
          </a:p>
          <a:p>
            <a:pPr lvl="1"/>
            <a:r>
              <a:rPr lang="en-US" sz="2300" dirty="0" smtClean="0">
                <a:latin typeface="Helvetica Neue" pitchFamily="-108" charset="0"/>
              </a:rPr>
              <a:t>Policymakers</a:t>
            </a:r>
          </a:p>
          <a:p>
            <a:pPr marL="393192" lvl="1" indent="0">
              <a:buNone/>
            </a:pPr>
            <a:endParaRPr lang="en-US" sz="2300" dirty="0" smtClean="0">
              <a:latin typeface="Helvetica Neue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Information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3058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u="sng" dirty="0" smtClean="0">
                <a:hlinkClick r:id="rId3"/>
              </a:rPr>
              <a:t>www.MentalHealthFirstAid.org</a:t>
            </a:r>
            <a:r>
              <a:rPr lang="en-US" u="sng" dirty="0" smtClean="0"/>
              <a:t> </a:t>
            </a:r>
            <a:endParaRPr lang="en-US" u="sng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 smtClean="0"/>
              <a:t>Roberta Schweitzer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 smtClean="0">
                <a:hlinkClick r:id="rId4"/>
              </a:rPr>
              <a:t>roschwei@comcast.net</a:t>
            </a:r>
            <a:endParaRPr lang="en-US" sz="2800" dirty="0" smtClean="0"/>
          </a:p>
          <a:p>
            <a:pPr algn="ctr">
              <a:spcBef>
                <a:spcPct val="0"/>
              </a:spcBef>
              <a:buFontTx/>
              <a:buNone/>
            </a:pPr>
            <a:endParaRPr lang="en-US" sz="2000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 dirty="0" smtClean="0"/>
              <a:t>Susan </a:t>
            </a:r>
            <a:r>
              <a:rPr lang="en-US" sz="2000" dirty="0" err="1" smtClean="0"/>
              <a:t>Partain</a:t>
            </a:r>
            <a:endParaRPr lang="en-US" sz="2000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 dirty="0" smtClean="0"/>
              <a:t>National Council for Community Behavioral Healthcare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 b="1" dirty="0" smtClean="0"/>
              <a:t>SusanP@theNationalCouncil.org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 dirty="0" smtClean="0"/>
              <a:t>(202) 684-7457 ext. 232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124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Identify mental health difficulties likely to be encountered in stressed farmers</a:t>
            </a:r>
          </a:p>
          <a:p>
            <a:r>
              <a:rPr lang="en-US" sz="2800" dirty="0" smtClean="0"/>
              <a:t>Recognize the signs associated with stress, anxiety and depression in order to assess severity of distress </a:t>
            </a:r>
          </a:p>
          <a:p>
            <a:r>
              <a:rPr lang="en-US" sz="2800" dirty="0" smtClean="0"/>
              <a:t>Use appropriate responses when interacting with members of a farm family</a:t>
            </a:r>
          </a:p>
          <a:p>
            <a:r>
              <a:rPr lang="en-US" sz="2800" dirty="0" smtClean="0"/>
              <a:t>Identify resources for referral assistance and more information</a:t>
            </a:r>
          </a:p>
          <a:p>
            <a:r>
              <a:rPr lang="en-US" sz="2800" dirty="0" smtClean="0"/>
              <a:t>Mental Health First Aid training opportunities for AgrAbility &amp; Extension professionals</a:t>
            </a:r>
            <a:r>
              <a:rPr lang="en-US" sz="3000" dirty="0" smtClean="0"/>
              <a:t> 	</a:t>
            </a:r>
            <a:r>
              <a:rPr lang="en-US" sz="2400" dirty="0" smtClean="0"/>
              <a:t>(www.mentalhealthfirstaid.org)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18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Blocked, chaotic energy</a:t>
            </a:r>
          </a:p>
          <a:p>
            <a:r>
              <a:rPr lang="en-US" sz="2800" dirty="0" smtClean="0"/>
              <a:t>Stress can occur suddenly</a:t>
            </a:r>
          </a:p>
          <a:p>
            <a:pPr lvl="1"/>
            <a:r>
              <a:rPr lang="en-US" sz="2400" dirty="0" smtClean="0"/>
              <a:t>Combine on fire and burns up in middle of harvest</a:t>
            </a:r>
          </a:p>
          <a:p>
            <a:r>
              <a:rPr lang="en-US" sz="2800" dirty="0" smtClean="0"/>
              <a:t>Stress can build up short term </a:t>
            </a:r>
          </a:p>
          <a:p>
            <a:pPr lvl="1"/>
            <a:r>
              <a:rPr lang="en-US" sz="2400" dirty="0" smtClean="0"/>
              <a:t>One thing after another goes wrong in a single day</a:t>
            </a:r>
          </a:p>
          <a:p>
            <a:r>
              <a:rPr lang="en-US" sz="2800" dirty="0" smtClean="0"/>
              <a:t>Can also build up over a period of time</a:t>
            </a:r>
          </a:p>
          <a:p>
            <a:r>
              <a:rPr lang="en-US" sz="2800" dirty="0" smtClean="0"/>
              <a:t>When situations begin to pile up, farm life becomes more &amp; more stressful </a:t>
            </a:r>
          </a:p>
          <a:p>
            <a:r>
              <a:rPr lang="en-US" sz="2800" dirty="0" smtClean="0"/>
              <a:t>Too much stress = negative outcomes</a:t>
            </a:r>
          </a:p>
          <a:p>
            <a:r>
              <a:rPr lang="en-US" sz="2800" dirty="0" smtClean="0"/>
              <a:t>Key to prevent problems - Identify stressors, recognize symptoms and manage stress early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Stress?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78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Ranks in top 10 most stressful occupations in US</a:t>
            </a:r>
            <a:r>
              <a:rPr lang="en-US" sz="2800" dirty="0" smtClean="0"/>
              <a:t>  </a:t>
            </a:r>
            <a:r>
              <a:rPr lang="en-US" sz="2000" dirty="0" smtClean="0"/>
              <a:t>(NIOSH survey)</a:t>
            </a:r>
          </a:p>
          <a:p>
            <a:r>
              <a:rPr lang="en-US" sz="3000" dirty="0" smtClean="0"/>
              <a:t>Same stressors as non-farm families, plus…</a:t>
            </a:r>
          </a:p>
          <a:p>
            <a:r>
              <a:rPr lang="en-US" sz="3000" dirty="0"/>
              <a:t>Farm-specific </a:t>
            </a:r>
            <a:r>
              <a:rPr lang="en-US" sz="3000" dirty="0" smtClean="0"/>
              <a:t>worries that </a:t>
            </a:r>
            <a:r>
              <a:rPr lang="en-US" sz="3000" dirty="0" smtClean="0"/>
              <a:t>affect </a:t>
            </a:r>
            <a:r>
              <a:rPr lang="en-US" sz="3000" dirty="0" smtClean="0"/>
              <a:t>stress levels</a:t>
            </a:r>
            <a:endParaRPr lang="en-US" sz="3000" dirty="0"/>
          </a:p>
          <a:p>
            <a:pPr lvl="1"/>
            <a:r>
              <a:rPr lang="en-US" sz="2600" dirty="0"/>
              <a:t>Rising expenses &amp; low prices</a:t>
            </a:r>
          </a:p>
          <a:p>
            <a:pPr lvl="1"/>
            <a:r>
              <a:rPr lang="en-US" sz="2600" dirty="0"/>
              <a:t>Concerns about farm </a:t>
            </a:r>
            <a:r>
              <a:rPr lang="en-US" sz="2600" dirty="0" smtClean="0"/>
              <a:t>finances, debt loads</a:t>
            </a:r>
            <a:endParaRPr lang="en-US" sz="2600" dirty="0"/>
          </a:p>
          <a:p>
            <a:pPr lvl="1"/>
            <a:r>
              <a:rPr lang="en-US" sz="2600" dirty="0"/>
              <a:t>Machinery breakdown</a:t>
            </a:r>
          </a:p>
          <a:p>
            <a:pPr lvl="1"/>
            <a:r>
              <a:rPr lang="en-US" sz="2600" dirty="0" smtClean="0"/>
              <a:t>Bad weather – variability or natural disasters</a:t>
            </a:r>
            <a:endParaRPr lang="en-US" sz="2600" dirty="0"/>
          </a:p>
          <a:p>
            <a:pPr lvl="1"/>
            <a:r>
              <a:rPr lang="en-US" sz="2600" dirty="0" smtClean="0"/>
              <a:t>Weather-related </a:t>
            </a:r>
            <a:r>
              <a:rPr lang="en-US" sz="2600" dirty="0"/>
              <a:t>crop loss</a:t>
            </a:r>
          </a:p>
          <a:p>
            <a:pPr lvl="1"/>
            <a:r>
              <a:rPr lang="en-US" sz="2600" dirty="0"/>
              <a:t>Delay in planting/harvest</a:t>
            </a:r>
          </a:p>
          <a:p>
            <a:pPr lvl="1"/>
            <a:r>
              <a:rPr lang="en-US" sz="2600" dirty="0"/>
              <a:t>Time pressures &amp; long work </a:t>
            </a:r>
            <a:r>
              <a:rPr lang="en-US" sz="2600" dirty="0" smtClean="0"/>
              <a:t>hour</a:t>
            </a:r>
          </a:p>
          <a:p>
            <a:pPr lvl="1"/>
            <a:r>
              <a:rPr lang="en-US" sz="2600" dirty="0" smtClean="0"/>
              <a:t>Handling dangerous pesticides</a:t>
            </a:r>
            <a:endParaRPr lang="en-US" sz="2600" dirty="0"/>
          </a:p>
          <a:p>
            <a:pPr lvl="1"/>
            <a:r>
              <a:rPr lang="en-US" sz="2600" dirty="0"/>
              <a:t>Farm viability </a:t>
            </a:r>
            <a:endParaRPr lang="en-US" sz="2600" dirty="0" smtClean="0"/>
          </a:p>
          <a:p>
            <a:pPr lvl="1"/>
            <a:r>
              <a:rPr lang="en-US" sz="2600" dirty="0" smtClean="0"/>
              <a:t>Overall unpredictability &amp; lack of control</a:t>
            </a:r>
            <a:endParaRPr lang="en-US" sz="2600" dirty="0"/>
          </a:p>
          <a:p>
            <a:endParaRPr lang="en-US" sz="2800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Stress and Farming Background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75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An extended event without a single moment of impact</a:t>
            </a:r>
          </a:p>
          <a:p>
            <a:r>
              <a:rPr lang="en-US" sz="2800" dirty="0" smtClean="0"/>
              <a:t>Anxiety builds over time, becoming chronic, making it less noticeable to family &amp; others</a:t>
            </a:r>
          </a:p>
          <a:p>
            <a:r>
              <a:rPr lang="en-US" sz="2800" dirty="0" smtClean="0"/>
              <a:t>Pile-up of stress continues to intensify</a:t>
            </a:r>
          </a:p>
          <a:p>
            <a:r>
              <a:rPr lang="en-US" sz="2800" dirty="0" smtClean="0"/>
              <a:t>Not seen as serious compared to a tornado, etc., since damage is less visible </a:t>
            </a:r>
          </a:p>
          <a:p>
            <a:r>
              <a:rPr lang="en-US" sz="2800" dirty="0" smtClean="0"/>
              <a:t>But, impact may be worse for already stressed farm families &amp; communities</a:t>
            </a:r>
          </a:p>
          <a:p>
            <a:r>
              <a:rPr lang="en-US" sz="2800" dirty="0" smtClean="0"/>
              <a:t>Feeling “out of control” of life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‘Additional Drought Stress’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Farmers put large amount of thought and planning into crop management each season</a:t>
            </a:r>
          </a:p>
          <a:p>
            <a:pPr lvl="1"/>
            <a:r>
              <a:rPr lang="en-US" sz="2800" dirty="0"/>
              <a:t>G</a:t>
            </a:r>
            <a:r>
              <a:rPr lang="en-US" sz="2800" dirty="0" smtClean="0"/>
              <a:t>round prep, seed types, planting parameters, harvesting, &amp; financial aspects, etc.</a:t>
            </a:r>
          </a:p>
          <a:p>
            <a:r>
              <a:rPr lang="en-US" sz="3200" dirty="0" smtClean="0"/>
              <a:t>Farmers need to put more time into taking care of themselves as an integral part of the operation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Using “Drought-Stressed Farmer Management Model”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36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Hit by the storm</a:t>
            </a:r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dirty="0"/>
              <a:t>f</a:t>
            </a:r>
            <a:r>
              <a:rPr lang="en-US" sz="3200" dirty="0" smtClean="0"/>
              <a:t>oggy middle</a:t>
            </a:r>
          </a:p>
          <a:p>
            <a:endParaRPr lang="en-US" sz="3200" dirty="0" smtClean="0"/>
          </a:p>
          <a:p>
            <a:r>
              <a:rPr lang="en-US" sz="3200" dirty="0" smtClean="0"/>
              <a:t>On firm ground</a:t>
            </a:r>
          </a:p>
          <a:p>
            <a:endParaRPr lang="en-US" sz="3200" dirty="0"/>
          </a:p>
          <a:p>
            <a:r>
              <a:rPr lang="en-US" sz="3200" dirty="0" smtClean="0"/>
              <a:t>Calm in the storm – Coping with the stresses of life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“Drought-Stressed Farmer Management Model”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69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651</TotalTime>
  <Words>1677</Words>
  <Application>Microsoft Office PowerPoint</Application>
  <PresentationFormat>On-screen Show (4:3)</PresentationFormat>
  <Paragraphs>292</Paragraphs>
  <Slides>38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   Mental/Behavioral Health Resources for the  Drought Aftermath </vt:lpstr>
      <vt:lpstr>Basic Webinar Instructions</vt:lpstr>
      <vt:lpstr>PowerPoint Presentation</vt:lpstr>
      <vt:lpstr>Overview</vt:lpstr>
      <vt:lpstr>What is Stress?</vt:lpstr>
      <vt:lpstr>Stress and Farming Background</vt:lpstr>
      <vt:lpstr>Add ‘Additional Drought Stress’</vt:lpstr>
      <vt:lpstr>Using “Drought-Stressed Farmer Management Model”</vt:lpstr>
      <vt:lpstr>“Drought-Stressed Farmer Management Model”</vt:lpstr>
      <vt:lpstr>‘Drought-Stressed Farmer  Management Model” </vt:lpstr>
      <vt:lpstr>Early Warning Signs of Stress Overload</vt:lpstr>
      <vt:lpstr>Signs of Chronic Prolonged Stress</vt:lpstr>
      <vt:lpstr>Signs of Chronic Prolonged Stress</vt:lpstr>
      <vt:lpstr>Signs of Chronic Prolonged Stress</vt:lpstr>
      <vt:lpstr>Signs of Chronic Prolonged Stress</vt:lpstr>
      <vt:lpstr>‘Drought-Stressed Farmer Management Model’</vt:lpstr>
      <vt:lpstr>Assessing  for Depression or Suicidal Intent</vt:lpstr>
      <vt:lpstr>Signs of Depression</vt:lpstr>
      <vt:lpstr>Warning Signs of Suicidal Intent</vt:lpstr>
      <vt:lpstr>Suicide Warning Signs</vt:lpstr>
      <vt:lpstr>Signs of Suicide: What to Say and Do if Signs Present</vt:lpstr>
      <vt:lpstr>Facts About Suicide</vt:lpstr>
      <vt:lpstr>Key Staff Communication Resources</vt:lpstr>
      <vt:lpstr>Key Staff Barriers</vt:lpstr>
      <vt:lpstr>Responses with Farm Families</vt:lpstr>
      <vt:lpstr>Making a Sensitive Referral</vt:lpstr>
      <vt:lpstr>Referral Source for Support</vt:lpstr>
      <vt:lpstr>Referrals for information</vt:lpstr>
      <vt:lpstr>Drought-stressed Farmer Management Model</vt:lpstr>
      <vt:lpstr>Drought-stressed Farmer Management Model</vt:lpstr>
      <vt:lpstr>Care for the Caregiver</vt:lpstr>
      <vt:lpstr>MENTAL HEALTH FIRST AID</vt:lpstr>
      <vt:lpstr>Mental Health First Aid</vt:lpstr>
      <vt:lpstr>Mental Health First Aid</vt:lpstr>
      <vt:lpstr>Evidenced Effectiveness</vt:lpstr>
      <vt:lpstr>Vision for MHFA in U.S.</vt:lpstr>
      <vt:lpstr>Key Audiences</vt:lpstr>
      <vt:lpstr>Additional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Aftermath of the Drought: Mental/Behavioral Health Resources  for Drought-Stressed Farmers</dc:title>
  <dc:creator>Roberta</dc:creator>
  <cp:lastModifiedBy>Jones, Paul J</cp:lastModifiedBy>
  <cp:revision>66</cp:revision>
  <dcterms:created xsi:type="dcterms:W3CDTF">2012-09-21T15:04:31Z</dcterms:created>
  <dcterms:modified xsi:type="dcterms:W3CDTF">2012-09-27T17:56:57Z</dcterms:modified>
</cp:coreProperties>
</file>