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323" r:id="rId3"/>
    <p:sldId id="324" r:id="rId4"/>
    <p:sldId id="325" r:id="rId5"/>
    <p:sldId id="326" r:id="rId6"/>
    <p:sldId id="257" r:id="rId7"/>
    <p:sldId id="265" r:id="rId8"/>
    <p:sldId id="305" r:id="rId9"/>
    <p:sldId id="264" r:id="rId10"/>
    <p:sldId id="267" r:id="rId11"/>
    <p:sldId id="268" r:id="rId12"/>
    <p:sldId id="260" r:id="rId13"/>
    <p:sldId id="286" r:id="rId14"/>
    <p:sldId id="289" r:id="rId15"/>
    <p:sldId id="287" r:id="rId16"/>
    <p:sldId id="288" r:id="rId17"/>
    <p:sldId id="290" r:id="rId18"/>
    <p:sldId id="291" r:id="rId19"/>
    <p:sldId id="258" r:id="rId20"/>
    <p:sldId id="309" r:id="rId21"/>
    <p:sldId id="294" r:id="rId22"/>
    <p:sldId id="295" r:id="rId23"/>
    <p:sldId id="269" r:id="rId24"/>
    <p:sldId id="270" r:id="rId25"/>
    <p:sldId id="271" r:id="rId26"/>
    <p:sldId id="310" r:id="rId27"/>
    <p:sldId id="311" r:id="rId28"/>
    <p:sldId id="272" r:id="rId29"/>
    <p:sldId id="273" r:id="rId30"/>
    <p:sldId id="282" r:id="rId31"/>
    <p:sldId id="300" r:id="rId32"/>
    <p:sldId id="307" r:id="rId33"/>
    <p:sldId id="308" r:id="rId34"/>
    <p:sldId id="285" r:id="rId35"/>
    <p:sldId id="318" r:id="rId36"/>
    <p:sldId id="317" r:id="rId37"/>
    <p:sldId id="284" r:id="rId38"/>
    <p:sldId id="261" r:id="rId39"/>
    <p:sldId id="262" r:id="rId40"/>
    <p:sldId id="315" r:id="rId41"/>
    <p:sldId id="313" r:id="rId42"/>
    <p:sldId id="322" r:id="rId43"/>
    <p:sldId id="319" r:id="rId44"/>
    <p:sldId id="292" r:id="rId45"/>
    <p:sldId id="314" r:id="rId46"/>
    <p:sldId id="293" r:id="rId47"/>
    <p:sldId id="321" r:id="rId48"/>
    <p:sldId id="312" r:id="rId49"/>
    <p:sldId id="26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7E7BF6-D704-4C0D-8D6E-08924D2A1122}" type="datetimeFigureOut">
              <a:rPr lang="en-US" smtClean="0"/>
              <a:t>6/13/2013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B8A48D-7AD2-45AC-B6C3-54B8029CFB79}" type="slidenum">
              <a:rPr lang="en-US" smtClean="0"/>
              <a:t>‹#›</a:t>
            </a:fld>
            <a:endParaRPr lang="en-US"/>
          </a:p>
        </p:txBody>
      </p:sp>
    </p:spTree>
    <p:extLst>
      <p:ext uri="{BB962C8B-B14F-4D97-AF65-F5344CB8AC3E}">
        <p14:creationId xmlns:p14="http://schemas.microsoft.com/office/powerpoint/2010/main" val="3325236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ABA82-3530-42D4-BC89-E718B6F568AC}" type="datetimeFigureOut">
              <a:rPr lang="en-US" smtClean="0"/>
              <a:t>6/13/2013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A18F4-47E4-48DA-B209-7269A9F72111}" type="slidenum">
              <a:rPr lang="en-US" smtClean="0"/>
              <a:t>‹#›</a:t>
            </a:fld>
            <a:endParaRPr lang="en-US"/>
          </a:p>
        </p:txBody>
      </p:sp>
    </p:spTree>
    <p:extLst>
      <p:ext uri="{BB962C8B-B14F-4D97-AF65-F5344CB8AC3E}">
        <p14:creationId xmlns:p14="http://schemas.microsoft.com/office/powerpoint/2010/main" val="362225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A18F4-47E4-48DA-B209-7269A9F72111}" type="slidenum">
              <a:rPr lang="en-US" smtClean="0"/>
              <a:t>11</a:t>
            </a:fld>
            <a:endParaRPr lang="en-US"/>
          </a:p>
        </p:txBody>
      </p:sp>
    </p:spTree>
    <p:extLst>
      <p:ext uri="{BB962C8B-B14F-4D97-AF65-F5344CB8AC3E}">
        <p14:creationId xmlns:p14="http://schemas.microsoft.com/office/powerpoint/2010/main" val="305273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A18F4-47E4-48DA-B209-7269A9F72111}" type="slidenum">
              <a:rPr lang="en-US" smtClean="0"/>
              <a:t>20</a:t>
            </a:fld>
            <a:endParaRPr lang="en-US"/>
          </a:p>
        </p:txBody>
      </p:sp>
    </p:spTree>
    <p:extLst>
      <p:ext uri="{BB962C8B-B14F-4D97-AF65-F5344CB8AC3E}">
        <p14:creationId xmlns:p14="http://schemas.microsoft.com/office/powerpoint/2010/main" val="267419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A18F4-47E4-48DA-B209-7269A9F72111}" type="slidenum">
              <a:rPr lang="en-US" smtClean="0"/>
              <a:t>32</a:t>
            </a:fld>
            <a:endParaRPr lang="en-US"/>
          </a:p>
        </p:txBody>
      </p:sp>
    </p:spTree>
    <p:extLst>
      <p:ext uri="{BB962C8B-B14F-4D97-AF65-F5344CB8AC3E}">
        <p14:creationId xmlns:p14="http://schemas.microsoft.com/office/powerpoint/2010/main" val="302061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9D737B-5EF5-4002-8CE7-BD365B0A4AB6}" type="datetime1">
              <a:rPr lang="en-US" smtClean="0"/>
              <a:t>6/13/2013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252331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716C1-86B5-4297-A2DB-CD41A731C247}" type="datetime1">
              <a:rPr lang="en-US" smtClean="0"/>
              <a:t>6/13/2013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229503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C117B-CBE7-4AF8-BA12-889B5F045754}" type="datetime1">
              <a:rPr lang="en-US" smtClean="0"/>
              <a:t>6/13/2013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259066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B64C1-9E98-4119-A89C-443BA12C9EEB}" type="datetime1">
              <a:rPr lang="en-US" smtClean="0"/>
              <a:t>6/13/2013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12441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BE887-31F2-4BFF-BA54-0E530A2FFA39}" type="datetime1">
              <a:rPr lang="en-US" smtClean="0"/>
              <a:t>6/13/2013</a:t>
            </a:fld>
            <a:endParaRPr lang="en-US"/>
          </a:p>
        </p:txBody>
      </p:sp>
      <p:sp>
        <p:nvSpPr>
          <p:cNvPr id="5" name="Footer Placeholder 4"/>
          <p:cNvSpPr>
            <a:spLocks noGrp="1"/>
          </p:cNvSpPr>
          <p:nvPr>
            <p:ph type="ftr" sz="quarter" idx="11"/>
          </p:nvPr>
        </p:nvSpPr>
        <p:spPr/>
        <p:txBody>
          <a:bodyPr/>
          <a:lstStyle/>
          <a:p>
            <a:r>
              <a:rPr lang="en-US" smtClean="0"/>
              <a:t>www.agrability.org </a:t>
            </a:r>
            <a:endParaRPr lang="en-US"/>
          </a:p>
        </p:txBody>
      </p:sp>
      <p:sp>
        <p:nvSpPr>
          <p:cNvPr id="6" name="Slide Number Placeholder 5"/>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3185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DA1C8-D35D-4673-94EA-E1DACAFD6E3D}" type="datetime1">
              <a:rPr lang="en-US" smtClean="0"/>
              <a:t>6/13/2013</a:t>
            </a:fld>
            <a:endParaRPr lang="en-US"/>
          </a:p>
        </p:txBody>
      </p:sp>
      <p:sp>
        <p:nvSpPr>
          <p:cNvPr id="6" name="Footer Placeholder 5"/>
          <p:cNvSpPr>
            <a:spLocks noGrp="1"/>
          </p:cNvSpPr>
          <p:nvPr>
            <p:ph type="ftr" sz="quarter" idx="11"/>
          </p:nvPr>
        </p:nvSpPr>
        <p:spPr/>
        <p:txBody>
          <a:bodyPr/>
          <a:lstStyle/>
          <a:p>
            <a:r>
              <a:rPr lang="en-US" smtClean="0"/>
              <a:t>www.agrability.org </a:t>
            </a:r>
            <a:endParaRPr lang="en-US"/>
          </a:p>
        </p:txBody>
      </p:sp>
      <p:sp>
        <p:nvSpPr>
          <p:cNvPr id="7" name="Slide Number Placeholder 6"/>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50172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E3AE40-128C-4BBD-83CE-76BB957F92F1}" type="datetime1">
              <a:rPr lang="en-US" smtClean="0"/>
              <a:t>6/13/2013</a:t>
            </a:fld>
            <a:endParaRPr lang="en-US"/>
          </a:p>
        </p:txBody>
      </p:sp>
      <p:sp>
        <p:nvSpPr>
          <p:cNvPr id="8" name="Footer Placeholder 7"/>
          <p:cNvSpPr>
            <a:spLocks noGrp="1"/>
          </p:cNvSpPr>
          <p:nvPr>
            <p:ph type="ftr" sz="quarter" idx="11"/>
          </p:nvPr>
        </p:nvSpPr>
        <p:spPr/>
        <p:txBody>
          <a:bodyPr/>
          <a:lstStyle/>
          <a:p>
            <a:r>
              <a:rPr lang="en-US" smtClean="0"/>
              <a:t>www.agrability.org </a:t>
            </a:r>
            <a:endParaRPr lang="en-US"/>
          </a:p>
        </p:txBody>
      </p:sp>
      <p:sp>
        <p:nvSpPr>
          <p:cNvPr id="9" name="Slide Number Placeholder 8"/>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246820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2355C4-3F34-4A7E-ACF8-1AE69861D8AF}" type="datetime1">
              <a:rPr lang="en-US" smtClean="0"/>
              <a:t>6/13/2013</a:t>
            </a:fld>
            <a:endParaRPr lang="en-US"/>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41965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A7B46-B1E2-4BAA-BAB6-4081A221A61F}" type="datetime1">
              <a:rPr lang="en-US" smtClean="0"/>
              <a:t>6/13/2013</a:t>
            </a:fld>
            <a:endParaRPr lang="en-US"/>
          </a:p>
        </p:txBody>
      </p:sp>
      <p:sp>
        <p:nvSpPr>
          <p:cNvPr id="3" name="Footer Placeholder 2"/>
          <p:cNvSpPr>
            <a:spLocks noGrp="1"/>
          </p:cNvSpPr>
          <p:nvPr>
            <p:ph type="ftr" sz="quarter" idx="11"/>
          </p:nvPr>
        </p:nvSpPr>
        <p:spPr/>
        <p:txBody>
          <a:bodyPr/>
          <a:lstStyle/>
          <a:p>
            <a:r>
              <a:rPr lang="en-US" smtClean="0"/>
              <a:t>www.agrability.org </a:t>
            </a:r>
            <a:endParaRPr lang="en-US"/>
          </a:p>
        </p:txBody>
      </p:sp>
      <p:sp>
        <p:nvSpPr>
          <p:cNvPr id="4" name="Slide Number Placeholder 3"/>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387742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04418-0CCA-4C03-9D89-C56D1E9B3430}" type="datetime1">
              <a:rPr lang="en-US" smtClean="0"/>
              <a:t>6/13/2013</a:t>
            </a:fld>
            <a:endParaRPr lang="en-US"/>
          </a:p>
        </p:txBody>
      </p:sp>
      <p:sp>
        <p:nvSpPr>
          <p:cNvPr id="6" name="Footer Placeholder 5"/>
          <p:cNvSpPr>
            <a:spLocks noGrp="1"/>
          </p:cNvSpPr>
          <p:nvPr>
            <p:ph type="ftr" sz="quarter" idx="11"/>
          </p:nvPr>
        </p:nvSpPr>
        <p:spPr/>
        <p:txBody>
          <a:bodyPr/>
          <a:lstStyle/>
          <a:p>
            <a:r>
              <a:rPr lang="en-US" smtClean="0"/>
              <a:t>www.agrability.org </a:t>
            </a:r>
            <a:endParaRPr lang="en-US"/>
          </a:p>
        </p:txBody>
      </p:sp>
      <p:sp>
        <p:nvSpPr>
          <p:cNvPr id="7" name="Slide Number Placeholder 6"/>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41060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78ECD-3E39-4206-BBC6-C2C9DE466B6A}" type="datetime1">
              <a:rPr lang="en-US" smtClean="0"/>
              <a:t>6/13/2013</a:t>
            </a:fld>
            <a:endParaRPr lang="en-US"/>
          </a:p>
        </p:txBody>
      </p:sp>
      <p:sp>
        <p:nvSpPr>
          <p:cNvPr id="6" name="Footer Placeholder 5"/>
          <p:cNvSpPr>
            <a:spLocks noGrp="1"/>
          </p:cNvSpPr>
          <p:nvPr>
            <p:ph type="ftr" sz="quarter" idx="11"/>
          </p:nvPr>
        </p:nvSpPr>
        <p:spPr/>
        <p:txBody>
          <a:bodyPr/>
          <a:lstStyle/>
          <a:p>
            <a:r>
              <a:rPr lang="en-US" smtClean="0"/>
              <a:t>www.agrability.org </a:t>
            </a:r>
            <a:endParaRPr lang="en-US"/>
          </a:p>
        </p:txBody>
      </p:sp>
      <p:sp>
        <p:nvSpPr>
          <p:cNvPr id="7" name="Slide Number Placeholder 6"/>
          <p:cNvSpPr>
            <a:spLocks noGrp="1"/>
          </p:cNvSpPr>
          <p:nvPr>
            <p:ph type="sldNum" sz="quarter" idx="12"/>
          </p:nvPr>
        </p:nvSpPr>
        <p:spPr/>
        <p:txBody>
          <a:bodyPr/>
          <a:lstStyle/>
          <a:p>
            <a:fld id="{DC935666-948C-4025-99EA-9208B70A5931}" type="slidenum">
              <a:rPr lang="en-US" smtClean="0"/>
              <a:t>‹#›</a:t>
            </a:fld>
            <a:endParaRPr lang="en-US"/>
          </a:p>
        </p:txBody>
      </p:sp>
    </p:spTree>
    <p:extLst>
      <p:ext uri="{BB962C8B-B14F-4D97-AF65-F5344CB8AC3E}">
        <p14:creationId xmlns:p14="http://schemas.microsoft.com/office/powerpoint/2010/main" val="166749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42481-0525-4EB2-AFB2-17F64ED169BA}" type="datetime1">
              <a:rPr lang="en-US" smtClean="0"/>
              <a:t>6/13/2013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www.agrability.org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35666-948C-4025-99EA-9208B70A5931}" type="slidenum">
              <a:rPr lang="en-US" smtClean="0"/>
              <a:t>‹#›</a:t>
            </a:fld>
            <a:endParaRPr lang="en-US"/>
          </a:p>
        </p:txBody>
      </p:sp>
    </p:spTree>
    <p:extLst>
      <p:ext uri="{BB962C8B-B14F-4D97-AF65-F5344CB8AC3E}">
        <p14:creationId xmlns:p14="http://schemas.microsoft.com/office/powerpoint/2010/main" val="345299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acificu.edu/optometry/ce/courses/16554/agingeyepg3.cfm#attentional"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n.wikipedia.org/wiki/Luminosity_function#Color_blindnes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www.lighthouse.org/" TargetMode="Externa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ww.lighthouse.or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freespace.virgin.net/bruce.evans/Lecture%20handouts_files/Lighting%20&amp;%20low%20vision%20poster.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ighthouse.org/"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www.lighthous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agrability.org/Online-Training/archived"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ntl-lighttech.com/applications/light-measurement-apps/light-measurement-handbook" TargetMode="External"/><Relationship Id="rId2" Type="http://schemas.openxmlformats.org/officeDocument/2006/relationships/hyperlink" Target="http://www.milkproduction.com/Library/Scientific-articles/Housing/Dairy-lighting-syste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pacificu.edu/optometry/ce/courses/16554/agingeyepg2.cfm#Visual" TargetMode="External"/><Relationship Id="rId7" Type="http://schemas.openxmlformats.org/officeDocument/2006/relationships/hyperlink" Target="http://www.ncbi.nlm.nih.gov/pubmedhealth/PMH0002499/" TargetMode="External"/><Relationship Id="rId2" Type="http://schemas.openxmlformats.org/officeDocument/2006/relationships/hyperlink" Target="http://lighthouse.org/accessibility/design/accessible-print-design/effective-color-contrast/" TargetMode="External"/><Relationship Id="rId1" Type="http://schemas.openxmlformats.org/officeDocument/2006/relationships/slideLayout" Target="../slideLayouts/slideLayout2.xml"/><Relationship Id="rId6" Type="http://schemas.openxmlformats.org/officeDocument/2006/relationships/hyperlink" Target="http://archive.nrc-cnrc.gc.ca/eng/ibp/irc/cbd/building-digest-192.html" TargetMode="External"/><Relationship Id="rId5" Type="http://schemas.openxmlformats.org/officeDocument/2006/relationships/hyperlink" Target="http://www.nei.nih.gov/index.asp" TargetMode="External"/><Relationship Id="rId4" Type="http://schemas.openxmlformats.org/officeDocument/2006/relationships/hyperlink" Target="http://www.lighthous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52794"/>
          </a:xfrm>
          <a:prstGeom prst="rect">
            <a:avLst/>
          </a:prstGeom>
        </p:spPr>
      </p:pic>
      <p:sp>
        <p:nvSpPr>
          <p:cNvPr id="2" name="Title 1"/>
          <p:cNvSpPr>
            <a:spLocks noGrp="1"/>
          </p:cNvSpPr>
          <p:nvPr>
            <p:ph type="ctrTitle"/>
          </p:nvPr>
        </p:nvSpPr>
        <p:spPr>
          <a:xfrm>
            <a:off x="0" y="3886200"/>
            <a:ext cx="9144000" cy="1470025"/>
          </a:xfrm>
        </p:spPr>
        <p:txBody>
          <a:bodyPr>
            <a:noAutofit/>
          </a:bodyPr>
          <a:lstStyle/>
          <a:p>
            <a:r>
              <a:rPr lang="en-US" sz="4800" dirty="0" smtClean="0">
                <a:solidFill>
                  <a:schemeClr val="accent6">
                    <a:lumMod val="50000"/>
                  </a:schemeClr>
                </a:solidFill>
                <a:effectLst>
                  <a:outerShdw blurRad="38100" dist="38100" dir="2700000" algn="tl">
                    <a:srgbClr val="000000">
                      <a:alpha val="43137"/>
                    </a:srgbClr>
                  </a:outerShdw>
                </a:effectLst>
              </a:rPr>
              <a:t>Lighting for Health and Safety </a:t>
            </a:r>
            <a:br>
              <a:rPr lang="en-US" sz="4800" dirty="0" smtClean="0">
                <a:solidFill>
                  <a:schemeClr val="accent6">
                    <a:lumMod val="50000"/>
                  </a:schemeClr>
                </a:solidFill>
                <a:effectLst>
                  <a:outerShdw blurRad="38100" dist="38100" dir="2700000" algn="tl">
                    <a:srgbClr val="000000">
                      <a:alpha val="43137"/>
                    </a:srgbClr>
                  </a:outerShdw>
                </a:effectLst>
              </a:rPr>
            </a:br>
            <a:r>
              <a:rPr lang="en-US" sz="4800" dirty="0" smtClean="0">
                <a:solidFill>
                  <a:schemeClr val="accent6">
                    <a:lumMod val="50000"/>
                  </a:schemeClr>
                </a:solidFill>
                <a:effectLst>
                  <a:outerShdw blurRad="38100" dist="38100" dir="2700000" algn="tl">
                    <a:srgbClr val="000000">
                      <a:alpha val="43137"/>
                    </a:srgbClr>
                  </a:outerShdw>
                </a:effectLst>
              </a:rPr>
              <a:t>in Agricultural Settings</a:t>
            </a:r>
            <a:endParaRPr lang="en-US" sz="4800" dirty="0">
              <a:solidFill>
                <a:schemeClr val="accent6">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5627914"/>
            <a:ext cx="9144000" cy="1219200"/>
          </a:xfrm>
        </p:spPr>
        <p:txBody>
          <a:bodyPr>
            <a:normAutofit/>
          </a:bodyPr>
          <a:lstStyle/>
          <a:p>
            <a:r>
              <a:rPr lang="en-US" sz="2000" dirty="0" smtClean="0">
                <a:solidFill>
                  <a:schemeClr val="tx1">
                    <a:lumMod val="65000"/>
                    <a:lumOff val="35000"/>
                  </a:schemeClr>
                </a:solidFill>
              </a:rPr>
              <a:t>Robert Stuthridge </a:t>
            </a:r>
            <a:r>
              <a:rPr lang="en-US" sz="1600" dirty="0" smtClean="0">
                <a:solidFill>
                  <a:schemeClr val="tx1">
                    <a:lumMod val="65000"/>
                    <a:lumOff val="35000"/>
                  </a:schemeClr>
                </a:solidFill>
              </a:rPr>
              <a:t>Ph.D., CPE</a:t>
            </a:r>
          </a:p>
          <a:p>
            <a:r>
              <a:rPr lang="en-US" sz="2000" dirty="0" smtClean="0">
                <a:solidFill>
                  <a:schemeClr val="tx1">
                    <a:lumMod val="65000"/>
                    <a:lumOff val="35000"/>
                  </a:schemeClr>
                </a:solidFill>
              </a:rPr>
              <a:t>Project Ergonomist, National AgrAbility Project, Purdue University</a:t>
            </a:r>
          </a:p>
          <a:p>
            <a:r>
              <a:rPr lang="en-US" sz="2000" dirty="0" smtClean="0">
                <a:hlinkClick r:id="rId3"/>
              </a:rPr>
              <a:t>www.agrability.org</a:t>
            </a:r>
            <a:r>
              <a:rPr lang="en-US" sz="2000" dirty="0" smtClean="0"/>
              <a:t> </a:t>
            </a:r>
            <a:endParaRPr lang="en-US" sz="2000" dirty="0"/>
          </a:p>
        </p:txBody>
      </p:sp>
      <p:sp>
        <p:nvSpPr>
          <p:cNvPr id="4" name="Rectangle 3"/>
          <p:cNvSpPr/>
          <p:nvPr/>
        </p:nvSpPr>
        <p:spPr>
          <a:xfrm>
            <a:off x="7681227" y="3349823"/>
            <a:ext cx="1462773" cy="307777"/>
          </a:xfrm>
          <a:prstGeom prst="rect">
            <a:avLst/>
          </a:prstGeom>
        </p:spPr>
        <p:txBody>
          <a:bodyPr wrap="none">
            <a:spAutoFit/>
          </a:bodyPr>
          <a:lstStyle/>
          <a:p>
            <a:r>
              <a:rPr lang="en-US" sz="1400" dirty="0">
                <a:solidFill>
                  <a:schemeClr val="bg1"/>
                </a:solidFill>
              </a:rPr>
              <a:t>www.deere.co.uk</a:t>
            </a:r>
          </a:p>
        </p:txBody>
      </p:sp>
    </p:spTree>
    <p:extLst>
      <p:ext uri="{BB962C8B-B14F-4D97-AF65-F5344CB8AC3E}">
        <p14:creationId xmlns:p14="http://schemas.microsoft.com/office/powerpoint/2010/main" val="2568143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Measuring Light 2</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25087749"/>
              </p:ext>
            </p:extLst>
          </p:nvPr>
        </p:nvGraphicFramePr>
        <p:xfrm>
          <a:off x="76198" y="609600"/>
          <a:ext cx="4239987" cy="3337560"/>
        </p:xfrm>
        <a:graphic>
          <a:graphicData uri="http://schemas.openxmlformats.org/drawingml/2006/table">
            <a:tbl>
              <a:tblPr firstRow="1" bandRow="1">
                <a:tableStyleId>{5C22544A-7EE6-4342-B048-85BDC9FD1C3A}</a:tableStyleId>
              </a:tblPr>
              <a:tblGrid>
                <a:gridCol w="3276600"/>
                <a:gridCol w="963387"/>
              </a:tblGrid>
              <a:tr h="370840">
                <a:tc gridSpan="2">
                  <a:txBody>
                    <a:bodyPr/>
                    <a:lstStyle/>
                    <a:p>
                      <a:pPr algn="ctr"/>
                      <a:r>
                        <a:rPr lang="en-US" sz="1400" dirty="0" smtClean="0">
                          <a:solidFill>
                            <a:schemeClr val="bg1"/>
                          </a:solidFill>
                          <a:effectLst/>
                        </a:rPr>
                        <a:t>Typical </a:t>
                      </a:r>
                      <a:r>
                        <a:rPr lang="en-US" sz="1400" dirty="0" err="1" smtClean="0">
                          <a:solidFill>
                            <a:schemeClr val="bg1"/>
                          </a:solidFill>
                          <a:effectLst/>
                        </a:rPr>
                        <a:t>illuminance</a:t>
                      </a:r>
                      <a:r>
                        <a:rPr lang="en-US" sz="1400" dirty="0" smtClean="0">
                          <a:solidFill>
                            <a:schemeClr val="bg1"/>
                          </a:solidFill>
                          <a:effectLst/>
                        </a:rPr>
                        <a:t> levels                                              (lux) </a:t>
                      </a:r>
                      <a:endParaRPr lang="en-US" sz="1400" i="0" dirty="0">
                        <a:solidFill>
                          <a:schemeClr val="bg1"/>
                        </a:solidFill>
                        <a:effectLst/>
                      </a:endParaRPr>
                    </a:p>
                  </a:txBody>
                  <a:tcPr>
                    <a:solidFill>
                      <a:schemeClr val="tx1">
                        <a:lumMod val="50000"/>
                        <a:lumOff val="50000"/>
                      </a:schemeClr>
                    </a:solidFill>
                  </a:tcPr>
                </a:tc>
                <a:tc hMerge="1">
                  <a:txBody>
                    <a:bodyPr/>
                    <a:lstStyle/>
                    <a:p>
                      <a:endParaRPr lang="en-US" dirty="0"/>
                    </a:p>
                  </a:txBody>
                  <a:tcPr/>
                </a:tc>
              </a:tr>
              <a:tr h="370840">
                <a:tc>
                  <a:txBody>
                    <a:bodyPr/>
                    <a:lstStyle/>
                    <a:p>
                      <a:r>
                        <a:rPr lang="en-US" sz="1400" dirty="0" smtClean="0"/>
                        <a:t>Outdoors, noonday summer sunlight</a:t>
                      </a:r>
                      <a:endParaRPr lang="en-US" sz="1400" dirty="0"/>
                    </a:p>
                  </a:txBody>
                  <a:tcPr>
                    <a:solidFill>
                      <a:schemeClr val="bg1">
                        <a:lumMod val="95000"/>
                      </a:schemeClr>
                    </a:solidFill>
                  </a:tcPr>
                </a:tc>
                <a:tc>
                  <a:txBody>
                    <a:bodyPr/>
                    <a:lstStyle/>
                    <a:p>
                      <a:pPr algn="r"/>
                      <a:r>
                        <a:rPr lang="en-US" sz="1400" dirty="0" smtClean="0"/>
                        <a:t>160,000</a:t>
                      </a:r>
                      <a:endParaRPr lang="en-US" sz="1400" dirty="0"/>
                    </a:p>
                  </a:txBody>
                  <a:tcPr>
                    <a:solidFill>
                      <a:schemeClr val="bg1">
                        <a:lumMod val="95000"/>
                      </a:schemeClr>
                    </a:solidFill>
                  </a:tcPr>
                </a:tc>
              </a:tr>
              <a:tr h="370840">
                <a:tc>
                  <a:txBody>
                    <a:bodyPr/>
                    <a:lstStyle/>
                    <a:p>
                      <a:r>
                        <a:rPr lang="en-US" sz="1400" dirty="0" smtClean="0"/>
                        <a:t>Outdoors, average clear day</a:t>
                      </a:r>
                      <a:endParaRPr lang="en-US" sz="1400" dirty="0"/>
                    </a:p>
                  </a:txBody>
                  <a:tcPr>
                    <a:noFill/>
                  </a:tcPr>
                </a:tc>
                <a:tc>
                  <a:txBody>
                    <a:bodyPr/>
                    <a:lstStyle/>
                    <a:p>
                      <a:pPr algn="r"/>
                      <a:r>
                        <a:rPr lang="en-US" sz="1400" dirty="0" smtClean="0"/>
                        <a:t>50,000</a:t>
                      </a:r>
                      <a:endParaRPr lang="en-US" sz="1400" dirty="0"/>
                    </a:p>
                  </a:txBody>
                  <a:tcPr>
                    <a:noFill/>
                  </a:tcPr>
                </a:tc>
              </a:tr>
              <a:tr h="370840">
                <a:tc>
                  <a:txBody>
                    <a:bodyPr/>
                    <a:lstStyle/>
                    <a:p>
                      <a:r>
                        <a:rPr lang="en-US" sz="1400" dirty="0" smtClean="0"/>
                        <a:t>Outdoors, average overcast day</a:t>
                      </a:r>
                      <a:endParaRPr lang="en-US" sz="1400" dirty="0"/>
                    </a:p>
                  </a:txBody>
                  <a:tcPr>
                    <a:solidFill>
                      <a:schemeClr val="bg1">
                        <a:lumMod val="95000"/>
                      </a:schemeClr>
                    </a:solidFill>
                  </a:tcPr>
                </a:tc>
                <a:tc>
                  <a:txBody>
                    <a:bodyPr/>
                    <a:lstStyle/>
                    <a:p>
                      <a:pPr algn="r"/>
                      <a:r>
                        <a:rPr lang="en-US" sz="1400" dirty="0" smtClean="0"/>
                        <a:t>5,000</a:t>
                      </a:r>
                      <a:endParaRPr lang="en-US" sz="1400" dirty="0"/>
                    </a:p>
                  </a:txBody>
                  <a:tcPr>
                    <a:solidFill>
                      <a:schemeClr val="bg1">
                        <a:lumMod val="95000"/>
                      </a:schemeClr>
                    </a:solidFill>
                  </a:tcPr>
                </a:tc>
              </a:tr>
              <a:tr h="370840">
                <a:tc>
                  <a:txBody>
                    <a:bodyPr/>
                    <a:lstStyle/>
                    <a:p>
                      <a:r>
                        <a:rPr lang="en-US" sz="1400" dirty="0" smtClean="0"/>
                        <a:t>Brightly lit office</a:t>
                      </a:r>
                      <a:endParaRPr lang="en-US" sz="1400" dirty="0"/>
                    </a:p>
                  </a:txBody>
                  <a:tcPr>
                    <a:noFill/>
                  </a:tcPr>
                </a:tc>
                <a:tc>
                  <a:txBody>
                    <a:bodyPr/>
                    <a:lstStyle/>
                    <a:p>
                      <a:pPr algn="r"/>
                      <a:r>
                        <a:rPr lang="en-US" sz="1400" dirty="0" smtClean="0"/>
                        <a:t>1,000</a:t>
                      </a:r>
                      <a:endParaRPr lang="en-US" sz="1400" dirty="0"/>
                    </a:p>
                  </a:txBody>
                  <a:tcPr>
                    <a:noFill/>
                  </a:tcPr>
                </a:tc>
              </a:tr>
              <a:tr h="370840">
                <a:tc>
                  <a:txBody>
                    <a:bodyPr/>
                    <a:lstStyle/>
                    <a:p>
                      <a:r>
                        <a:rPr lang="en-US" sz="1400" dirty="0" smtClean="0"/>
                        <a:t>Well</a:t>
                      </a:r>
                      <a:r>
                        <a:rPr lang="en-US" sz="1400" baseline="0" dirty="0" smtClean="0"/>
                        <a:t> lit office</a:t>
                      </a:r>
                      <a:endParaRPr lang="en-US" sz="1400" dirty="0"/>
                    </a:p>
                  </a:txBody>
                  <a:tcPr>
                    <a:solidFill>
                      <a:schemeClr val="bg1">
                        <a:lumMod val="95000"/>
                      </a:schemeClr>
                    </a:solidFill>
                  </a:tcPr>
                </a:tc>
                <a:tc>
                  <a:txBody>
                    <a:bodyPr/>
                    <a:lstStyle/>
                    <a:p>
                      <a:pPr algn="r"/>
                      <a:r>
                        <a:rPr lang="en-US" sz="1400" dirty="0" smtClean="0"/>
                        <a:t>500</a:t>
                      </a:r>
                      <a:endParaRPr lang="en-US" sz="1400" dirty="0"/>
                    </a:p>
                  </a:txBody>
                  <a:tcPr>
                    <a:solidFill>
                      <a:schemeClr val="bg1">
                        <a:lumMod val="95000"/>
                      </a:schemeClr>
                    </a:solidFill>
                  </a:tcPr>
                </a:tc>
              </a:tr>
              <a:tr h="370840">
                <a:tc>
                  <a:txBody>
                    <a:bodyPr/>
                    <a:lstStyle/>
                    <a:p>
                      <a:r>
                        <a:rPr lang="en-US" sz="1400" dirty="0" smtClean="0"/>
                        <a:t>Domestic</a:t>
                      </a:r>
                      <a:r>
                        <a:rPr lang="en-US" sz="1400" baseline="0" dirty="0" smtClean="0"/>
                        <a:t> living room</a:t>
                      </a:r>
                      <a:endParaRPr lang="en-US" sz="1400" dirty="0"/>
                    </a:p>
                  </a:txBody>
                  <a:tcPr>
                    <a:noFill/>
                  </a:tcPr>
                </a:tc>
                <a:tc>
                  <a:txBody>
                    <a:bodyPr/>
                    <a:lstStyle/>
                    <a:p>
                      <a:pPr algn="r"/>
                      <a:r>
                        <a:rPr lang="en-US" sz="1400" dirty="0" smtClean="0"/>
                        <a:t>50</a:t>
                      </a:r>
                      <a:endParaRPr lang="en-US" sz="1400" dirty="0"/>
                    </a:p>
                  </a:txBody>
                  <a:tcPr>
                    <a:noFill/>
                  </a:tcPr>
                </a:tc>
              </a:tr>
              <a:tr h="370840">
                <a:tc>
                  <a:txBody>
                    <a:bodyPr/>
                    <a:lstStyle/>
                    <a:p>
                      <a:r>
                        <a:rPr lang="en-US" sz="1400" dirty="0" smtClean="0"/>
                        <a:t>Candlelight/good street lighting</a:t>
                      </a:r>
                      <a:endParaRPr lang="en-US" sz="1400" dirty="0"/>
                    </a:p>
                  </a:txBody>
                  <a:tcPr>
                    <a:solidFill>
                      <a:schemeClr val="bg1">
                        <a:lumMod val="95000"/>
                      </a:schemeClr>
                    </a:solidFill>
                  </a:tcPr>
                </a:tc>
                <a:tc>
                  <a:txBody>
                    <a:bodyPr/>
                    <a:lstStyle/>
                    <a:p>
                      <a:pPr algn="r"/>
                      <a:r>
                        <a:rPr lang="en-US" sz="1400" dirty="0" smtClean="0"/>
                        <a:t>10</a:t>
                      </a:r>
                      <a:endParaRPr lang="en-US" sz="1400" dirty="0"/>
                    </a:p>
                  </a:txBody>
                  <a:tcPr>
                    <a:solidFill>
                      <a:schemeClr val="bg1">
                        <a:lumMod val="95000"/>
                      </a:schemeClr>
                    </a:solidFill>
                  </a:tcPr>
                </a:tc>
              </a:tr>
              <a:tr h="370840">
                <a:tc>
                  <a:txBody>
                    <a:bodyPr/>
                    <a:lstStyle/>
                    <a:p>
                      <a:r>
                        <a:rPr lang="en-US" sz="1400" dirty="0" smtClean="0"/>
                        <a:t>Moonlight</a:t>
                      </a:r>
                      <a:endParaRPr lang="en-US" sz="1400" dirty="0"/>
                    </a:p>
                  </a:txBody>
                  <a:tcPr>
                    <a:noFill/>
                  </a:tcPr>
                </a:tc>
                <a:tc>
                  <a:txBody>
                    <a:bodyPr/>
                    <a:lstStyle/>
                    <a:p>
                      <a:pPr algn="r"/>
                      <a:r>
                        <a:rPr lang="en-US" sz="1400" dirty="0" smtClean="0"/>
                        <a:t>0.5</a:t>
                      </a:r>
                      <a:endParaRPr lang="en-US" sz="1400" dirty="0"/>
                    </a:p>
                  </a:txBody>
                  <a:tcP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30773173"/>
              </p:ext>
            </p:extLst>
          </p:nvPr>
        </p:nvGraphicFramePr>
        <p:xfrm>
          <a:off x="4572002" y="609600"/>
          <a:ext cx="4495800" cy="3337560"/>
        </p:xfrm>
        <a:graphic>
          <a:graphicData uri="http://schemas.openxmlformats.org/drawingml/2006/table">
            <a:tbl>
              <a:tblPr firstRow="1" bandRow="1">
                <a:tableStyleId>{5C22544A-7EE6-4342-B048-85BDC9FD1C3A}</a:tableStyleId>
              </a:tblPr>
              <a:tblGrid>
                <a:gridCol w="3352800"/>
                <a:gridCol w="1143000"/>
              </a:tblGrid>
              <a:tr h="370840">
                <a:tc gridSpan="2">
                  <a:txBody>
                    <a:bodyPr/>
                    <a:lstStyle/>
                    <a:p>
                      <a:pPr algn="ctr"/>
                      <a:r>
                        <a:rPr lang="en-US" sz="1400" dirty="0" smtClean="0">
                          <a:solidFill>
                            <a:schemeClr val="bg1"/>
                          </a:solidFill>
                          <a:effectLst/>
                        </a:rPr>
                        <a:t>Approx. reflectance values </a:t>
                      </a:r>
                      <a:r>
                        <a:rPr lang="en-US" sz="1400" baseline="0" dirty="0" smtClean="0">
                          <a:solidFill>
                            <a:schemeClr val="bg1"/>
                          </a:solidFill>
                          <a:effectLst/>
                        </a:rPr>
                        <a:t> - </a:t>
                      </a:r>
                      <a:r>
                        <a:rPr lang="en-US" sz="1400" dirty="0" smtClean="0">
                          <a:solidFill>
                            <a:schemeClr val="bg1"/>
                          </a:solidFill>
                          <a:effectLst/>
                        </a:rPr>
                        <a:t>common materials              (%)  </a:t>
                      </a:r>
                      <a:endParaRPr lang="en-US" sz="1400" i="0" dirty="0">
                        <a:solidFill>
                          <a:schemeClr val="bg1"/>
                        </a:solidFill>
                        <a:effectLst/>
                      </a:endParaRPr>
                    </a:p>
                  </a:txBody>
                  <a:tcPr>
                    <a:solidFill>
                      <a:schemeClr val="tx1">
                        <a:lumMod val="50000"/>
                        <a:lumOff val="50000"/>
                      </a:schemeClr>
                    </a:solidFill>
                  </a:tcPr>
                </a:tc>
                <a:tc hMerge="1">
                  <a:txBody>
                    <a:bodyPr/>
                    <a:lstStyle/>
                    <a:p>
                      <a:endParaRPr lang="en-US" dirty="0"/>
                    </a:p>
                  </a:txBody>
                  <a:tcPr/>
                </a:tc>
              </a:tr>
              <a:tr h="370840">
                <a:tc>
                  <a:txBody>
                    <a:bodyPr/>
                    <a:lstStyle/>
                    <a:p>
                      <a:r>
                        <a:rPr lang="en-US" sz="1400" dirty="0" smtClean="0"/>
                        <a:t>Fresh white plaster</a:t>
                      </a:r>
                      <a:endParaRPr lang="en-US" sz="1400" dirty="0"/>
                    </a:p>
                  </a:txBody>
                  <a:tcPr>
                    <a:solidFill>
                      <a:schemeClr val="bg1">
                        <a:lumMod val="95000"/>
                      </a:schemeClr>
                    </a:solidFill>
                  </a:tcPr>
                </a:tc>
                <a:tc>
                  <a:txBody>
                    <a:bodyPr/>
                    <a:lstStyle/>
                    <a:p>
                      <a:pPr algn="r"/>
                      <a:r>
                        <a:rPr lang="en-US" sz="1400" dirty="0" smtClean="0"/>
                        <a:t>95</a:t>
                      </a:r>
                      <a:endParaRPr lang="en-US" sz="1400" dirty="0"/>
                    </a:p>
                  </a:txBody>
                  <a:tcPr>
                    <a:solidFill>
                      <a:schemeClr val="bg1">
                        <a:lumMod val="95000"/>
                      </a:schemeClr>
                    </a:solidFill>
                  </a:tcPr>
                </a:tc>
              </a:tr>
              <a:tr h="370840">
                <a:tc>
                  <a:txBody>
                    <a:bodyPr/>
                    <a:lstStyle/>
                    <a:p>
                      <a:r>
                        <a:rPr lang="en-US" sz="1400" dirty="0" smtClean="0"/>
                        <a:t>White paint/good quality white paper</a:t>
                      </a:r>
                      <a:endParaRPr lang="en-US" sz="1400" dirty="0"/>
                    </a:p>
                  </a:txBody>
                  <a:tcPr>
                    <a:noFill/>
                  </a:tcPr>
                </a:tc>
                <a:tc>
                  <a:txBody>
                    <a:bodyPr/>
                    <a:lstStyle/>
                    <a:p>
                      <a:pPr algn="r"/>
                      <a:r>
                        <a:rPr lang="en-US" sz="1400" dirty="0" smtClean="0"/>
                        <a:t>85</a:t>
                      </a:r>
                      <a:endParaRPr lang="en-US" sz="1400" dirty="0"/>
                    </a:p>
                  </a:txBody>
                  <a:tcPr>
                    <a:noFill/>
                  </a:tcPr>
                </a:tc>
              </a:tr>
              <a:tr h="370840">
                <a:tc>
                  <a:txBody>
                    <a:bodyPr/>
                    <a:lstStyle/>
                    <a:p>
                      <a:r>
                        <a:rPr lang="en-US" sz="1400" dirty="0" smtClean="0"/>
                        <a:t>Light grey/cream paint</a:t>
                      </a:r>
                      <a:endParaRPr lang="en-US" sz="1400" dirty="0"/>
                    </a:p>
                  </a:txBody>
                  <a:tcPr>
                    <a:solidFill>
                      <a:schemeClr val="bg1">
                        <a:lumMod val="95000"/>
                      </a:schemeClr>
                    </a:solidFill>
                  </a:tcPr>
                </a:tc>
                <a:tc>
                  <a:txBody>
                    <a:bodyPr/>
                    <a:lstStyle/>
                    <a:p>
                      <a:pPr algn="r"/>
                      <a:r>
                        <a:rPr lang="en-US" sz="1400" dirty="0" smtClean="0"/>
                        <a:t>75</a:t>
                      </a:r>
                      <a:endParaRPr lang="en-US" sz="1400" dirty="0"/>
                    </a:p>
                  </a:txBody>
                  <a:tcPr>
                    <a:solidFill>
                      <a:schemeClr val="bg1">
                        <a:lumMod val="95000"/>
                      </a:schemeClr>
                    </a:solidFill>
                  </a:tcPr>
                </a:tc>
              </a:tr>
              <a:tr h="370840">
                <a:tc>
                  <a:txBody>
                    <a:bodyPr/>
                    <a:lstStyle/>
                    <a:p>
                      <a:r>
                        <a:rPr lang="en-US" sz="1400" dirty="0" smtClean="0"/>
                        <a:t>Newsprint, concrete</a:t>
                      </a:r>
                      <a:endParaRPr lang="en-US" sz="1400" dirty="0"/>
                    </a:p>
                  </a:txBody>
                  <a:tcPr>
                    <a:noFill/>
                  </a:tcPr>
                </a:tc>
                <a:tc>
                  <a:txBody>
                    <a:bodyPr/>
                    <a:lstStyle/>
                    <a:p>
                      <a:pPr algn="r"/>
                      <a:r>
                        <a:rPr lang="en-US" sz="1400" dirty="0" smtClean="0"/>
                        <a:t>55</a:t>
                      </a:r>
                      <a:endParaRPr lang="en-US" sz="1400" dirty="0"/>
                    </a:p>
                  </a:txBody>
                  <a:tcPr>
                    <a:noFill/>
                  </a:tcPr>
                </a:tc>
              </a:tr>
              <a:tr h="370840">
                <a:tc>
                  <a:txBody>
                    <a:bodyPr/>
                    <a:lstStyle/>
                    <a:p>
                      <a:r>
                        <a:rPr lang="en-US" sz="1400" dirty="0" smtClean="0"/>
                        <a:t>Plain white wood</a:t>
                      </a:r>
                      <a:endParaRPr lang="en-US" sz="1400" dirty="0"/>
                    </a:p>
                  </a:txBody>
                  <a:tcPr>
                    <a:solidFill>
                      <a:schemeClr val="bg1">
                        <a:lumMod val="95000"/>
                      </a:schemeClr>
                    </a:solidFill>
                  </a:tcPr>
                </a:tc>
                <a:tc>
                  <a:txBody>
                    <a:bodyPr/>
                    <a:lstStyle/>
                    <a:p>
                      <a:pPr algn="r"/>
                      <a:r>
                        <a:rPr lang="en-US" sz="1400" dirty="0" smtClean="0"/>
                        <a:t>45</a:t>
                      </a:r>
                      <a:endParaRPr lang="en-US" sz="1400" dirty="0"/>
                    </a:p>
                  </a:txBody>
                  <a:tcPr>
                    <a:solidFill>
                      <a:schemeClr val="bg1">
                        <a:lumMod val="95000"/>
                      </a:schemeClr>
                    </a:solidFill>
                  </a:tcPr>
                </a:tc>
              </a:tr>
              <a:tr h="370840">
                <a:tc>
                  <a:txBody>
                    <a:bodyPr/>
                    <a:lstStyle/>
                    <a:p>
                      <a:r>
                        <a:rPr lang="en-US" sz="1400" dirty="0" smtClean="0"/>
                        <a:t>Dark grey paint</a:t>
                      </a:r>
                      <a:endParaRPr lang="en-US" sz="1400" dirty="0"/>
                    </a:p>
                  </a:txBody>
                  <a:tcPr>
                    <a:noFill/>
                  </a:tcPr>
                </a:tc>
                <a:tc>
                  <a:txBody>
                    <a:bodyPr/>
                    <a:lstStyle/>
                    <a:p>
                      <a:pPr algn="r"/>
                      <a:r>
                        <a:rPr lang="en-US" sz="1400" dirty="0" smtClean="0"/>
                        <a:t>30</a:t>
                      </a:r>
                      <a:endParaRPr lang="en-US" sz="1400" dirty="0"/>
                    </a:p>
                  </a:txBody>
                  <a:tcPr>
                    <a:noFill/>
                  </a:tcPr>
                </a:tc>
              </a:tr>
              <a:tr h="370840">
                <a:tc>
                  <a:txBody>
                    <a:bodyPr/>
                    <a:lstStyle/>
                    <a:p>
                      <a:r>
                        <a:rPr lang="en-US" sz="1400" dirty="0" smtClean="0"/>
                        <a:t>Good quality printer’s ink</a:t>
                      </a:r>
                      <a:endParaRPr lang="en-US" sz="1400" dirty="0"/>
                    </a:p>
                  </a:txBody>
                  <a:tcPr>
                    <a:solidFill>
                      <a:schemeClr val="bg1">
                        <a:lumMod val="95000"/>
                      </a:schemeClr>
                    </a:solidFill>
                  </a:tcPr>
                </a:tc>
                <a:tc>
                  <a:txBody>
                    <a:bodyPr/>
                    <a:lstStyle/>
                    <a:p>
                      <a:pPr algn="r"/>
                      <a:r>
                        <a:rPr lang="en-US" sz="1400" dirty="0" smtClean="0"/>
                        <a:t>15</a:t>
                      </a:r>
                      <a:endParaRPr lang="en-US" sz="1400" dirty="0"/>
                    </a:p>
                  </a:txBody>
                  <a:tcPr>
                    <a:solidFill>
                      <a:schemeClr val="bg1">
                        <a:lumMod val="95000"/>
                      </a:schemeClr>
                    </a:solidFill>
                  </a:tcPr>
                </a:tc>
              </a:tr>
              <a:tr h="370840">
                <a:tc>
                  <a:txBody>
                    <a:bodyPr/>
                    <a:lstStyle/>
                    <a:p>
                      <a:r>
                        <a:rPr lang="en-US" sz="1400" dirty="0" smtClean="0"/>
                        <a:t>Matt black paper</a:t>
                      </a:r>
                      <a:endParaRPr lang="en-US" sz="1400" dirty="0"/>
                    </a:p>
                  </a:txBody>
                  <a:tcPr>
                    <a:noFill/>
                  </a:tcPr>
                </a:tc>
                <a:tc>
                  <a:txBody>
                    <a:bodyPr/>
                    <a:lstStyle/>
                    <a:p>
                      <a:pPr algn="r"/>
                      <a:r>
                        <a:rPr lang="en-US" sz="1400" dirty="0" smtClean="0"/>
                        <a:t>5</a:t>
                      </a:r>
                      <a:endParaRPr lang="en-US" sz="1400" dirty="0"/>
                    </a:p>
                  </a:txBody>
                  <a:tcP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89326857"/>
              </p:ext>
            </p:extLst>
          </p:nvPr>
        </p:nvGraphicFramePr>
        <p:xfrm>
          <a:off x="76201" y="3984172"/>
          <a:ext cx="8991600" cy="2722880"/>
        </p:xfrm>
        <a:graphic>
          <a:graphicData uri="http://schemas.openxmlformats.org/drawingml/2006/table">
            <a:tbl>
              <a:tblPr firstRow="1" bandRow="1">
                <a:tableStyleId>{5C22544A-7EE6-4342-B048-85BDC9FD1C3A}</a:tableStyleId>
              </a:tblPr>
              <a:tblGrid>
                <a:gridCol w="3048000"/>
                <a:gridCol w="1524000"/>
                <a:gridCol w="1828800"/>
                <a:gridCol w="1143000"/>
                <a:gridCol w="1447800"/>
              </a:tblGrid>
              <a:tr h="370840">
                <a:tc gridSpan="5">
                  <a:txBody>
                    <a:bodyPr/>
                    <a:lstStyle/>
                    <a:p>
                      <a:r>
                        <a:rPr lang="en-US" sz="1400" dirty="0" smtClean="0">
                          <a:solidFill>
                            <a:schemeClr val="tx1"/>
                          </a:solidFill>
                        </a:rPr>
                        <a:t>Illumination levels and </a:t>
                      </a:r>
                      <a:r>
                        <a:rPr lang="en-US" sz="1400" dirty="0" err="1" smtClean="0">
                          <a:solidFill>
                            <a:schemeClr val="tx1"/>
                          </a:solidFill>
                        </a:rPr>
                        <a:t>luminances</a:t>
                      </a:r>
                      <a:r>
                        <a:rPr lang="en-US" sz="1400" dirty="0" smtClean="0">
                          <a:solidFill>
                            <a:schemeClr val="tx1"/>
                          </a:solidFill>
                        </a:rPr>
                        <a:t> (all tables on this page</a:t>
                      </a:r>
                      <a:r>
                        <a:rPr lang="en-US" sz="1400" baseline="0" dirty="0" smtClean="0">
                          <a:solidFill>
                            <a:schemeClr val="tx1"/>
                          </a:solidFill>
                        </a:rPr>
                        <a:t> from </a:t>
                      </a:r>
                      <a:r>
                        <a:rPr lang="en-US" sz="1400" dirty="0" smtClean="0">
                          <a:solidFill>
                            <a:schemeClr val="tx1"/>
                          </a:solidFill>
                        </a:rPr>
                        <a:t>Pheasant, 1991). </a:t>
                      </a:r>
                      <a:r>
                        <a:rPr lang="el-GR" sz="1600" dirty="0" smtClean="0">
                          <a:solidFill>
                            <a:schemeClr val="tx1"/>
                          </a:solidFill>
                        </a:rPr>
                        <a:t>π</a:t>
                      </a:r>
                      <a:r>
                        <a:rPr lang="en-US" sz="1400" dirty="0" smtClean="0">
                          <a:solidFill>
                            <a:schemeClr val="tx1"/>
                          </a:solidFill>
                        </a:rPr>
                        <a:t> </a:t>
                      </a:r>
                      <a:r>
                        <a:rPr lang="el-GR" sz="1400" dirty="0" smtClean="0">
                          <a:solidFill>
                            <a:schemeClr val="tx1"/>
                          </a:solidFill>
                        </a:rPr>
                        <a:t>≈</a:t>
                      </a:r>
                      <a:r>
                        <a:rPr lang="en-US" sz="1400" dirty="0" smtClean="0">
                          <a:solidFill>
                            <a:schemeClr val="tx1"/>
                          </a:solidFill>
                        </a:rPr>
                        <a:t> 3.142</a:t>
                      </a:r>
                      <a:endParaRPr lang="en-US" sz="1400" dirty="0">
                        <a:solidFill>
                          <a:schemeClr val="tx1"/>
                        </a:solidFill>
                      </a:endParaRPr>
                    </a:p>
                  </a:txBody>
                  <a:tcPr>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400" dirty="0" smtClean="0"/>
                        <a:t>Environment</a:t>
                      </a:r>
                      <a:endParaRPr lang="en-US" sz="1400" dirty="0"/>
                    </a:p>
                  </a:txBody>
                  <a:tcPr/>
                </a:tc>
                <a:tc>
                  <a:txBody>
                    <a:bodyPr/>
                    <a:lstStyle/>
                    <a:p>
                      <a:pPr algn="r"/>
                      <a:r>
                        <a:rPr lang="en-US" sz="1400" dirty="0" smtClean="0"/>
                        <a:t>Illuminance (lux)</a:t>
                      </a:r>
                      <a:endParaRPr lang="en-US" sz="1400" dirty="0"/>
                    </a:p>
                  </a:txBody>
                  <a:tcPr/>
                </a:tc>
                <a:tc>
                  <a:txBody>
                    <a:bodyPr/>
                    <a:lstStyle/>
                    <a:p>
                      <a:r>
                        <a:rPr lang="en-US" sz="1400" dirty="0" smtClean="0"/>
                        <a:t>Object</a:t>
                      </a:r>
                      <a:endParaRPr lang="en-US" sz="1400" dirty="0"/>
                    </a:p>
                  </a:txBody>
                  <a:tcPr/>
                </a:tc>
                <a:tc>
                  <a:txBody>
                    <a:bodyPr/>
                    <a:lstStyle/>
                    <a:p>
                      <a:pPr algn="r"/>
                      <a:r>
                        <a:rPr lang="en-US" sz="1200" dirty="0" smtClean="0"/>
                        <a:t>Reflectance (%)</a:t>
                      </a:r>
                      <a:endParaRPr lang="en-US" sz="1200" dirty="0"/>
                    </a:p>
                  </a:txBody>
                  <a:tcPr/>
                </a:tc>
                <a:tc>
                  <a:txBody>
                    <a:bodyPr/>
                    <a:lstStyle/>
                    <a:p>
                      <a:pPr algn="r"/>
                      <a:r>
                        <a:rPr lang="en-US" sz="1200" dirty="0" smtClean="0"/>
                        <a:t>Luminance (cd/m</a:t>
                      </a:r>
                      <a:r>
                        <a:rPr lang="en-US" sz="1200" baseline="30000" dirty="0" smtClean="0"/>
                        <a:t>2</a:t>
                      </a:r>
                      <a:r>
                        <a:rPr lang="en-US" sz="1200" baseline="0" dirty="0" smtClean="0"/>
                        <a:t>)</a:t>
                      </a:r>
                      <a:endParaRPr lang="en-US" sz="1200" dirty="0"/>
                    </a:p>
                  </a:txBody>
                  <a:tcPr/>
                </a:tc>
              </a:tr>
              <a:tr h="370840">
                <a:tc>
                  <a:txBody>
                    <a:bodyPr/>
                    <a:lstStyle/>
                    <a:p>
                      <a:r>
                        <a:rPr lang="en-US" sz="1400" dirty="0" smtClean="0"/>
                        <a:t>Outdoors, clear day, noon</a:t>
                      </a:r>
                      <a:r>
                        <a:rPr lang="en-US" sz="1400" baseline="0" dirty="0" smtClean="0"/>
                        <a:t> summer</a:t>
                      </a:r>
                      <a:endParaRPr lang="en-US" sz="1400" dirty="0"/>
                    </a:p>
                  </a:txBody>
                  <a:tcPr/>
                </a:tc>
                <a:tc>
                  <a:txBody>
                    <a:bodyPr/>
                    <a:lstStyle/>
                    <a:p>
                      <a:pPr algn="r"/>
                      <a:r>
                        <a:rPr lang="en-US" sz="1400" dirty="0" smtClean="0"/>
                        <a:t>150,000</a:t>
                      </a:r>
                      <a:endParaRPr lang="en-US" sz="1400" dirty="0"/>
                    </a:p>
                  </a:txBody>
                  <a:tcPr/>
                </a:tc>
                <a:tc>
                  <a:txBody>
                    <a:bodyPr/>
                    <a:lstStyle/>
                    <a:p>
                      <a:r>
                        <a:rPr lang="en-US" sz="1400" dirty="0" smtClean="0"/>
                        <a:t>Newspaper</a:t>
                      </a:r>
                    </a:p>
                    <a:p>
                      <a:r>
                        <a:rPr lang="en-US" sz="1400" dirty="0" smtClean="0"/>
                        <a:t>Grass</a:t>
                      </a:r>
                      <a:endParaRPr lang="en-US" sz="1400" dirty="0"/>
                    </a:p>
                  </a:txBody>
                  <a:tcPr/>
                </a:tc>
                <a:tc>
                  <a:txBody>
                    <a:bodyPr/>
                    <a:lstStyle/>
                    <a:p>
                      <a:pPr algn="r"/>
                      <a:r>
                        <a:rPr lang="en-US" sz="1400" dirty="0" smtClean="0"/>
                        <a:t>55</a:t>
                      </a:r>
                    </a:p>
                    <a:p>
                      <a:pPr algn="r"/>
                      <a:r>
                        <a:rPr lang="en-US" sz="1400" dirty="0" smtClean="0"/>
                        <a:t>6</a:t>
                      </a:r>
                      <a:endParaRPr lang="en-US" sz="1400" dirty="0"/>
                    </a:p>
                  </a:txBody>
                  <a:tcPr/>
                </a:tc>
                <a:tc>
                  <a:txBody>
                    <a:bodyPr/>
                    <a:lstStyle/>
                    <a:p>
                      <a:pPr algn="r"/>
                      <a:r>
                        <a:rPr lang="en-US" sz="1400" dirty="0" smtClean="0"/>
                        <a:t>26,000</a:t>
                      </a:r>
                    </a:p>
                    <a:p>
                      <a:pPr algn="r"/>
                      <a:r>
                        <a:rPr lang="en-US" sz="1400" dirty="0" smtClean="0"/>
                        <a:t>2,900</a:t>
                      </a:r>
                      <a:endParaRPr lang="en-US" sz="1400" dirty="0"/>
                    </a:p>
                  </a:txBody>
                  <a:tcPr/>
                </a:tc>
              </a:tr>
              <a:tr h="370840">
                <a:tc>
                  <a:txBody>
                    <a:bodyPr/>
                    <a:lstStyle/>
                    <a:p>
                      <a:r>
                        <a:rPr lang="en-US" sz="1400" dirty="0" smtClean="0"/>
                        <a:t>Well-lit office</a:t>
                      </a:r>
                      <a:endParaRPr lang="en-US" sz="1400" dirty="0"/>
                    </a:p>
                  </a:txBody>
                  <a:tcPr/>
                </a:tc>
                <a:tc>
                  <a:txBody>
                    <a:bodyPr/>
                    <a:lstStyle/>
                    <a:p>
                      <a:pPr algn="r"/>
                      <a:r>
                        <a:rPr lang="en-US" sz="1400" dirty="0" smtClean="0"/>
                        <a:t>500</a:t>
                      </a:r>
                      <a:endParaRPr lang="en-US" sz="1400" dirty="0"/>
                    </a:p>
                  </a:txBody>
                  <a:tcPr/>
                </a:tc>
                <a:tc>
                  <a:txBody>
                    <a:bodyPr/>
                    <a:lstStyle/>
                    <a:p>
                      <a:r>
                        <a:rPr lang="en-US" sz="1400" dirty="0" smtClean="0"/>
                        <a:t>Fluorescent lamp</a:t>
                      </a:r>
                    </a:p>
                    <a:p>
                      <a:r>
                        <a:rPr lang="en-US" sz="1400" dirty="0" smtClean="0"/>
                        <a:t>Window (average day)</a:t>
                      </a:r>
                    </a:p>
                    <a:p>
                      <a:r>
                        <a:rPr lang="en-US" sz="1400" dirty="0" smtClean="0"/>
                        <a:t>White paper</a:t>
                      </a:r>
                    </a:p>
                    <a:p>
                      <a:r>
                        <a:rPr lang="en-US" sz="1400" dirty="0" smtClean="0"/>
                        <a:t>Dark desk top</a:t>
                      </a:r>
                      <a:endParaRPr lang="en-US" sz="1400" dirty="0"/>
                    </a:p>
                  </a:txBody>
                  <a:tcPr/>
                </a:tc>
                <a:tc>
                  <a:txBody>
                    <a:bodyPr/>
                    <a:lstStyle/>
                    <a:p>
                      <a:pPr algn="r"/>
                      <a:r>
                        <a:rPr lang="en-US" sz="1400" dirty="0" smtClean="0"/>
                        <a:t>-</a:t>
                      </a:r>
                    </a:p>
                    <a:p>
                      <a:pPr algn="r"/>
                      <a:r>
                        <a:rPr lang="en-US" sz="1400" dirty="0" smtClean="0"/>
                        <a:t>-</a:t>
                      </a:r>
                    </a:p>
                    <a:p>
                      <a:pPr algn="r"/>
                      <a:r>
                        <a:rPr lang="en-US" sz="1400" dirty="0" smtClean="0"/>
                        <a:t>75</a:t>
                      </a:r>
                    </a:p>
                    <a:p>
                      <a:pPr algn="r"/>
                      <a:r>
                        <a:rPr lang="en-US" sz="1400" dirty="0" smtClean="0"/>
                        <a:t>30</a:t>
                      </a:r>
                      <a:endParaRPr lang="en-US" sz="1400" dirty="0"/>
                    </a:p>
                  </a:txBody>
                  <a:tcPr/>
                </a:tc>
                <a:tc>
                  <a:txBody>
                    <a:bodyPr/>
                    <a:lstStyle/>
                    <a:p>
                      <a:pPr algn="r"/>
                      <a:r>
                        <a:rPr lang="en-US" sz="1400" dirty="0" smtClean="0"/>
                        <a:t>10,000</a:t>
                      </a:r>
                    </a:p>
                    <a:p>
                      <a:pPr algn="r"/>
                      <a:r>
                        <a:rPr lang="en-US" sz="1400" dirty="0" smtClean="0"/>
                        <a:t>2,500</a:t>
                      </a:r>
                    </a:p>
                    <a:p>
                      <a:pPr algn="r"/>
                      <a:r>
                        <a:rPr lang="en-US" sz="1400" dirty="0" smtClean="0"/>
                        <a:t>120</a:t>
                      </a:r>
                    </a:p>
                    <a:p>
                      <a:pPr algn="r"/>
                      <a:r>
                        <a:rPr lang="en-US" sz="1400" dirty="0" smtClean="0"/>
                        <a:t>50</a:t>
                      </a:r>
                      <a:endParaRPr lang="en-US" sz="1400" dirty="0"/>
                    </a:p>
                  </a:txBody>
                  <a:tcPr/>
                </a:tc>
              </a:tr>
              <a:tr h="370840">
                <a:tc>
                  <a:txBody>
                    <a:bodyPr/>
                    <a:lstStyle/>
                    <a:p>
                      <a:r>
                        <a:rPr lang="en-US" sz="1400" dirty="0" smtClean="0"/>
                        <a:t>Outdoors</a:t>
                      </a:r>
                      <a:r>
                        <a:rPr lang="en-US" sz="1400" baseline="0" dirty="0" smtClean="0"/>
                        <a:t> at night. Good street lighting</a:t>
                      </a:r>
                      <a:endParaRPr lang="en-US" sz="1400" dirty="0"/>
                    </a:p>
                  </a:txBody>
                  <a:tcPr/>
                </a:tc>
                <a:tc>
                  <a:txBody>
                    <a:bodyPr/>
                    <a:lstStyle/>
                    <a:p>
                      <a:pPr algn="r"/>
                      <a:r>
                        <a:rPr lang="en-US" sz="1400" dirty="0" smtClean="0"/>
                        <a:t>10</a:t>
                      </a:r>
                      <a:endParaRPr lang="en-US" sz="1400" dirty="0"/>
                    </a:p>
                  </a:txBody>
                  <a:tcPr/>
                </a:tc>
                <a:tc>
                  <a:txBody>
                    <a:bodyPr/>
                    <a:lstStyle/>
                    <a:p>
                      <a:r>
                        <a:rPr lang="en-US" sz="1400" dirty="0" smtClean="0"/>
                        <a:t>Parked car</a:t>
                      </a:r>
                    </a:p>
                    <a:p>
                      <a:r>
                        <a:rPr lang="en-US" sz="1400" dirty="0" smtClean="0"/>
                        <a:t>Asphalt</a:t>
                      </a:r>
                      <a:r>
                        <a:rPr lang="en-US" sz="1400" baseline="0" dirty="0" smtClean="0"/>
                        <a:t> road</a:t>
                      </a:r>
                      <a:endParaRPr lang="en-US" sz="1400" dirty="0"/>
                    </a:p>
                  </a:txBody>
                  <a:tcPr/>
                </a:tc>
                <a:tc>
                  <a:txBody>
                    <a:bodyPr/>
                    <a:lstStyle/>
                    <a:p>
                      <a:pPr algn="r"/>
                      <a:r>
                        <a:rPr lang="en-US" sz="1400" dirty="0" smtClean="0"/>
                        <a:t>45</a:t>
                      </a:r>
                    </a:p>
                    <a:p>
                      <a:pPr algn="r"/>
                      <a:r>
                        <a:rPr lang="en-US" sz="1400" dirty="0" smtClean="0"/>
                        <a:t>6</a:t>
                      </a:r>
                      <a:endParaRPr lang="en-US" sz="1400" dirty="0"/>
                    </a:p>
                  </a:txBody>
                  <a:tcPr/>
                </a:tc>
                <a:tc>
                  <a:txBody>
                    <a:bodyPr/>
                    <a:lstStyle/>
                    <a:p>
                      <a:pPr algn="r"/>
                      <a:r>
                        <a:rPr lang="en-US" sz="1400" dirty="0" smtClean="0"/>
                        <a:t>1.5</a:t>
                      </a:r>
                    </a:p>
                    <a:p>
                      <a:pPr algn="r"/>
                      <a:r>
                        <a:rPr lang="en-US" sz="1400" dirty="0" smtClean="0"/>
                        <a:t>0.2</a:t>
                      </a:r>
                      <a:endParaRPr lang="en-US" sz="1400" dirty="0"/>
                    </a:p>
                  </a:txBody>
                  <a:tcPr/>
                </a:tc>
              </a:tr>
            </a:tbl>
          </a:graphicData>
        </a:graphic>
      </p:graphicFrame>
    </p:spTree>
    <p:extLst>
      <p:ext uri="{BB962C8B-B14F-4D97-AF65-F5344CB8AC3E}">
        <p14:creationId xmlns:p14="http://schemas.microsoft.com/office/powerpoint/2010/main" val="3173516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0"/>
            <a:ext cx="8229600" cy="1143000"/>
          </a:xfrm>
        </p:spPr>
        <p:txBody>
          <a:bodyPr/>
          <a:lstStyle/>
          <a:p>
            <a:r>
              <a:rPr lang="en-US" dirty="0" smtClean="0"/>
              <a:t>Measuring Light 3</a:t>
            </a:r>
            <a:endParaRPr lang="en-US" dirty="0"/>
          </a:p>
        </p:txBody>
      </p:sp>
      <p:sp>
        <p:nvSpPr>
          <p:cNvPr id="3" name="Content Placeholder 2"/>
          <p:cNvSpPr>
            <a:spLocks noGrp="1"/>
          </p:cNvSpPr>
          <p:nvPr>
            <p:ph idx="1"/>
          </p:nvPr>
        </p:nvSpPr>
        <p:spPr>
          <a:xfrm>
            <a:off x="304800" y="1371600"/>
            <a:ext cx="8686800" cy="838200"/>
          </a:xfrm>
        </p:spPr>
        <p:txBody>
          <a:bodyPr>
            <a:normAutofit fontScale="85000" lnSpcReduction="20000"/>
          </a:bodyPr>
          <a:lstStyle/>
          <a:p>
            <a:r>
              <a:rPr lang="en-US" dirty="0" smtClean="0"/>
              <a:t>Common tools for measuring light: </a:t>
            </a:r>
          </a:p>
          <a:p>
            <a:pPr marL="0" indent="0" algn="ctr">
              <a:buNone/>
            </a:pPr>
            <a:r>
              <a:rPr lang="en-US" dirty="0" smtClean="0"/>
              <a:t> 	“Lux (light) meter,” 	      “Luminance meter”</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11</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2178"/>
          <a:stretch/>
        </p:blipFill>
        <p:spPr>
          <a:xfrm>
            <a:off x="1981200" y="2133599"/>
            <a:ext cx="6172200" cy="3609127"/>
          </a:xfrm>
          <a:prstGeom prst="rect">
            <a:avLst/>
          </a:prstGeom>
        </p:spPr>
      </p:pic>
    </p:spTree>
    <p:extLst>
      <p:ext uri="{BB962C8B-B14F-4D97-AF65-F5344CB8AC3E}">
        <p14:creationId xmlns:p14="http://schemas.microsoft.com/office/powerpoint/2010/main" val="1844092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Lighting </a:t>
            </a:r>
            <a:r>
              <a:rPr lang="en-US" dirty="0" smtClean="0"/>
              <a:t>problems: Gloomy light</a:t>
            </a:r>
            <a:r>
              <a:rPr lang="en-US" dirty="0"/>
              <a:t/>
            </a:r>
            <a:br>
              <a:rPr lang="en-US" dirty="0"/>
            </a:br>
            <a:endParaRPr lang="en-US" dirty="0"/>
          </a:p>
        </p:txBody>
      </p:sp>
      <p:sp>
        <p:nvSpPr>
          <p:cNvPr id="3" name="Content Placeholder 2"/>
          <p:cNvSpPr>
            <a:spLocks noGrp="1"/>
          </p:cNvSpPr>
          <p:nvPr>
            <p:ph idx="1"/>
          </p:nvPr>
        </p:nvSpPr>
        <p:spPr>
          <a:xfrm>
            <a:off x="457200" y="1219200"/>
            <a:ext cx="4724400" cy="4906963"/>
          </a:xfrm>
        </p:spPr>
        <p:txBody>
          <a:bodyPr>
            <a:normAutofit fontScale="92500" lnSpcReduction="10000"/>
          </a:bodyPr>
          <a:lstStyle/>
          <a:p>
            <a:r>
              <a:rPr lang="en-US" dirty="0" smtClean="0"/>
              <a:t>Insufficient light for the task/user.</a:t>
            </a:r>
          </a:p>
          <a:p>
            <a:r>
              <a:rPr lang="en-US" dirty="0" smtClean="0"/>
              <a:t>Reduced visual distance; postural effect; </a:t>
            </a:r>
          </a:p>
          <a:p>
            <a:r>
              <a:rPr lang="en-US" dirty="0" smtClean="0"/>
              <a:t>Risk for collisions, trips, slips and falls.</a:t>
            </a:r>
          </a:p>
          <a:p>
            <a:r>
              <a:rPr lang="en-US" dirty="0"/>
              <a:t>Entering a dimly-lit building from sunlight or strongly lit areas – temporary </a:t>
            </a:r>
            <a:r>
              <a:rPr lang="en-US" dirty="0" smtClean="0"/>
              <a:t>blindness (light adaptation).</a:t>
            </a:r>
            <a:endParaRPr lang="en-US" dirty="0"/>
          </a:p>
          <a:p>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12</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72270" y="949364"/>
            <a:ext cx="1871472" cy="276148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2838" y="3710852"/>
            <a:ext cx="3450336" cy="2596896"/>
          </a:xfrm>
          <a:prstGeom prst="rect">
            <a:avLst/>
          </a:prstGeom>
        </p:spPr>
      </p:pic>
    </p:spTree>
    <p:extLst>
      <p:ext uri="{BB962C8B-B14F-4D97-AF65-F5344CB8AC3E}">
        <p14:creationId xmlns:p14="http://schemas.microsoft.com/office/powerpoint/2010/main" val="271754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Lighting </a:t>
            </a:r>
            <a:r>
              <a:rPr lang="en-US" dirty="0" smtClean="0"/>
              <a:t>problems: Glare</a:t>
            </a:r>
            <a:r>
              <a:rPr lang="en-US" dirty="0"/>
              <a:t/>
            </a:r>
            <a:br>
              <a:rPr lang="en-US" dirty="0"/>
            </a:br>
            <a:endParaRPr lang="en-US" dirty="0"/>
          </a:p>
        </p:txBody>
      </p:sp>
      <p:sp>
        <p:nvSpPr>
          <p:cNvPr id="3" name="Content Placeholder 2"/>
          <p:cNvSpPr>
            <a:spLocks noGrp="1"/>
          </p:cNvSpPr>
          <p:nvPr>
            <p:ph idx="1"/>
          </p:nvPr>
        </p:nvSpPr>
        <p:spPr>
          <a:xfrm>
            <a:off x="152400" y="685800"/>
            <a:ext cx="4837288" cy="5791200"/>
          </a:xfrm>
        </p:spPr>
        <p:txBody>
          <a:bodyPr>
            <a:noAutofit/>
          </a:bodyPr>
          <a:lstStyle/>
          <a:p>
            <a:r>
              <a:rPr lang="en-US" sz="2000" dirty="0" smtClean="0"/>
              <a:t>Glare – light source is excessive or too bright for the user</a:t>
            </a:r>
            <a:r>
              <a:rPr lang="en-US" sz="2000" dirty="0"/>
              <a:t>. </a:t>
            </a:r>
            <a:endParaRPr lang="en-US" sz="2000" dirty="0" smtClean="0"/>
          </a:p>
          <a:p>
            <a:r>
              <a:rPr lang="en-US" sz="2000" b="1" dirty="0" smtClean="0"/>
              <a:t>Disability glare</a:t>
            </a:r>
            <a:r>
              <a:rPr lang="en-US" sz="2000" dirty="0" smtClean="0"/>
              <a:t>: Sources </a:t>
            </a:r>
            <a:r>
              <a:rPr lang="en-US" sz="2000" dirty="0"/>
              <a:t>of illumination </a:t>
            </a:r>
            <a:r>
              <a:rPr lang="en-US" sz="2000" dirty="0" smtClean="0"/>
              <a:t>can disable people with conditions </a:t>
            </a:r>
            <a:r>
              <a:rPr lang="en-US" sz="2000" dirty="0"/>
              <a:t>such as corneal edema, lens opacities, various forms of </a:t>
            </a:r>
            <a:r>
              <a:rPr lang="en-US" sz="2000" dirty="0" err="1"/>
              <a:t>maculopathy</a:t>
            </a:r>
            <a:r>
              <a:rPr lang="en-US" sz="2000" dirty="0"/>
              <a:t>, and dry-eye </a:t>
            </a:r>
            <a:r>
              <a:rPr lang="en-US" sz="2000" dirty="0" smtClean="0"/>
              <a:t>problems</a:t>
            </a:r>
            <a:r>
              <a:rPr lang="en-US" sz="2000" dirty="0"/>
              <a:t> </a:t>
            </a:r>
            <a:r>
              <a:rPr lang="en-US" sz="2000" dirty="0" smtClean="0"/>
              <a:t>(Grosvenor, 2013).</a:t>
            </a:r>
          </a:p>
          <a:p>
            <a:r>
              <a:rPr lang="en-US" sz="2000" dirty="0" smtClean="0"/>
              <a:t>In ergonomics, “disability glare” describes loss of visual information that occurs when a bright light source renders less brightly-lit ambient surroundings invisible, and the task (e.g. walking, driving) unsafe to complete. E.g., “oncoming un-dipped headlamps at night,” or an unshielded bright light source outside a farm building.</a:t>
            </a:r>
          </a:p>
          <a:p>
            <a:r>
              <a:rPr lang="en-US" sz="2000" dirty="0" smtClean="0"/>
              <a:t>Unshielded lights on a farm close to public roads should be shielded to reduce risk of disability glare for passing drivers.</a:t>
            </a:r>
          </a:p>
        </p:txBody>
      </p:sp>
      <p:sp>
        <p:nvSpPr>
          <p:cNvPr id="4" name="Footer Placeholder 3"/>
          <p:cNvSpPr>
            <a:spLocks noGrp="1"/>
          </p:cNvSpPr>
          <p:nvPr>
            <p:ph type="ftr" sz="quarter" idx="11"/>
          </p:nvPr>
        </p:nvSpPr>
        <p:spPr>
          <a:xfrm>
            <a:off x="4876800" y="6438486"/>
            <a:ext cx="2895600" cy="365125"/>
          </a:xfrm>
        </p:spPr>
        <p:txBody>
          <a:bodyPr/>
          <a:lstStyle/>
          <a:p>
            <a:r>
              <a:rPr lang="en-US" dirty="0" smtClean="0"/>
              <a:t>www.agrability.org </a:t>
            </a:r>
            <a:endParaRPr lang="en-US" dirty="0"/>
          </a:p>
        </p:txBody>
      </p:sp>
      <p:sp>
        <p:nvSpPr>
          <p:cNvPr id="5" name="Slide Number Placeholder 4"/>
          <p:cNvSpPr>
            <a:spLocks noGrp="1"/>
          </p:cNvSpPr>
          <p:nvPr>
            <p:ph type="sldNum" sz="quarter" idx="12"/>
          </p:nvPr>
        </p:nvSpPr>
        <p:spPr/>
        <p:txBody>
          <a:bodyPr/>
          <a:lstStyle/>
          <a:p>
            <a:fld id="{DC935666-948C-4025-99EA-9208B70A5931}" type="slidenum">
              <a:rPr lang="en-US" smtClean="0"/>
              <a:t>13</a:t>
            </a:fld>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80001" y="3505200"/>
            <a:ext cx="393969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6934" y="819027"/>
            <a:ext cx="3925824" cy="2651760"/>
          </a:xfrm>
          <a:prstGeom prst="rect">
            <a:avLst/>
          </a:prstGeom>
        </p:spPr>
      </p:pic>
    </p:spTree>
    <p:extLst>
      <p:ext uri="{BB962C8B-B14F-4D97-AF65-F5344CB8AC3E}">
        <p14:creationId xmlns:p14="http://schemas.microsoft.com/office/powerpoint/2010/main" val="2197301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97" y="456279"/>
            <a:ext cx="8229600" cy="1143000"/>
          </a:xfrm>
        </p:spPr>
        <p:txBody>
          <a:bodyPr>
            <a:normAutofit fontScale="90000"/>
          </a:bodyPr>
          <a:lstStyle/>
          <a:p>
            <a:r>
              <a:rPr lang="en-US" dirty="0"/>
              <a:t>Lighting </a:t>
            </a:r>
            <a:r>
              <a:rPr lang="en-US" dirty="0" smtClean="0"/>
              <a:t>Problems: Specular glare (reflections)</a:t>
            </a:r>
            <a:r>
              <a:rPr lang="en-US" dirty="0"/>
              <a:t/>
            </a:r>
            <a:br>
              <a:rPr lang="en-US" dirty="0"/>
            </a:br>
            <a:endParaRPr lang="en-US" dirty="0"/>
          </a:p>
        </p:txBody>
      </p:sp>
      <p:sp>
        <p:nvSpPr>
          <p:cNvPr id="3" name="Content Placeholder 2"/>
          <p:cNvSpPr>
            <a:spLocks noGrp="1"/>
          </p:cNvSpPr>
          <p:nvPr>
            <p:ph idx="1"/>
          </p:nvPr>
        </p:nvSpPr>
        <p:spPr>
          <a:xfrm>
            <a:off x="457200" y="1600200"/>
            <a:ext cx="4191000" cy="4525963"/>
          </a:xfrm>
        </p:spPr>
        <p:txBody>
          <a:bodyPr>
            <a:normAutofit/>
          </a:bodyPr>
          <a:lstStyle/>
          <a:p>
            <a:r>
              <a:rPr lang="en-US" dirty="0" smtClean="0"/>
              <a:t>Task obscured.</a:t>
            </a:r>
            <a:endParaRPr lang="en-US" dirty="0"/>
          </a:p>
          <a:p>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59516"/>
            <a:ext cx="4368800" cy="328506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6400" y="1597761"/>
            <a:ext cx="3078480" cy="4608576"/>
          </a:xfrm>
          <a:prstGeom prst="rect">
            <a:avLst/>
          </a:prstGeom>
        </p:spPr>
      </p:pic>
    </p:spTree>
    <p:extLst>
      <p:ext uri="{BB962C8B-B14F-4D97-AF65-F5344CB8AC3E}">
        <p14:creationId xmlns:p14="http://schemas.microsoft.com/office/powerpoint/2010/main" val="2197301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152400"/>
            <a:ext cx="8229600" cy="1143000"/>
          </a:xfrm>
        </p:spPr>
        <p:txBody>
          <a:bodyPr>
            <a:normAutofit fontScale="90000"/>
          </a:bodyPr>
          <a:lstStyle/>
          <a:p>
            <a:r>
              <a:rPr lang="en-US" dirty="0"/>
              <a:t>Lighting </a:t>
            </a:r>
            <a:r>
              <a:rPr lang="en-US" dirty="0" smtClean="0"/>
              <a:t>problems: Poor contrast</a:t>
            </a:r>
            <a:r>
              <a:rPr lang="en-US" dirty="0"/>
              <a:t/>
            </a:r>
            <a:br>
              <a:rPr lang="en-US" dirty="0"/>
            </a:br>
            <a:endParaRPr lang="en-US" dirty="0"/>
          </a:p>
        </p:txBody>
      </p:sp>
      <p:sp>
        <p:nvSpPr>
          <p:cNvPr id="3" name="Content Placeholder 2"/>
          <p:cNvSpPr>
            <a:spLocks noGrp="1"/>
          </p:cNvSpPr>
          <p:nvPr>
            <p:ph idx="1"/>
          </p:nvPr>
        </p:nvSpPr>
        <p:spPr>
          <a:xfrm>
            <a:off x="76200" y="1156026"/>
            <a:ext cx="4052930" cy="4025574"/>
          </a:xfrm>
        </p:spPr>
        <p:txBody>
          <a:bodyPr>
            <a:normAutofit/>
          </a:bodyPr>
          <a:lstStyle/>
          <a:p>
            <a:r>
              <a:rPr lang="en-US" sz="2400" dirty="0"/>
              <a:t>Contrast </a:t>
            </a:r>
            <a:r>
              <a:rPr lang="en-US" sz="2400" dirty="0" smtClean="0"/>
              <a:t>= relationship </a:t>
            </a:r>
            <a:r>
              <a:rPr lang="en-US" sz="2400" dirty="0"/>
              <a:t>between the brightness of an object and its background. </a:t>
            </a:r>
            <a:endParaRPr lang="en-US" sz="2400" dirty="0" smtClean="0"/>
          </a:p>
          <a:p>
            <a:r>
              <a:rPr lang="en-US" sz="2400" dirty="0" smtClean="0"/>
              <a:t>Insufficient contrast - hard to distinguish object from its background.</a:t>
            </a:r>
          </a:p>
          <a:p>
            <a:r>
              <a:rPr lang="en-US" sz="2400" dirty="0" smtClean="0"/>
              <a:t>Increased Illuminance does not compensate for insufficient contrast.</a:t>
            </a:r>
          </a:p>
          <a:p>
            <a:endParaRPr lang="en-US" sz="24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15</a:t>
            </a:fld>
            <a:endParaRPr lang="en-US"/>
          </a:p>
        </p:txBody>
      </p:sp>
      <p:sp>
        <p:nvSpPr>
          <p:cNvPr id="6" name="Rectangle 5"/>
          <p:cNvSpPr/>
          <p:nvPr/>
        </p:nvSpPr>
        <p:spPr>
          <a:xfrm>
            <a:off x="413656" y="5956230"/>
            <a:ext cx="8323439" cy="461665"/>
          </a:xfrm>
          <a:prstGeom prst="rect">
            <a:avLst/>
          </a:prstGeom>
        </p:spPr>
        <p:txBody>
          <a:bodyPr wrap="square">
            <a:spAutoFit/>
          </a:bodyPr>
          <a:lstStyle/>
          <a:p>
            <a:pPr lvl="0" algn="ctr">
              <a:spcBef>
                <a:spcPct val="20000"/>
              </a:spcBef>
            </a:pPr>
            <a:r>
              <a:rPr lang="en-US" sz="2400" b="1" dirty="0">
                <a:solidFill>
                  <a:prstClr val="black"/>
                </a:solidFill>
              </a:rPr>
              <a:t>A</a:t>
            </a:r>
            <a:r>
              <a:rPr lang="en-US" sz="2400" b="1" dirty="0" smtClean="0">
                <a:solidFill>
                  <a:prstClr val="black"/>
                </a:solidFill>
              </a:rPr>
              <a:t>verage contrast should be above 0.5</a:t>
            </a:r>
            <a:endParaRPr lang="en-US" sz="2400" b="1" dirty="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78211"/>
            <a:ext cx="8356096"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129130" y="4652087"/>
            <a:ext cx="5014869" cy="553998"/>
          </a:xfrm>
          <a:prstGeom prst="rect">
            <a:avLst/>
          </a:prstGeom>
        </p:spPr>
        <p:txBody>
          <a:bodyPr wrap="square">
            <a:spAutoFit/>
          </a:bodyPr>
          <a:lstStyle/>
          <a:p>
            <a:pPr algn="ctr"/>
            <a:r>
              <a:rPr lang="en-US" sz="1600" dirty="0"/>
              <a:t>Relation of performance, contrast and </a:t>
            </a:r>
            <a:r>
              <a:rPr lang="en-US" sz="1600" dirty="0" err="1" smtClean="0"/>
              <a:t>illuminance</a:t>
            </a:r>
            <a:r>
              <a:rPr lang="en-US" sz="1600" dirty="0" smtClean="0"/>
              <a:t>. </a:t>
            </a:r>
            <a:r>
              <a:rPr lang="en-US" sz="1400" i="1" dirty="0" smtClean="0"/>
              <a:t>National Research Council, Canada. 1972</a:t>
            </a:r>
            <a:endParaRPr lang="en-US" sz="1400"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130" y="1017382"/>
            <a:ext cx="4924697" cy="3644537"/>
          </a:xfrm>
          <a:prstGeom prst="rect">
            <a:avLst/>
          </a:prstGeom>
        </p:spPr>
      </p:pic>
    </p:spTree>
    <p:extLst>
      <p:ext uri="{BB962C8B-B14F-4D97-AF65-F5344CB8AC3E}">
        <p14:creationId xmlns:p14="http://schemas.microsoft.com/office/powerpoint/2010/main" val="2197301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Lighting </a:t>
            </a:r>
            <a:r>
              <a:rPr lang="en-US" dirty="0" smtClean="0"/>
              <a:t>problems: Color inaccuracy</a:t>
            </a:r>
            <a:r>
              <a:rPr lang="en-US" dirty="0"/>
              <a:t/>
            </a:r>
            <a:br>
              <a:rPr lang="en-US" dirty="0"/>
            </a:br>
            <a:endParaRPr lang="en-US" dirty="0"/>
          </a:p>
        </p:txBody>
      </p:sp>
      <p:sp>
        <p:nvSpPr>
          <p:cNvPr id="3" name="Content Placeholder 2"/>
          <p:cNvSpPr>
            <a:spLocks noGrp="1"/>
          </p:cNvSpPr>
          <p:nvPr>
            <p:ph idx="1"/>
          </p:nvPr>
        </p:nvSpPr>
        <p:spPr>
          <a:xfrm>
            <a:off x="457200" y="1143000"/>
            <a:ext cx="4343400" cy="4525963"/>
          </a:xfrm>
        </p:spPr>
        <p:txBody>
          <a:bodyPr>
            <a:normAutofit fontScale="92500" lnSpcReduction="10000"/>
          </a:bodyPr>
          <a:lstStyle/>
          <a:p>
            <a:r>
              <a:rPr lang="en-US" dirty="0" smtClean="0"/>
              <a:t>Poor color rendition. Color of an object depends on the color of the light falling upon it.</a:t>
            </a:r>
          </a:p>
          <a:p>
            <a:r>
              <a:rPr lang="en-US" dirty="0" smtClean="0"/>
              <a:t>An object may absorb or reflect certain colors.</a:t>
            </a:r>
          </a:p>
          <a:p>
            <a:r>
              <a:rPr lang="en-US" dirty="0" smtClean="0"/>
              <a:t>Sunlight or “full spectrum” lighting give most accurate color rendition.</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16</a:t>
            </a:fld>
            <a:endParaRPr lang="en-US"/>
          </a:p>
        </p:txBody>
      </p:sp>
      <p:pic>
        <p:nvPicPr>
          <p:cNvPr id="2050" name="Picture 2" descr="E40 LED Street Light 80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5673" y="838200"/>
            <a:ext cx="3253522"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11436" y="3285898"/>
            <a:ext cx="4267200" cy="369332"/>
          </a:xfrm>
          <a:prstGeom prst="rect">
            <a:avLst/>
          </a:prstGeom>
          <a:noFill/>
        </p:spPr>
        <p:txBody>
          <a:bodyPr wrap="square" rtlCol="0">
            <a:spAutoFit/>
          </a:bodyPr>
          <a:lstStyle/>
          <a:p>
            <a:r>
              <a:rPr lang="en-US" dirty="0" smtClean="0"/>
              <a:t>Low pressure 200w sodium vs. 60w LED</a:t>
            </a:r>
            <a:endParaRPr lang="en-US" dirty="0"/>
          </a:p>
        </p:txBody>
      </p:sp>
      <p:sp>
        <p:nvSpPr>
          <p:cNvPr id="7" name="TextBox 6"/>
          <p:cNvSpPr txBox="1"/>
          <p:nvPr/>
        </p:nvSpPr>
        <p:spPr>
          <a:xfrm>
            <a:off x="5568808" y="6093630"/>
            <a:ext cx="3233460" cy="369332"/>
          </a:xfrm>
          <a:prstGeom prst="rect">
            <a:avLst/>
          </a:prstGeom>
          <a:noFill/>
        </p:spPr>
        <p:txBody>
          <a:bodyPr wrap="square" rtlCol="0">
            <a:spAutoFit/>
          </a:bodyPr>
          <a:lstStyle/>
          <a:p>
            <a:pPr algn="r"/>
            <a:r>
              <a:rPr lang="en-US" dirty="0" smtClean="0"/>
              <a:t>www.newledlight.com.cn</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9031" y="3684684"/>
            <a:ext cx="3252751" cy="2436073"/>
          </a:xfrm>
          <a:prstGeom prst="rect">
            <a:avLst/>
          </a:prstGeom>
        </p:spPr>
      </p:pic>
    </p:spTree>
    <p:extLst>
      <p:ext uri="{BB962C8B-B14F-4D97-AF65-F5344CB8AC3E}">
        <p14:creationId xmlns:p14="http://schemas.microsoft.com/office/powerpoint/2010/main" val="2197301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a:t>Lighting </a:t>
            </a:r>
            <a:r>
              <a:rPr lang="en-US" dirty="0" smtClean="0"/>
              <a:t>Problems: Flicker</a:t>
            </a:r>
            <a:r>
              <a:rPr lang="en-US" dirty="0"/>
              <a:t/>
            </a:r>
            <a:br>
              <a:rPr lang="en-US" dirty="0"/>
            </a:br>
            <a:endParaRPr lang="en-US" dirty="0"/>
          </a:p>
        </p:txBody>
      </p:sp>
      <p:sp>
        <p:nvSpPr>
          <p:cNvPr id="3" name="Content Placeholder 2"/>
          <p:cNvSpPr>
            <a:spLocks noGrp="1"/>
          </p:cNvSpPr>
          <p:nvPr>
            <p:ph idx="1"/>
          </p:nvPr>
        </p:nvSpPr>
        <p:spPr>
          <a:xfrm>
            <a:off x="76200" y="914400"/>
            <a:ext cx="4495800" cy="5334000"/>
          </a:xfrm>
        </p:spPr>
        <p:txBody>
          <a:bodyPr>
            <a:normAutofit fontScale="85000" lnSpcReduction="20000"/>
          </a:bodyPr>
          <a:lstStyle/>
          <a:p>
            <a:r>
              <a:rPr lang="en-US" sz="3100" b="1" dirty="0" smtClean="0"/>
              <a:t>Flicker</a:t>
            </a:r>
            <a:r>
              <a:rPr lang="en-US" sz="3100" dirty="0" smtClean="0"/>
              <a:t> = rapidly </a:t>
            </a:r>
            <a:r>
              <a:rPr lang="en-US" sz="3100" dirty="0"/>
              <a:t>changing intensity. People </a:t>
            </a:r>
            <a:r>
              <a:rPr lang="en-US" sz="3100" dirty="0" smtClean="0"/>
              <a:t>perceive up </a:t>
            </a:r>
            <a:r>
              <a:rPr lang="en-US" sz="3100" dirty="0"/>
              <a:t>to </a:t>
            </a:r>
            <a:r>
              <a:rPr lang="en-US" sz="3100" dirty="0" smtClean="0"/>
              <a:t>c.50 flashes/sec. (c.50 </a:t>
            </a:r>
            <a:r>
              <a:rPr lang="en-US" sz="3100" dirty="0"/>
              <a:t>Hz) - </a:t>
            </a:r>
            <a:r>
              <a:rPr lang="en-US" sz="3100" dirty="0" smtClean="0"/>
              <a:t>most </a:t>
            </a:r>
            <a:r>
              <a:rPr lang="en-US" sz="3100" dirty="0"/>
              <a:t>sensitive to </a:t>
            </a:r>
            <a:r>
              <a:rPr lang="en-US" sz="3100" dirty="0" smtClean="0"/>
              <a:t>10-25 </a:t>
            </a:r>
            <a:r>
              <a:rPr lang="en-US" sz="3100" dirty="0"/>
              <a:t>Hz range</a:t>
            </a:r>
            <a:r>
              <a:rPr lang="en-US" sz="3100" dirty="0" smtClean="0"/>
              <a:t>.</a:t>
            </a:r>
          </a:p>
          <a:p>
            <a:r>
              <a:rPr lang="en-US" sz="3100" dirty="0" smtClean="0"/>
              <a:t>Sensory system can detect flicker much higher than 50Hz.</a:t>
            </a:r>
          </a:p>
          <a:p>
            <a:r>
              <a:rPr lang="en-US" sz="3100" dirty="0" smtClean="0"/>
              <a:t>Eye strain/headaches.</a:t>
            </a:r>
          </a:p>
          <a:p>
            <a:r>
              <a:rPr lang="en-US" sz="3100" dirty="0" smtClean="0"/>
              <a:t>Electronic ballasts &gt;20kHz give fewer health problems.</a:t>
            </a:r>
          </a:p>
          <a:p>
            <a:r>
              <a:rPr lang="en-US" sz="3100" dirty="0" smtClean="0"/>
              <a:t>Combine fluorescent lamps with natural daylight if possible.</a:t>
            </a:r>
            <a:endParaRPr lang="en-US" sz="3100"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17</a:t>
            </a:fld>
            <a:endParaRPr lang="en-US"/>
          </a:p>
        </p:txBody>
      </p:sp>
      <p:sp>
        <p:nvSpPr>
          <p:cNvPr id="7" name="Rectangle 6"/>
          <p:cNvSpPr/>
          <p:nvPr/>
        </p:nvSpPr>
        <p:spPr>
          <a:xfrm>
            <a:off x="4572000" y="859969"/>
            <a:ext cx="4495800" cy="3046988"/>
          </a:xfrm>
          <a:prstGeom prst="rect">
            <a:avLst/>
          </a:prstGeom>
        </p:spPr>
        <p:txBody>
          <a:bodyPr wrap="square">
            <a:spAutoFit/>
          </a:bodyPr>
          <a:lstStyle/>
          <a:p>
            <a:r>
              <a:rPr lang="en-US" sz="2400" b="1" dirty="0"/>
              <a:t>To </a:t>
            </a:r>
            <a:r>
              <a:rPr lang="en-US" sz="2400" b="1" dirty="0" smtClean="0"/>
              <a:t>eliminate flicker:</a:t>
            </a:r>
          </a:p>
          <a:p>
            <a:pPr marL="342900" indent="-342900">
              <a:buFont typeface="Arial" pitchFamily="34" charset="0"/>
              <a:buChar char="•"/>
            </a:pPr>
            <a:r>
              <a:rPr lang="en-US" sz="2400" dirty="0" smtClean="0"/>
              <a:t>Use </a:t>
            </a:r>
            <a:r>
              <a:rPr lang="en-US" sz="2400" dirty="0"/>
              <a:t>energy-efficient electronic </a:t>
            </a:r>
            <a:r>
              <a:rPr lang="en-US" sz="2400" dirty="0" smtClean="0"/>
              <a:t>ballasts 20,000 </a:t>
            </a:r>
            <a:r>
              <a:rPr lang="en-US" sz="2400" dirty="0"/>
              <a:t>- 60,000 </a:t>
            </a:r>
            <a:r>
              <a:rPr lang="en-US" sz="2400" dirty="0" smtClean="0"/>
              <a:t>Hz.</a:t>
            </a:r>
            <a:endParaRPr lang="en-US" sz="2400" dirty="0"/>
          </a:p>
          <a:p>
            <a:pPr marL="342900" indent="-342900">
              <a:buFont typeface="Arial" pitchFamily="34" charset="0"/>
              <a:buChar char="•"/>
            </a:pPr>
            <a:r>
              <a:rPr lang="en-US" sz="2400" dirty="0" smtClean="0"/>
              <a:t>Replace </a:t>
            </a:r>
            <a:r>
              <a:rPr lang="en-US" sz="2400" dirty="0"/>
              <a:t>bulbs </a:t>
            </a:r>
            <a:r>
              <a:rPr lang="en-US" sz="2400" dirty="0" smtClean="0"/>
              <a:t>regularly - old </a:t>
            </a:r>
            <a:r>
              <a:rPr lang="en-US" sz="2400" dirty="0"/>
              <a:t>bulbs </a:t>
            </a:r>
            <a:r>
              <a:rPr lang="en-US" sz="2400" dirty="0" smtClean="0"/>
              <a:t>flicker more.</a:t>
            </a:r>
          </a:p>
          <a:p>
            <a:pPr marL="342900" indent="-342900">
              <a:buFont typeface="Arial" pitchFamily="34" charset="0"/>
              <a:buChar char="•"/>
            </a:pPr>
            <a:r>
              <a:rPr lang="en-US" sz="2400" dirty="0" smtClean="0"/>
              <a:t>Ensure components, </a:t>
            </a:r>
            <a:r>
              <a:rPr lang="en-US" sz="2400" u="sng" dirty="0"/>
              <a:t>especially </a:t>
            </a:r>
            <a:r>
              <a:rPr lang="en-US" sz="2400" u="sng" dirty="0" smtClean="0"/>
              <a:t>ballasts</a:t>
            </a:r>
            <a:r>
              <a:rPr lang="en-US" sz="2400" dirty="0" smtClean="0"/>
              <a:t>, work properly.</a:t>
            </a:r>
          </a:p>
          <a:p>
            <a:pPr marL="342900" indent="-342900">
              <a:buFont typeface="Arial" pitchFamily="34" charset="0"/>
              <a:buChar char="•"/>
            </a:pPr>
            <a:r>
              <a:rPr lang="en-US" sz="2400" dirty="0" smtClean="0"/>
              <a:t>Mix tubes </a:t>
            </a:r>
            <a:endParaRPr lang="en-US" sz="24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3828614"/>
            <a:ext cx="3200400" cy="239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301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Lighting problems: Shadows</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dirty="0" smtClean="0"/>
              <a:t>Strongly directional lighting may create strong shadows.</a:t>
            </a:r>
          </a:p>
          <a:p>
            <a:r>
              <a:rPr lang="en-US" dirty="0" smtClean="0"/>
              <a:t>Combine directional and diffuse lighting to eliminate strong shadows.</a:t>
            </a:r>
          </a:p>
          <a:p>
            <a:r>
              <a:rPr lang="en-US" dirty="0" smtClean="0"/>
              <a:t>Light sources behind a worker can cast shadows on the task.</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18</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3782" y="865632"/>
            <a:ext cx="3925824" cy="294436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73782" y="3810000"/>
            <a:ext cx="3925824" cy="2609088"/>
          </a:xfrm>
          <a:prstGeom prst="rect">
            <a:avLst/>
          </a:prstGeom>
        </p:spPr>
      </p:pic>
    </p:spTree>
    <p:extLst>
      <p:ext uri="{BB962C8B-B14F-4D97-AF65-F5344CB8AC3E}">
        <p14:creationId xmlns:p14="http://schemas.microsoft.com/office/powerpoint/2010/main" val="336843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Visual </a:t>
            </a:r>
            <a:r>
              <a:rPr lang="en-US" dirty="0" smtClean="0"/>
              <a:t>performance: Acuity</a:t>
            </a:r>
            <a:r>
              <a:rPr lang="en-US" dirty="0"/>
              <a:t/>
            </a:r>
            <a:br>
              <a:rPr lang="en-US" dirty="0"/>
            </a:br>
            <a:endParaRPr lang="en-US" dirty="0"/>
          </a:p>
        </p:txBody>
      </p:sp>
      <p:sp>
        <p:nvSpPr>
          <p:cNvPr id="3" name="Content Placeholder 2"/>
          <p:cNvSpPr>
            <a:spLocks noGrp="1"/>
          </p:cNvSpPr>
          <p:nvPr>
            <p:ph idx="1"/>
          </p:nvPr>
        </p:nvSpPr>
        <p:spPr>
          <a:xfrm>
            <a:off x="152400" y="1143000"/>
            <a:ext cx="5334000" cy="5257800"/>
          </a:xfrm>
        </p:spPr>
        <p:txBody>
          <a:bodyPr>
            <a:normAutofit fontScale="77500" lnSpcReduction="20000"/>
          </a:bodyPr>
          <a:lstStyle/>
          <a:p>
            <a:r>
              <a:rPr lang="en-US" dirty="0" smtClean="0"/>
              <a:t>Acuity = acuteness or sharpness of vision. Tested using a </a:t>
            </a:r>
            <a:r>
              <a:rPr lang="en-US" dirty="0" err="1" smtClean="0"/>
              <a:t>Snellen</a:t>
            </a:r>
            <a:r>
              <a:rPr lang="en-US" dirty="0" smtClean="0"/>
              <a:t> </a:t>
            </a:r>
            <a:r>
              <a:rPr lang="en-US" dirty="0"/>
              <a:t>Chart </a:t>
            </a:r>
            <a:r>
              <a:rPr lang="en-US" dirty="0" smtClean="0"/>
              <a:t>. </a:t>
            </a:r>
          </a:p>
          <a:p>
            <a:r>
              <a:rPr lang="en-US" dirty="0" smtClean="0"/>
              <a:t>At </a:t>
            </a:r>
            <a:r>
              <a:rPr lang="en-US" dirty="0"/>
              <a:t>20 </a:t>
            </a:r>
            <a:r>
              <a:rPr lang="en-US" dirty="0" smtClean="0"/>
              <a:t>feet, </a:t>
            </a:r>
            <a:r>
              <a:rPr lang="en-US" dirty="0"/>
              <a:t>a human eye with nominal performance is able to separate lines that are one arc minute apart (</a:t>
            </a:r>
            <a:r>
              <a:rPr lang="en-US" dirty="0" smtClean="0"/>
              <a:t>equivalent to </a:t>
            </a:r>
            <a:r>
              <a:rPr lang="en-US" dirty="0"/>
              <a:t>lines </a:t>
            </a:r>
            <a:r>
              <a:rPr lang="en-US" dirty="0" smtClean="0"/>
              <a:t>spaced </a:t>
            </a:r>
            <a:r>
              <a:rPr lang="en-US" dirty="0"/>
              <a:t>0.068 </a:t>
            </a:r>
            <a:r>
              <a:rPr lang="en-US" dirty="0" smtClean="0"/>
              <a:t>inches apart</a:t>
            </a:r>
            <a:r>
              <a:rPr lang="en-US" dirty="0"/>
              <a:t>). </a:t>
            </a:r>
            <a:endParaRPr lang="en-US" dirty="0" smtClean="0"/>
          </a:p>
          <a:p>
            <a:r>
              <a:rPr lang="en-US" dirty="0" smtClean="0"/>
              <a:t>20/20 vision is nominal </a:t>
            </a:r>
            <a:r>
              <a:rPr lang="en-US" dirty="0"/>
              <a:t>performance for human distance vision. </a:t>
            </a:r>
            <a:r>
              <a:rPr lang="en-US" dirty="0" smtClean="0"/>
              <a:t>20/40 </a:t>
            </a:r>
            <a:r>
              <a:rPr lang="en-US" dirty="0"/>
              <a:t>is </a:t>
            </a:r>
            <a:r>
              <a:rPr lang="en-US" dirty="0" smtClean="0"/>
              <a:t>half </a:t>
            </a:r>
            <a:r>
              <a:rPr lang="en-US" dirty="0"/>
              <a:t>as good </a:t>
            </a:r>
            <a:r>
              <a:rPr lang="en-US" dirty="0" smtClean="0"/>
              <a:t>, and 20/10 twice </a:t>
            </a:r>
            <a:r>
              <a:rPr lang="en-US" dirty="0"/>
              <a:t>as good as nominal performance</a:t>
            </a:r>
            <a:r>
              <a:rPr lang="en-US" dirty="0" smtClean="0"/>
              <a:t>.</a:t>
            </a:r>
          </a:p>
          <a:p>
            <a:r>
              <a:rPr lang="en-US" dirty="0"/>
              <a:t>T</a:t>
            </a:r>
            <a:r>
              <a:rPr lang="en-US" dirty="0" smtClean="0"/>
              <a:t>ypically declines with age.</a:t>
            </a:r>
          </a:p>
          <a:p>
            <a:r>
              <a:rPr lang="en-US" dirty="0" smtClean="0"/>
              <a:t>Acuity is highly dependent on accommodation of the eyes.</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19</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54329" y="1055282"/>
            <a:ext cx="3082103" cy="5207726"/>
          </a:xfrm>
          <a:prstGeom prst="rect">
            <a:avLst/>
          </a:prstGeom>
        </p:spPr>
      </p:pic>
    </p:spTree>
    <p:extLst>
      <p:ext uri="{BB962C8B-B14F-4D97-AF65-F5344CB8AC3E}">
        <p14:creationId xmlns:p14="http://schemas.microsoft.com/office/powerpoint/2010/main" val="356051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1828800"/>
            <a:ext cx="8458200" cy="5181600"/>
          </a:xfrm>
        </p:spPr>
        <p:txBody>
          <a:bodyPr>
            <a:normAutofit/>
          </a:bodyPr>
          <a:lstStyle/>
          <a:p>
            <a:pPr>
              <a:lnSpc>
                <a:spcPts val="2900"/>
              </a:lnSpc>
            </a:pPr>
            <a:r>
              <a:rPr lang="en-US" sz="3000" dirty="0" smtClean="0"/>
              <a:t>Need speakers or headphones to hear the </a:t>
            </a:r>
            <a:r>
              <a:rPr lang="en-US" sz="3000" dirty="0" smtClean="0"/>
              <a:t>presentation. No phone connection.</a:t>
            </a:r>
            <a:endParaRPr lang="en-US" sz="3000" dirty="0" smtClean="0"/>
          </a:p>
          <a:p>
            <a:pPr>
              <a:lnSpc>
                <a:spcPts val="2900"/>
              </a:lnSpc>
            </a:pPr>
            <a:r>
              <a:rPr lang="en-US" sz="3000" dirty="0" smtClean="0"/>
              <a:t>Meeting &gt; Manage My Settings &gt; My Connection Speed</a:t>
            </a:r>
          </a:p>
          <a:p>
            <a:pPr lvl="1">
              <a:lnSpc>
                <a:spcPts val="2900"/>
              </a:lnSpc>
            </a:pPr>
            <a:r>
              <a:rPr lang="en-US" sz="3000" i="1" dirty="0" smtClean="0"/>
              <a:t>Dial-up not recommended</a:t>
            </a:r>
          </a:p>
          <a:p>
            <a:pPr>
              <a:lnSpc>
                <a:spcPts val="2900"/>
              </a:lnSpc>
            </a:pPr>
            <a:r>
              <a:rPr lang="en-US" sz="3000" dirty="0" smtClean="0"/>
              <a:t>Questions about presentation </a:t>
            </a:r>
          </a:p>
          <a:p>
            <a:pPr lvl="1">
              <a:lnSpc>
                <a:spcPts val="2900"/>
              </a:lnSpc>
            </a:pPr>
            <a:r>
              <a:rPr lang="en-US" sz="2600" dirty="0" smtClean="0"/>
              <a:t>Type </a:t>
            </a:r>
            <a:r>
              <a:rPr lang="en-US" sz="2600" dirty="0"/>
              <a:t>into chat window and hit </a:t>
            </a:r>
            <a:r>
              <a:rPr lang="en-US" sz="2600" dirty="0" smtClean="0"/>
              <a:t>return.</a:t>
            </a:r>
            <a:endParaRPr lang="en-US" sz="2600" dirty="0"/>
          </a:p>
          <a:p>
            <a:pPr lvl="1">
              <a:lnSpc>
                <a:spcPts val="2900"/>
              </a:lnSpc>
            </a:pPr>
            <a:r>
              <a:rPr lang="en-US" sz="2600" dirty="0" smtClean="0"/>
              <a:t>During the Q &amp; A period, if you have a web cam/microphone, click the “Raise Hand” icon to indicate that you have a question</a:t>
            </a:r>
          </a:p>
          <a:p>
            <a:pPr lvl="2">
              <a:lnSpc>
                <a:spcPts val="2900"/>
              </a:lnSpc>
            </a:pPr>
            <a:r>
              <a:rPr lang="en-US" sz="2400" dirty="0" smtClean="0"/>
              <a:t>We will activate your microphone</a:t>
            </a:r>
          </a:p>
        </p:txBody>
      </p:sp>
      <p:sp>
        <p:nvSpPr>
          <p:cNvPr id="51202" name="Title 1"/>
          <p:cNvSpPr>
            <a:spLocks noGrp="1"/>
          </p:cNvSpPr>
          <p:nvPr>
            <p:ph type="title"/>
          </p:nvPr>
        </p:nvSpPr>
        <p:spPr>
          <a:xfrm>
            <a:off x="0" y="838200"/>
            <a:ext cx="9144000" cy="1143000"/>
          </a:xfrm>
        </p:spPr>
        <p:txBody>
          <a:bodyPr>
            <a:normAutofit/>
          </a:bodyPr>
          <a:lstStyle/>
          <a:p>
            <a:r>
              <a:rPr lang="en-US" b="1" dirty="0" smtClean="0"/>
              <a:t>Basic Webinar Instructions</a:t>
            </a:r>
          </a:p>
        </p:txBody>
      </p:sp>
      <p:pic>
        <p:nvPicPr>
          <p:cNvPr id="4" name="Picture 5" descr="agrMDns.jpg"/>
          <p:cNvPicPr>
            <a:picLocks noChangeAspect="1"/>
          </p:cNvPicPr>
          <p:nvPr/>
        </p:nvPicPr>
        <p:blipFill>
          <a:blip r:embed="rId2" cstate="print"/>
          <a:srcRect/>
          <a:stretch>
            <a:fillRect/>
          </a:stretch>
        </p:blipFill>
        <p:spPr bwMode="auto">
          <a:xfrm>
            <a:off x="381000" y="344557"/>
            <a:ext cx="2130425"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928636"/>
          </a:xfrm>
        </p:spPr>
        <p:txBody>
          <a:bodyPr>
            <a:normAutofit fontScale="90000"/>
          </a:bodyPr>
          <a:lstStyle/>
          <a:p>
            <a:r>
              <a:rPr lang="en-US" dirty="0" smtClean="0"/>
              <a:t>Visual performance - Accommodation</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20</a:t>
            </a:fld>
            <a:endParaRPr lang="en-US"/>
          </a:p>
        </p:txBody>
      </p:sp>
      <p:sp>
        <p:nvSpPr>
          <p:cNvPr id="6" name="TextBox 5"/>
          <p:cNvSpPr txBox="1"/>
          <p:nvPr/>
        </p:nvSpPr>
        <p:spPr>
          <a:xfrm>
            <a:off x="6504709" y="935562"/>
            <a:ext cx="2590800" cy="5632311"/>
          </a:xfrm>
          <a:prstGeom prst="rect">
            <a:avLst/>
          </a:prstGeom>
          <a:noFill/>
        </p:spPr>
        <p:txBody>
          <a:bodyPr wrap="square" rtlCol="0">
            <a:spAutoFit/>
          </a:bodyPr>
          <a:lstStyle/>
          <a:p>
            <a:r>
              <a:rPr lang="en-US" b="1" dirty="0" smtClean="0"/>
              <a:t>Accommodation</a:t>
            </a:r>
            <a:r>
              <a:rPr lang="en-US" dirty="0" smtClean="0"/>
              <a:t> is normal when the lens flattens to focus far images on the retina, and bulges to focus near objects.</a:t>
            </a:r>
          </a:p>
          <a:p>
            <a:endParaRPr lang="en-US" dirty="0"/>
          </a:p>
          <a:p>
            <a:r>
              <a:rPr lang="en-US" b="1" dirty="0" smtClean="0"/>
              <a:t>Nearsightedness</a:t>
            </a:r>
            <a:r>
              <a:rPr lang="en-US" dirty="0" smtClean="0"/>
              <a:t> (myopia) is where the lens remains bulged, preventing proper focus of distant images.</a:t>
            </a:r>
          </a:p>
          <a:p>
            <a:endParaRPr lang="en-US" dirty="0"/>
          </a:p>
          <a:p>
            <a:r>
              <a:rPr lang="en-US" b="1" dirty="0" smtClean="0"/>
              <a:t>Farsightedness </a:t>
            </a:r>
            <a:r>
              <a:rPr lang="en-US" dirty="0" smtClean="0"/>
              <a:t>(hyperopia) is where the lens remains too flat, preventing proper focus of near images.</a:t>
            </a:r>
          </a:p>
          <a:p>
            <a:endParaRPr lang="en-US" dirty="0"/>
          </a:p>
          <a:p>
            <a:r>
              <a:rPr lang="en-US" dirty="0" smtClean="0"/>
              <a:t>Age relatedness.</a:t>
            </a:r>
            <a:endParaRPr lang="en-US" dirty="0"/>
          </a:p>
        </p:txBody>
      </p:sp>
      <p:sp>
        <p:nvSpPr>
          <p:cNvPr id="7" name="Rectangle 6"/>
          <p:cNvSpPr/>
          <p:nvPr/>
        </p:nvSpPr>
        <p:spPr>
          <a:xfrm>
            <a:off x="4275834" y="5913120"/>
            <a:ext cx="2048766" cy="307777"/>
          </a:xfrm>
          <a:prstGeom prst="rect">
            <a:avLst/>
          </a:prstGeom>
        </p:spPr>
        <p:txBody>
          <a:bodyPr wrap="none">
            <a:spAutoFit/>
          </a:bodyPr>
          <a:lstStyle/>
          <a:p>
            <a:r>
              <a:rPr lang="en-US" sz="1400" dirty="0"/>
              <a:t>http://health.allrefer.com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28188"/>
            <a:ext cx="6096000" cy="4876800"/>
          </a:xfrm>
          <a:prstGeom prst="rect">
            <a:avLst/>
          </a:prstGeom>
        </p:spPr>
      </p:pic>
    </p:spTree>
    <p:extLst>
      <p:ext uri="{BB962C8B-B14F-4D97-AF65-F5344CB8AC3E}">
        <p14:creationId xmlns:p14="http://schemas.microsoft.com/office/powerpoint/2010/main" val="351433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Visual performance</a:t>
            </a:r>
            <a:br>
              <a:rPr lang="en-US" dirty="0"/>
            </a:br>
            <a:endParaRPr lang="en-US" dirty="0"/>
          </a:p>
        </p:txBody>
      </p:sp>
      <p:sp>
        <p:nvSpPr>
          <p:cNvPr id="3" name="Content Placeholder 2"/>
          <p:cNvSpPr>
            <a:spLocks noGrp="1"/>
          </p:cNvSpPr>
          <p:nvPr>
            <p:ph idx="1"/>
          </p:nvPr>
        </p:nvSpPr>
        <p:spPr>
          <a:xfrm>
            <a:off x="304800" y="1143000"/>
            <a:ext cx="4800600" cy="5257800"/>
          </a:xfrm>
        </p:spPr>
        <p:txBody>
          <a:bodyPr>
            <a:normAutofit fontScale="85000" lnSpcReduction="20000"/>
          </a:bodyPr>
          <a:lstStyle/>
          <a:p>
            <a:r>
              <a:rPr lang="en-US" b="1" dirty="0" smtClean="0"/>
              <a:t>Dark adaptation </a:t>
            </a:r>
            <a:r>
              <a:rPr lang="en-US" dirty="0" smtClean="0"/>
              <a:t>– </a:t>
            </a:r>
          </a:p>
          <a:p>
            <a:pPr marL="914400" lvl="1" indent="-514350">
              <a:buFont typeface="+mj-lt"/>
              <a:buAutoNum type="arabicPeriod"/>
            </a:pPr>
            <a:r>
              <a:rPr lang="en-US" dirty="0" smtClean="0"/>
              <a:t>pupil dilates.  Admits more light.</a:t>
            </a:r>
          </a:p>
          <a:p>
            <a:pPr marL="914400" lvl="1" indent="-514350">
              <a:buFont typeface="+mj-lt"/>
              <a:buAutoNum type="arabicPeriod"/>
            </a:pPr>
            <a:r>
              <a:rPr lang="en-US" dirty="0" smtClean="0"/>
              <a:t>Visual purple builds up in retina. Cones lose sensitivity. Rods predominate.  Color discrimination declines.</a:t>
            </a:r>
          </a:p>
          <a:p>
            <a:pPr marL="400050" lvl="1" indent="0">
              <a:buNone/>
            </a:pPr>
            <a:r>
              <a:rPr lang="en-US" dirty="0"/>
              <a:t>D</a:t>
            </a:r>
            <a:r>
              <a:rPr lang="en-US" dirty="0" smtClean="0"/>
              <a:t>ark adaptation typically takes 30 minutes or more. </a:t>
            </a:r>
          </a:p>
          <a:p>
            <a:pPr marL="400050" lvl="1" indent="0">
              <a:buNone/>
            </a:pPr>
            <a:r>
              <a:rPr lang="en-US" dirty="0" smtClean="0"/>
              <a:t>Light adaptation takes a few seconds or minutes at most.</a:t>
            </a:r>
          </a:p>
          <a:p>
            <a:r>
              <a:rPr lang="en-US" b="1" dirty="0" smtClean="0"/>
              <a:t>Contrast sensitivity </a:t>
            </a:r>
            <a:r>
              <a:rPr lang="en-US" dirty="0" smtClean="0"/>
              <a:t>- declines with age – this results in reduced capacity to perceive fine detail in a visual object </a:t>
            </a:r>
            <a:r>
              <a:rPr lang="en-US" sz="1900" dirty="0" smtClean="0"/>
              <a:t>(Grosvenor, 2013).</a:t>
            </a:r>
            <a:endParaRPr lang="en-US" sz="19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721" y="1160382"/>
            <a:ext cx="3575957" cy="233498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5772" y="3524865"/>
            <a:ext cx="3584448" cy="2688336"/>
          </a:xfrm>
          <a:prstGeom prst="rect">
            <a:avLst/>
          </a:prstGeom>
        </p:spPr>
      </p:pic>
    </p:spTree>
    <p:extLst>
      <p:ext uri="{BB962C8B-B14F-4D97-AF65-F5344CB8AC3E}">
        <p14:creationId xmlns:p14="http://schemas.microsoft.com/office/powerpoint/2010/main" val="17527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 y="1045029"/>
            <a:ext cx="9078686" cy="3755571"/>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n-US" dirty="0"/>
              <a:t>Visual </a:t>
            </a:r>
            <a:r>
              <a:rPr lang="en-US" dirty="0" smtClean="0"/>
              <a:t>performance – Field of view</a:t>
            </a:r>
            <a:r>
              <a:rPr lang="en-US" dirty="0"/>
              <a:t/>
            </a:r>
            <a:br>
              <a:rPr lang="en-US" dirty="0"/>
            </a:br>
            <a:endParaRPr lang="en-US" dirty="0"/>
          </a:p>
        </p:txBody>
      </p:sp>
      <p:sp>
        <p:nvSpPr>
          <p:cNvPr id="3" name="Content Placeholder 2"/>
          <p:cNvSpPr>
            <a:spLocks noGrp="1"/>
          </p:cNvSpPr>
          <p:nvPr>
            <p:ph idx="1"/>
          </p:nvPr>
        </p:nvSpPr>
        <p:spPr>
          <a:xfrm>
            <a:off x="152400" y="4800600"/>
            <a:ext cx="8757729" cy="1600200"/>
          </a:xfrm>
        </p:spPr>
        <p:txBody>
          <a:bodyPr>
            <a:normAutofit fontScale="92500" lnSpcReduction="10000"/>
          </a:bodyPr>
          <a:lstStyle/>
          <a:p>
            <a:r>
              <a:rPr lang="en-US" sz="2400" b="1" dirty="0" smtClean="0"/>
              <a:t>Age &amp; field </a:t>
            </a:r>
            <a:r>
              <a:rPr lang="en-US" sz="2400" b="1" dirty="0"/>
              <a:t>of view</a:t>
            </a:r>
            <a:r>
              <a:rPr lang="en-US" sz="2400" dirty="0"/>
              <a:t>: </a:t>
            </a:r>
            <a:r>
              <a:rPr lang="en-US" sz="2400" dirty="0" smtClean="0"/>
              <a:t>900 people aged 52-102 years: "Whereas </a:t>
            </a:r>
            <a:r>
              <a:rPr lang="en-US" sz="2400" dirty="0"/>
              <a:t>standard field extent changes very little with age, attentional field size decreases dramatically, accompanied by enormous increases in variability. </a:t>
            </a:r>
            <a:r>
              <a:rPr lang="en-US" sz="2400" b="1" dirty="0" smtClean="0"/>
              <a:t>25% of </a:t>
            </a:r>
            <a:r>
              <a:rPr lang="en-US" sz="2400" b="1" dirty="0"/>
              <a:t>the oldest age group </a:t>
            </a:r>
            <a:r>
              <a:rPr lang="en-US" sz="2400" b="1" dirty="0" smtClean="0"/>
              <a:t>had </a:t>
            </a:r>
            <a:r>
              <a:rPr lang="en-US" sz="2400" b="1" dirty="0"/>
              <a:t>no peripheral fields</a:t>
            </a:r>
            <a:r>
              <a:rPr lang="en-US" sz="2400" dirty="0"/>
              <a:t> </a:t>
            </a:r>
            <a:r>
              <a:rPr lang="en-US" sz="2400" b="1" dirty="0"/>
              <a:t>under conditions of divided attention</a:t>
            </a:r>
            <a:r>
              <a:rPr lang="en-US" sz="2400" dirty="0" smtClean="0"/>
              <a:t>.“ </a:t>
            </a:r>
            <a:r>
              <a:rPr lang="en-US" sz="1400" dirty="0" smtClean="0">
                <a:hlinkClick r:id="rId3"/>
              </a:rPr>
              <a:t>http</a:t>
            </a:r>
            <a:r>
              <a:rPr lang="en-US" sz="1400" dirty="0">
                <a:hlinkClick r:id="rId3"/>
              </a:rPr>
              <a:t>://</a:t>
            </a:r>
            <a:r>
              <a:rPr lang="en-US" sz="1400" dirty="0" smtClean="0">
                <a:hlinkClick r:id="rId3"/>
              </a:rPr>
              <a:t>www.pacificu.edu/optometry/ce/courses/16554/agingeyepg3.cfm#attentional</a:t>
            </a:r>
            <a:r>
              <a:rPr lang="en-US" sz="1400" dirty="0" smtClean="0"/>
              <a:t> </a:t>
            </a:r>
            <a:endParaRPr lang="en-US" sz="14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22</a:t>
            </a:fld>
            <a:endParaRPr lang="en-US" dirty="0"/>
          </a:p>
        </p:txBody>
      </p:sp>
      <p:sp>
        <p:nvSpPr>
          <p:cNvPr id="7" name="Rectangle 6"/>
          <p:cNvSpPr/>
          <p:nvPr/>
        </p:nvSpPr>
        <p:spPr>
          <a:xfrm>
            <a:off x="6172200" y="3962400"/>
            <a:ext cx="2737929" cy="307777"/>
          </a:xfrm>
          <a:prstGeom prst="rect">
            <a:avLst/>
          </a:prstGeom>
        </p:spPr>
        <p:txBody>
          <a:bodyPr wrap="none">
            <a:spAutoFit/>
          </a:bodyPr>
          <a:lstStyle/>
          <a:p>
            <a:pPr algn="r"/>
            <a:r>
              <a:rPr lang="en-US" sz="1400" dirty="0"/>
              <a:t>http://www.technologyreview.com</a:t>
            </a:r>
          </a:p>
        </p:txBody>
      </p:sp>
      <p:sp>
        <p:nvSpPr>
          <p:cNvPr id="8" name="Rectangle 7"/>
          <p:cNvSpPr/>
          <p:nvPr/>
        </p:nvSpPr>
        <p:spPr>
          <a:xfrm>
            <a:off x="2840182" y="748282"/>
            <a:ext cx="4343400" cy="461665"/>
          </a:xfrm>
          <a:prstGeom prst="rect">
            <a:avLst/>
          </a:prstGeom>
        </p:spPr>
        <p:txBody>
          <a:bodyPr wrap="square">
            <a:spAutoFit/>
          </a:bodyPr>
          <a:lstStyle/>
          <a:p>
            <a:r>
              <a:rPr lang="en-US" sz="2400" b="1" dirty="0" smtClean="0"/>
              <a:t>Acuity </a:t>
            </a:r>
            <a:r>
              <a:rPr lang="en-US" sz="2400" b="1" dirty="0"/>
              <a:t>of </a:t>
            </a:r>
            <a:r>
              <a:rPr lang="en-US" sz="2400" b="1" dirty="0" smtClean="0"/>
              <a:t>portions </a:t>
            </a:r>
            <a:r>
              <a:rPr lang="en-US" sz="2400" b="1" dirty="0"/>
              <a:t>of </a:t>
            </a:r>
            <a:r>
              <a:rPr lang="en-US" sz="2400" b="1" dirty="0" smtClean="0"/>
              <a:t>visual </a:t>
            </a:r>
            <a:r>
              <a:rPr lang="en-US" sz="2400" b="1" dirty="0"/>
              <a:t>field</a:t>
            </a:r>
          </a:p>
        </p:txBody>
      </p:sp>
    </p:spTree>
    <p:extLst>
      <p:ext uri="{BB962C8B-B14F-4D97-AF65-F5344CB8AC3E}">
        <p14:creationId xmlns:p14="http://schemas.microsoft.com/office/powerpoint/2010/main" val="4014057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dirty="0"/>
              <a:t>Color blindness</a:t>
            </a:r>
            <a:br>
              <a:rPr lang="en-US" dirty="0"/>
            </a:br>
            <a:endParaRPr lang="en-US" dirty="0"/>
          </a:p>
        </p:txBody>
      </p:sp>
      <p:sp>
        <p:nvSpPr>
          <p:cNvPr id="3" name="Content Placeholder 2"/>
          <p:cNvSpPr>
            <a:spLocks noGrp="1"/>
          </p:cNvSpPr>
          <p:nvPr>
            <p:ph idx="1"/>
          </p:nvPr>
        </p:nvSpPr>
        <p:spPr>
          <a:xfrm>
            <a:off x="76200" y="974725"/>
            <a:ext cx="3886200" cy="5287963"/>
          </a:xfrm>
        </p:spPr>
        <p:txBody>
          <a:bodyPr>
            <a:normAutofit fontScale="70000" lnSpcReduction="20000"/>
          </a:bodyPr>
          <a:lstStyle/>
          <a:p>
            <a:r>
              <a:rPr lang="en-US" dirty="0" smtClean="0"/>
              <a:t>Color </a:t>
            </a:r>
            <a:r>
              <a:rPr lang="en-US" dirty="0"/>
              <a:t>blindness changes the sensitivity of the eye as a function of wavelength. </a:t>
            </a:r>
            <a:endParaRPr lang="en-US" dirty="0" smtClean="0"/>
          </a:p>
          <a:p>
            <a:r>
              <a:rPr lang="en-US" b="1" dirty="0">
                <a:solidFill>
                  <a:srgbClr val="FF0000"/>
                </a:solidFill>
              </a:rPr>
              <a:t>Red</a:t>
            </a:r>
            <a:r>
              <a:rPr lang="en-US" dirty="0"/>
              <a:t>/</a:t>
            </a:r>
            <a:r>
              <a:rPr lang="en-US" b="1" dirty="0">
                <a:solidFill>
                  <a:srgbClr val="00B050"/>
                </a:solidFill>
              </a:rPr>
              <a:t>Green</a:t>
            </a:r>
            <a:r>
              <a:rPr lang="en-US" dirty="0"/>
              <a:t> or </a:t>
            </a:r>
            <a:r>
              <a:rPr lang="en-US" b="1" dirty="0">
                <a:solidFill>
                  <a:schemeClr val="tx2">
                    <a:lumMod val="40000"/>
                    <a:lumOff val="60000"/>
                  </a:schemeClr>
                </a:solidFill>
              </a:rPr>
              <a:t>Blue</a:t>
            </a:r>
            <a:r>
              <a:rPr lang="en-US" dirty="0"/>
              <a:t>/</a:t>
            </a:r>
            <a:r>
              <a:rPr lang="en-US" b="1" dirty="0">
                <a:solidFill>
                  <a:srgbClr val="FFC000"/>
                </a:solidFill>
              </a:rPr>
              <a:t>Yellow</a:t>
            </a:r>
            <a:r>
              <a:rPr lang="en-US" dirty="0"/>
              <a:t> </a:t>
            </a:r>
            <a:r>
              <a:rPr lang="en-US" dirty="0" smtClean="0"/>
              <a:t>commonly problematic.</a:t>
            </a:r>
            <a:endParaRPr lang="en-US" dirty="0"/>
          </a:p>
          <a:p>
            <a:r>
              <a:rPr lang="en-US" b="1" dirty="0" err="1" smtClean="0"/>
              <a:t>Protanopia</a:t>
            </a:r>
            <a:r>
              <a:rPr lang="en-US" dirty="0"/>
              <a:t>, </a:t>
            </a:r>
            <a:r>
              <a:rPr lang="en-US" dirty="0" smtClean="0"/>
              <a:t>peak response shifts toward short-wave </a:t>
            </a:r>
            <a:r>
              <a:rPr lang="en-US" dirty="0"/>
              <a:t>part of the spectrum </a:t>
            </a:r>
            <a:r>
              <a:rPr lang="en-US" dirty="0" smtClean="0"/>
              <a:t>(c. </a:t>
            </a:r>
            <a:r>
              <a:rPr lang="en-US" dirty="0"/>
              <a:t>540 nm</a:t>
            </a:r>
            <a:r>
              <a:rPr lang="en-US" dirty="0" smtClean="0"/>
              <a:t>). </a:t>
            </a:r>
          </a:p>
          <a:p>
            <a:r>
              <a:rPr lang="en-US" b="1" dirty="0" smtClean="0"/>
              <a:t>Deuteranopia</a:t>
            </a:r>
            <a:r>
              <a:rPr lang="en-US" dirty="0"/>
              <a:t>, </a:t>
            </a:r>
            <a:r>
              <a:rPr lang="en-US" dirty="0" smtClean="0"/>
              <a:t>peak response shifts upward to </a:t>
            </a:r>
            <a:r>
              <a:rPr lang="en-US" dirty="0"/>
              <a:t>about 560 nm</a:t>
            </a:r>
            <a:r>
              <a:rPr lang="en-US" dirty="0" smtClean="0"/>
              <a:t>. No </a:t>
            </a:r>
            <a:r>
              <a:rPr lang="en-US" dirty="0"/>
              <a:t>sensitivity to light of wavelengths </a:t>
            </a:r>
            <a:r>
              <a:rPr lang="en-US" dirty="0" smtClean="0"/>
              <a:t>&gt;670</a:t>
            </a:r>
            <a:r>
              <a:rPr lang="en-US" dirty="0"/>
              <a:t> nm.</a:t>
            </a:r>
          </a:p>
          <a:p>
            <a:r>
              <a:rPr lang="en-US" b="1" dirty="0" smtClean="0"/>
              <a:t>Cataracts</a:t>
            </a:r>
            <a:r>
              <a:rPr lang="en-US" dirty="0" smtClean="0"/>
              <a:t> shift maximum </a:t>
            </a:r>
            <a:r>
              <a:rPr lang="en-US" dirty="0"/>
              <a:t>of sensitivity to the red part of the spectrum and </a:t>
            </a:r>
            <a:r>
              <a:rPr lang="en-US" dirty="0" smtClean="0"/>
              <a:t>narrow </a:t>
            </a:r>
            <a:r>
              <a:rPr lang="en-US" dirty="0"/>
              <a:t>the range of perceived wavelengths.</a:t>
            </a:r>
          </a:p>
          <a:p>
            <a:endParaRPr lang="en-US" dirty="0"/>
          </a:p>
        </p:txBody>
      </p:sp>
      <p:sp>
        <p:nvSpPr>
          <p:cNvPr id="4" name="Footer Placeholder 3"/>
          <p:cNvSpPr>
            <a:spLocks noGrp="1"/>
          </p:cNvSpPr>
          <p:nvPr>
            <p:ph type="ftr" sz="quarter" idx="11"/>
          </p:nvPr>
        </p:nvSpPr>
        <p:spPr>
          <a:xfrm>
            <a:off x="3124200" y="6400800"/>
            <a:ext cx="2895600" cy="365125"/>
          </a:xfrm>
        </p:spPr>
        <p:txBody>
          <a:bodyPr/>
          <a:lstStyle/>
          <a:p>
            <a:r>
              <a:rPr lang="en-US" dirty="0" smtClean="0"/>
              <a:t>www.agrability.org </a:t>
            </a:r>
            <a:endParaRPr lang="en-US" dirty="0"/>
          </a:p>
        </p:txBody>
      </p:sp>
      <p:sp>
        <p:nvSpPr>
          <p:cNvPr id="5" name="Slide Number Placeholder 4"/>
          <p:cNvSpPr>
            <a:spLocks noGrp="1"/>
          </p:cNvSpPr>
          <p:nvPr>
            <p:ph type="sldNum" sz="quarter" idx="12"/>
          </p:nvPr>
        </p:nvSpPr>
        <p:spPr>
          <a:xfrm>
            <a:off x="6553200" y="6400800"/>
            <a:ext cx="2133600" cy="365125"/>
          </a:xfrm>
        </p:spPr>
        <p:txBody>
          <a:bodyPr/>
          <a:lstStyle/>
          <a:p>
            <a:fld id="{DC935666-948C-4025-99EA-9208B70A5931}" type="slidenum">
              <a:rPr lang="en-US" smtClean="0"/>
              <a:t>23</a:t>
            </a:fld>
            <a:endParaRPr lang="en-US"/>
          </a:p>
        </p:txBody>
      </p:sp>
      <p:sp>
        <p:nvSpPr>
          <p:cNvPr id="6" name="Rectangle 5"/>
          <p:cNvSpPr/>
          <p:nvPr/>
        </p:nvSpPr>
        <p:spPr>
          <a:xfrm>
            <a:off x="3962401" y="4246735"/>
            <a:ext cx="5148942" cy="738664"/>
          </a:xfrm>
          <a:prstGeom prst="rect">
            <a:avLst/>
          </a:prstGeom>
        </p:spPr>
        <p:txBody>
          <a:bodyPr wrap="square">
            <a:spAutoFit/>
          </a:bodyPr>
          <a:lstStyle/>
          <a:p>
            <a:r>
              <a:rPr lang="en-US" sz="1400" dirty="0"/>
              <a:t>Protanopic (green) and deuteranopic (red) luminosity functions</a:t>
            </a:r>
            <a:r>
              <a:rPr lang="en-US" sz="1400" dirty="0" smtClean="0"/>
              <a:t>. </a:t>
            </a:r>
          </a:p>
          <a:p>
            <a:r>
              <a:rPr lang="en-US" sz="1400" dirty="0" smtClean="0"/>
              <a:t>The </a:t>
            </a:r>
            <a:r>
              <a:rPr lang="en-US" sz="1400" dirty="0"/>
              <a:t>standard photopic curve is shown in yellow</a:t>
            </a:r>
            <a:r>
              <a:rPr lang="en-US" sz="1400" dirty="0" smtClean="0"/>
              <a:t>. </a:t>
            </a:r>
          </a:p>
          <a:p>
            <a:r>
              <a:rPr lang="en-US" sz="1400" dirty="0" smtClean="0"/>
              <a:t>Source: </a:t>
            </a:r>
            <a:r>
              <a:rPr lang="en-US" sz="1000" dirty="0" smtClean="0">
                <a:hlinkClick r:id="rId2"/>
              </a:rPr>
              <a:t>http</a:t>
            </a:r>
            <a:r>
              <a:rPr lang="en-US" sz="1000" dirty="0">
                <a:hlinkClick r:id="rId2"/>
              </a:rPr>
              <a:t>://</a:t>
            </a:r>
            <a:r>
              <a:rPr lang="en-US" sz="1000" dirty="0" smtClean="0">
                <a:hlinkClick r:id="rId2"/>
              </a:rPr>
              <a:t>en.wikipedia.org/wiki/Luminosity_function#Color_blindness</a:t>
            </a:r>
            <a:r>
              <a:rPr lang="en-US" sz="1000" dirty="0" smtClean="0"/>
              <a:t> </a:t>
            </a:r>
            <a:endParaRPr lang="en-US" sz="1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401" y="1047069"/>
            <a:ext cx="5161232" cy="3199666"/>
          </a:xfrm>
          <a:prstGeom prst="rect">
            <a:avLst/>
          </a:prstGeom>
        </p:spPr>
      </p:pic>
    </p:spTree>
    <p:extLst>
      <p:ext uri="{BB962C8B-B14F-4D97-AF65-F5344CB8AC3E}">
        <p14:creationId xmlns:p14="http://schemas.microsoft.com/office/powerpoint/2010/main" val="336770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39" y="0"/>
            <a:ext cx="8229600" cy="685800"/>
          </a:xfrm>
        </p:spPr>
        <p:txBody>
          <a:bodyPr>
            <a:normAutofit fontScale="90000"/>
          </a:bodyPr>
          <a:lstStyle/>
          <a:p>
            <a:r>
              <a:rPr lang="en-US" dirty="0" smtClean="0"/>
              <a:t>Cataracts</a:t>
            </a:r>
            <a:endParaRPr lang="en-US" dirty="0"/>
          </a:p>
        </p:txBody>
      </p:sp>
      <p:sp>
        <p:nvSpPr>
          <p:cNvPr id="3" name="Content Placeholder 2"/>
          <p:cNvSpPr>
            <a:spLocks noGrp="1"/>
          </p:cNvSpPr>
          <p:nvPr>
            <p:ph idx="1"/>
          </p:nvPr>
        </p:nvSpPr>
        <p:spPr>
          <a:xfrm>
            <a:off x="2286000" y="685800"/>
            <a:ext cx="6858000" cy="5791200"/>
          </a:xfrm>
        </p:spPr>
        <p:txBody>
          <a:bodyPr>
            <a:noAutofit/>
          </a:bodyPr>
          <a:lstStyle/>
          <a:p>
            <a:pPr marL="0" indent="0">
              <a:buNone/>
            </a:pPr>
            <a:r>
              <a:rPr lang="en-US" sz="2000" b="1" dirty="0"/>
              <a:t>C</a:t>
            </a:r>
            <a:r>
              <a:rPr lang="en-US" sz="2000" b="1" dirty="0" smtClean="0"/>
              <a:t>ataract: </a:t>
            </a:r>
            <a:r>
              <a:rPr lang="en-US" sz="2000" dirty="0" smtClean="0"/>
              <a:t>yellow-brown pigment clouds the lens. Obstructs light and impairs focusing.  Most </a:t>
            </a:r>
            <a:r>
              <a:rPr lang="en-US" sz="2000" dirty="0"/>
              <a:t>common cause of </a:t>
            </a:r>
            <a:r>
              <a:rPr lang="en-US" sz="2000" dirty="0" smtClean="0"/>
              <a:t>blindness globally (51% – WHO).  </a:t>
            </a:r>
          </a:p>
          <a:p>
            <a:pPr marL="0" indent="0">
              <a:buNone/>
            </a:pPr>
            <a:r>
              <a:rPr lang="en-US" sz="2000" b="1" dirty="0" smtClean="0"/>
              <a:t>Problems:  </a:t>
            </a:r>
            <a:r>
              <a:rPr lang="en-US" sz="2000" dirty="0" smtClean="0"/>
              <a:t>Impaired color perception, reduced contrast, driving, reading, recognizing faces, coping with glare. </a:t>
            </a:r>
          </a:p>
          <a:p>
            <a:pPr marL="0" lvl="1" indent="0">
              <a:buNone/>
            </a:pPr>
            <a:endParaRPr lang="en-US" sz="2000" dirty="0"/>
          </a:p>
          <a:p>
            <a:pPr marL="0" lvl="1" indent="0">
              <a:buNone/>
            </a:pPr>
            <a:r>
              <a:rPr lang="en-US" sz="2000" b="1" dirty="0" smtClean="0"/>
              <a:t>Lighting</a:t>
            </a:r>
            <a:r>
              <a:rPr lang="en-US" sz="2000" dirty="0" smtClean="0"/>
              <a:t>: 1) </a:t>
            </a:r>
            <a:r>
              <a:rPr lang="en-US" sz="2000" b="1" dirty="0" smtClean="0"/>
              <a:t>eliminate</a:t>
            </a:r>
            <a:r>
              <a:rPr lang="en-US" sz="2000" dirty="0" smtClean="0"/>
              <a:t> </a:t>
            </a:r>
            <a:r>
              <a:rPr lang="en-US" sz="2000" b="1" dirty="0" smtClean="0"/>
              <a:t>glare</a:t>
            </a:r>
            <a:r>
              <a:rPr lang="en-US" sz="2000" dirty="0"/>
              <a:t>, </a:t>
            </a:r>
            <a:r>
              <a:rPr lang="en-US" sz="2000" dirty="0" smtClean="0"/>
              <a:t>2) provide </a:t>
            </a:r>
            <a:r>
              <a:rPr lang="en-US" sz="2000" b="1" dirty="0"/>
              <a:t>sufficient task illumination</a:t>
            </a:r>
            <a:r>
              <a:rPr lang="en-US" sz="2000" dirty="0"/>
              <a:t> and </a:t>
            </a:r>
            <a:r>
              <a:rPr lang="en-US" sz="2000" dirty="0" smtClean="0"/>
              <a:t>3) </a:t>
            </a:r>
            <a:r>
              <a:rPr lang="en-US" sz="2000" b="1" dirty="0" smtClean="0"/>
              <a:t>optimize </a:t>
            </a:r>
            <a:r>
              <a:rPr lang="en-US" sz="2000" b="1" dirty="0"/>
              <a:t>task visibility</a:t>
            </a:r>
            <a:r>
              <a:rPr lang="en-US" sz="2000" dirty="0"/>
              <a:t>. </a:t>
            </a:r>
          </a:p>
          <a:p>
            <a:pPr marL="0" lvl="1" indent="0">
              <a:buNone/>
            </a:pPr>
            <a:r>
              <a:rPr lang="en-US" sz="2000" dirty="0"/>
              <a:t>Adjust window shades to reduce direct sunlight.</a:t>
            </a:r>
          </a:p>
          <a:p>
            <a:pPr marL="0" lvl="1" indent="0">
              <a:buNone/>
            </a:pPr>
            <a:r>
              <a:rPr lang="en-US" sz="2000" dirty="0" smtClean="0"/>
              <a:t>Incandescent </a:t>
            </a:r>
            <a:r>
              <a:rPr lang="en-US" sz="2000" dirty="0"/>
              <a:t>lamps or "warm" fluorescents </a:t>
            </a:r>
            <a:r>
              <a:rPr lang="en-US" sz="2000" dirty="0" smtClean="0"/>
              <a:t>cause </a:t>
            </a:r>
            <a:r>
              <a:rPr lang="en-US" sz="2000" dirty="0"/>
              <a:t>less glare than "daylight" </a:t>
            </a:r>
            <a:r>
              <a:rPr lang="en-US" sz="2000" dirty="0" smtClean="0"/>
              <a:t>fluorescents, but may </a:t>
            </a:r>
            <a:r>
              <a:rPr lang="en-US" sz="2000" dirty="0"/>
              <a:t>not render color so well. </a:t>
            </a:r>
            <a:r>
              <a:rPr lang="en-US" sz="2000" dirty="0" smtClean="0"/>
              <a:t>Incandescents </a:t>
            </a:r>
            <a:r>
              <a:rPr lang="en-US" sz="2000" dirty="0"/>
              <a:t>less efficient, radiate more heat - </a:t>
            </a:r>
            <a:r>
              <a:rPr lang="en-US" sz="2000" dirty="0" smtClean="0"/>
              <a:t>problem </a:t>
            </a:r>
            <a:r>
              <a:rPr lang="en-US" sz="2000" dirty="0"/>
              <a:t>if </a:t>
            </a:r>
            <a:r>
              <a:rPr lang="en-US" sz="2000" dirty="0" smtClean="0"/>
              <a:t>close </a:t>
            </a:r>
            <a:r>
              <a:rPr lang="en-US" sz="2000" dirty="0"/>
              <a:t>to user's face or body</a:t>
            </a:r>
            <a:r>
              <a:rPr lang="en-US" sz="2000" dirty="0" smtClean="0"/>
              <a:t>.</a:t>
            </a:r>
          </a:p>
          <a:p>
            <a:pPr marL="0" indent="0">
              <a:buNone/>
            </a:pPr>
            <a:r>
              <a:rPr lang="en-US" sz="2000" dirty="0"/>
              <a:t>Use bright primary colors with high </a:t>
            </a:r>
            <a:r>
              <a:rPr lang="en-US" sz="2000" dirty="0" smtClean="0"/>
              <a:t>contrast.</a:t>
            </a:r>
          </a:p>
          <a:p>
            <a:pPr marL="0" indent="0">
              <a:buNone/>
            </a:pPr>
            <a:r>
              <a:rPr lang="en-US" sz="2000" dirty="0"/>
              <a:t>Wear sunglasses and a hat when outdoors on sunny days.  Blue filter sunglasses post surgery.</a:t>
            </a:r>
          </a:p>
          <a:p>
            <a:pPr marL="0" indent="0">
              <a:buNone/>
            </a:pPr>
            <a:endParaRPr lang="en-US" sz="2000" dirty="0"/>
          </a:p>
          <a:p>
            <a:pPr marL="0" lvl="1" indent="0">
              <a:buNone/>
            </a:pPr>
            <a:endParaRPr lang="en-US" sz="2000" dirty="0" smtClean="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24</a:t>
            </a:fld>
            <a:endParaRPr lang="en-US"/>
          </a:p>
        </p:txBody>
      </p:sp>
      <p:sp>
        <p:nvSpPr>
          <p:cNvPr id="9" name="TextBox 8"/>
          <p:cNvSpPr txBox="1"/>
          <p:nvPr/>
        </p:nvSpPr>
        <p:spPr>
          <a:xfrm>
            <a:off x="191728" y="6219525"/>
            <a:ext cx="1909305" cy="338554"/>
          </a:xfrm>
          <a:prstGeom prst="rect">
            <a:avLst/>
          </a:prstGeom>
          <a:noFill/>
        </p:spPr>
        <p:txBody>
          <a:bodyPr wrap="none" rtlCol="0">
            <a:spAutoFit/>
          </a:bodyPr>
          <a:lstStyle/>
          <a:p>
            <a:r>
              <a:rPr lang="en-US" sz="1600" dirty="0" smtClean="0">
                <a:hlinkClick r:id="rId2"/>
              </a:rPr>
              <a:t>www.lighthouse.org</a:t>
            </a:r>
            <a:r>
              <a:rPr lang="en-US" sz="1600" dirty="0" smtClean="0"/>
              <a:t> </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80" y="754358"/>
            <a:ext cx="1981200" cy="26770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28" y="3431457"/>
            <a:ext cx="1975104" cy="2656114"/>
          </a:xfrm>
          <a:prstGeom prst="rect">
            <a:avLst/>
          </a:prstGeom>
        </p:spPr>
      </p:pic>
    </p:spTree>
    <p:extLst>
      <p:ext uri="{BB962C8B-B14F-4D97-AF65-F5344CB8AC3E}">
        <p14:creationId xmlns:p14="http://schemas.microsoft.com/office/powerpoint/2010/main" val="351303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Macular degeneration</a:t>
            </a:r>
            <a:endParaRPr lang="en-US" dirty="0"/>
          </a:p>
        </p:txBody>
      </p:sp>
      <p:sp>
        <p:nvSpPr>
          <p:cNvPr id="3" name="Content Placeholder 2"/>
          <p:cNvSpPr>
            <a:spLocks noGrp="1"/>
          </p:cNvSpPr>
          <p:nvPr>
            <p:ph idx="1"/>
          </p:nvPr>
        </p:nvSpPr>
        <p:spPr>
          <a:xfrm>
            <a:off x="2895600" y="1130991"/>
            <a:ext cx="6248400" cy="4888809"/>
          </a:xfrm>
        </p:spPr>
        <p:txBody>
          <a:bodyPr>
            <a:normAutofit/>
          </a:bodyPr>
          <a:lstStyle/>
          <a:p>
            <a:pPr marL="0" indent="0">
              <a:buNone/>
            </a:pPr>
            <a:r>
              <a:rPr lang="en-US" sz="2400" dirty="0" smtClean="0"/>
              <a:t>Progressive </a:t>
            </a:r>
            <a:r>
              <a:rPr lang="en-US" sz="2400" dirty="0"/>
              <a:t>retinal disease, usually occurring at age 55 or </a:t>
            </a:r>
            <a:r>
              <a:rPr lang="en-US" sz="2400" dirty="0" smtClean="0"/>
              <a:t>older” </a:t>
            </a:r>
            <a:r>
              <a:rPr lang="en-US" sz="1800" dirty="0" smtClean="0"/>
              <a:t>(AMD </a:t>
            </a:r>
            <a:r>
              <a:rPr lang="en-US" sz="1800" dirty="0"/>
              <a:t>Alliance </a:t>
            </a:r>
            <a:r>
              <a:rPr lang="en-US" sz="1800" dirty="0" smtClean="0"/>
              <a:t>International).</a:t>
            </a:r>
          </a:p>
          <a:p>
            <a:pPr marL="0" indent="0">
              <a:buNone/>
            </a:pPr>
            <a:r>
              <a:rPr lang="en-US" sz="2400" dirty="0" smtClean="0"/>
              <a:t>Central visual field (macula) is destroyed.</a:t>
            </a:r>
          </a:p>
          <a:p>
            <a:pPr marL="0" indent="0">
              <a:buNone/>
            </a:pPr>
            <a:r>
              <a:rPr lang="en-US" sz="2400" b="1" dirty="0" smtClean="0"/>
              <a:t>Lighting:</a:t>
            </a:r>
          </a:p>
          <a:p>
            <a:pPr marL="0" indent="0">
              <a:buNone/>
            </a:pPr>
            <a:r>
              <a:rPr lang="en-US" sz="2400" dirty="0" err="1"/>
              <a:t>Chromalux</a:t>
            </a:r>
            <a:r>
              <a:rPr lang="en-US" sz="2400" dirty="0"/>
              <a:t> </a:t>
            </a:r>
            <a:r>
              <a:rPr lang="en-US" sz="2400" dirty="0" smtClean="0"/>
              <a:t>(60/100 </a:t>
            </a:r>
            <a:r>
              <a:rPr lang="en-US" sz="2400" dirty="0"/>
              <a:t>watts) – full spectrum lamps may be </a:t>
            </a:r>
            <a:r>
              <a:rPr lang="en-US" sz="2400" dirty="0" smtClean="0"/>
              <a:t>helpful.</a:t>
            </a:r>
          </a:p>
          <a:p>
            <a:pPr marL="0" indent="0">
              <a:buNone/>
            </a:pPr>
            <a:r>
              <a:rPr lang="en-US" sz="2400" dirty="0" smtClean="0"/>
              <a:t>Halogen lamps useful – high intensity light in </a:t>
            </a:r>
            <a:r>
              <a:rPr lang="en-US" sz="2400" dirty="0"/>
              <a:t>small areas. </a:t>
            </a:r>
            <a:endParaRPr lang="en-US" sz="2400" dirty="0" smtClean="0"/>
          </a:p>
          <a:p>
            <a:pPr marL="0" indent="0">
              <a:buNone/>
            </a:pPr>
            <a:r>
              <a:rPr lang="en-US" sz="2400" dirty="0"/>
              <a:t>High intensity blue light </a:t>
            </a:r>
            <a:r>
              <a:rPr lang="en-US" sz="2400" dirty="0" smtClean="0"/>
              <a:t>causes </a:t>
            </a:r>
            <a:r>
              <a:rPr lang="en-US" sz="2400" dirty="0"/>
              <a:t>oxidative damage. Lighting should not accentuate the blue spectrum if it is of high intensity or endured for long periods</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25</a:t>
            </a:fld>
            <a:endParaRPr lang="en-US"/>
          </a:p>
        </p:txBody>
      </p:sp>
      <p:sp>
        <p:nvSpPr>
          <p:cNvPr id="8" name="TextBox 7"/>
          <p:cNvSpPr txBox="1"/>
          <p:nvPr/>
        </p:nvSpPr>
        <p:spPr>
          <a:xfrm>
            <a:off x="325730" y="3776109"/>
            <a:ext cx="1909305" cy="338554"/>
          </a:xfrm>
          <a:prstGeom prst="rect">
            <a:avLst/>
          </a:prstGeom>
          <a:noFill/>
        </p:spPr>
        <p:txBody>
          <a:bodyPr wrap="none" rtlCol="0">
            <a:spAutoFit/>
          </a:bodyPr>
          <a:lstStyle/>
          <a:p>
            <a:r>
              <a:rPr lang="en-US" sz="1600" dirty="0" smtClean="0">
                <a:hlinkClick r:id="rId2"/>
              </a:rPr>
              <a:t>www.lighthouse.org</a:t>
            </a:r>
            <a:r>
              <a:rPr lang="en-US" sz="1600" dirty="0" smtClean="0"/>
              <a:t> </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64" y="914400"/>
            <a:ext cx="2082639" cy="2861709"/>
          </a:xfrm>
          <a:prstGeom prst="rect">
            <a:avLst/>
          </a:prstGeom>
        </p:spPr>
      </p:pic>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53686"/>
          <a:stretch/>
        </p:blipFill>
        <p:spPr bwMode="auto">
          <a:xfrm>
            <a:off x="76200" y="4144160"/>
            <a:ext cx="2819400" cy="218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15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26</a:t>
            </a:fld>
            <a:endParaRPr lang="en-US"/>
          </a:p>
        </p:txBody>
      </p:sp>
      <p:sp>
        <p:nvSpPr>
          <p:cNvPr id="7" name="Rectangle 6"/>
          <p:cNvSpPr/>
          <p:nvPr/>
        </p:nvSpPr>
        <p:spPr>
          <a:xfrm>
            <a:off x="75766" y="76200"/>
            <a:ext cx="8915399" cy="646331"/>
          </a:xfrm>
          <a:prstGeom prst="rect">
            <a:avLst/>
          </a:prstGeom>
        </p:spPr>
        <p:txBody>
          <a:bodyPr wrap="square">
            <a:spAutoFit/>
          </a:bodyPr>
          <a:lstStyle/>
          <a:p>
            <a:pPr algn="ctr"/>
            <a:r>
              <a:rPr lang="en-US" sz="3600" dirty="0" smtClean="0"/>
              <a:t>Personal preferences for lighting</a:t>
            </a:r>
            <a:r>
              <a:rPr lang="en-US" sz="2800" i="1" dirty="0" smtClean="0"/>
              <a:t> </a:t>
            </a:r>
            <a:endParaRPr lang="en-US" sz="2800" i="1" dirty="0"/>
          </a:p>
        </p:txBody>
      </p:sp>
      <p:sp>
        <p:nvSpPr>
          <p:cNvPr id="8" name="TextBox 7"/>
          <p:cNvSpPr txBox="1"/>
          <p:nvPr/>
        </p:nvSpPr>
        <p:spPr>
          <a:xfrm>
            <a:off x="129264" y="838200"/>
            <a:ext cx="8709935" cy="1323439"/>
          </a:xfrm>
          <a:prstGeom prst="rect">
            <a:avLst/>
          </a:prstGeom>
          <a:noFill/>
        </p:spPr>
        <p:txBody>
          <a:bodyPr wrap="square" rtlCol="0">
            <a:spAutoFit/>
          </a:bodyPr>
          <a:lstStyle/>
          <a:p>
            <a:r>
              <a:rPr lang="en-US" sz="2000" dirty="0" smtClean="0"/>
              <a:t>People with cataracts and/or macular degeneration</a:t>
            </a:r>
            <a:r>
              <a:rPr lang="en-US" sz="2000" dirty="0"/>
              <a:t> </a:t>
            </a:r>
            <a:r>
              <a:rPr lang="en-US" sz="2000" dirty="0" smtClean="0"/>
              <a:t>vary in personal preference for task-lighting levels. </a:t>
            </a:r>
            <a:endParaRPr lang="en-US" sz="2000" dirty="0"/>
          </a:p>
          <a:p>
            <a:r>
              <a:rPr lang="en-US" sz="2000" dirty="0" smtClean="0"/>
              <a:t>Nevertheless, different illuminance levels (lux  = 50-dim/200-medium/800-bright) were generally preferred according to task and visual disorder.</a:t>
            </a:r>
          </a:p>
        </p:txBody>
      </p:sp>
      <p:sp>
        <p:nvSpPr>
          <p:cNvPr id="9" name="Rectangle 8"/>
          <p:cNvSpPr/>
          <p:nvPr/>
        </p:nvSpPr>
        <p:spPr>
          <a:xfrm>
            <a:off x="17206" y="5754451"/>
            <a:ext cx="9119319" cy="523220"/>
          </a:xfrm>
          <a:prstGeom prst="rect">
            <a:avLst/>
          </a:prstGeom>
        </p:spPr>
        <p:txBody>
          <a:bodyPr wrap="square">
            <a:spAutoFit/>
          </a:bodyPr>
          <a:lstStyle/>
          <a:p>
            <a:pPr algn="r"/>
            <a:r>
              <a:rPr lang="en-US" sz="1600" dirty="0" smtClean="0"/>
              <a:t>Evans, B.J.W., et al., A </a:t>
            </a:r>
            <a:r>
              <a:rPr lang="en-US" sz="1600" dirty="0"/>
              <a:t>pilot study of lighting &amp; low vision in older </a:t>
            </a:r>
            <a:r>
              <a:rPr lang="en-US" sz="1600" dirty="0" smtClean="0"/>
              <a:t>people. The Institute of Optometry, London</a:t>
            </a:r>
            <a:endParaRPr lang="en-US" sz="1400" dirty="0" smtClean="0"/>
          </a:p>
          <a:p>
            <a:pPr algn="r"/>
            <a:r>
              <a:rPr lang="en-US" sz="1200" dirty="0" smtClean="0"/>
              <a:t> </a:t>
            </a:r>
            <a:r>
              <a:rPr lang="en-US" sz="1200" dirty="0">
                <a:hlinkClick r:id="rId2"/>
              </a:rPr>
              <a:t>http://freespace.virgin.net/bruce.evans/Lecture%20handouts_files/Lighting%20&amp;%</a:t>
            </a:r>
            <a:r>
              <a:rPr lang="en-US" sz="1200" dirty="0" smtClean="0">
                <a:hlinkClick r:id="rId2"/>
              </a:rPr>
              <a:t>20low%20vision%20poster.pdf</a:t>
            </a:r>
            <a:r>
              <a:rPr lang="en-US" sz="1200" dirty="0" smtClean="0"/>
              <a:t> accessed 4-1-2013</a:t>
            </a:r>
            <a:endParaRPr lang="en-US"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161639"/>
            <a:ext cx="7268786" cy="3592810"/>
          </a:xfrm>
          <a:prstGeom prst="rect">
            <a:avLst/>
          </a:prstGeom>
        </p:spPr>
      </p:pic>
    </p:spTree>
    <p:extLst>
      <p:ext uri="{BB962C8B-B14F-4D97-AF65-F5344CB8AC3E}">
        <p14:creationId xmlns:p14="http://schemas.microsoft.com/office/powerpoint/2010/main" val="1769081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916"/>
            <a:ext cx="8229600" cy="1143000"/>
          </a:xfrm>
        </p:spPr>
        <p:txBody>
          <a:bodyPr>
            <a:normAutofit/>
          </a:bodyPr>
          <a:lstStyle/>
          <a:p>
            <a:r>
              <a:rPr lang="en-US" dirty="0" smtClean="0"/>
              <a:t>Blue light hazard</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27</a:t>
            </a:fld>
            <a:endParaRPr lang="en-US"/>
          </a:p>
        </p:txBody>
      </p:sp>
      <p:sp>
        <p:nvSpPr>
          <p:cNvPr id="6" name="TextBox 5"/>
          <p:cNvSpPr txBox="1"/>
          <p:nvPr/>
        </p:nvSpPr>
        <p:spPr>
          <a:xfrm>
            <a:off x="152400" y="1219200"/>
            <a:ext cx="8991600" cy="5632311"/>
          </a:xfrm>
          <a:prstGeom prst="rect">
            <a:avLst/>
          </a:prstGeom>
          <a:noFill/>
        </p:spPr>
        <p:txBody>
          <a:bodyPr wrap="square" rtlCol="0">
            <a:spAutoFit/>
          </a:bodyPr>
          <a:lstStyle/>
          <a:p>
            <a:r>
              <a:rPr lang="en-US" sz="2400" b="1" dirty="0" smtClean="0"/>
              <a:t>Blue light hazard (BLH):</a:t>
            </a:r>
            <a:r>
              <a:rPr lang="en-US" sz="2400" dirty="0" smtClean="0"/>
              <a:t> “the potential for retinal injury due to high-energy short-wavelength light.” </a:t>
            </a:r>
            <a:r>
              <a:rPr lang="en-US" sz="2400" i="1" dirty="0" smtClean="0"/>
              <a:t>CELMA position paper optical safety LED lighting, July 2011.</a:t>
            </a:r>
            <a:endParaRPr lang="en-US" sz="2400" i="1" dirty="0"/>
          </a:p>
          <a:p>
            <a:r>
              <a:rPr lang="en-US" sz="2400" dirty="0" smtClean="0"/>
              <a:t>At very high intensities, blue light (400-500nm) can photochemically cause irreversible damage to retinal cells, up to blindness. </a:t>
            </a:r>
          </a:p>
          <a:p>
            <a:r>
              <a:rPr lang="en-US" sz="2400" dirty="0" smtClean="0"/>
              <a:t>Children </a:t>
            </a:r>
            <a:r>
              <a:rPr lang="en-US" sz="2400" dirty="0"/>
              <a:t>are more sensitive to BLH.</a:t>
            </a:r>
          </a:p>
          <a:p>
            <a:endParaRPr lang="en-US" sz="2400" dirty="0"/>
          </a:p>
          <a:p>
            <a:r>
              <a:rPr lang="en-US" sz="2400" b="1" dirty="0" smtClean="0"/>
              <a:t>Cataracts</a:t>
            </a:r>
            <a:r>
              <a:rPr lang="en-US" sz="2400" dirty="0" smtClean="0"/>
              <a:t>: Yellowing of lens acts as a natural blue light filter.</a:t>
            </a:r>
          </a:p>
          <a:p>
            <a:r>
              <a:rPr lang="en-US" sz="2400" b="1" dirty="0" smtClean="0"/>
              <a:t>Macular degeneration</a:t>
            </a:r>
            <a:r>
              <a:rPr lang="en-US" sz="2400" dirty="0" smtClean="0"/>
              <a:t>: Long term, blue light can progress AMD.</a:t>
            </a:r>
          </a:p>
          <a:p>
            <a:r>
              <a:rPr lang="en-US" sz="2400" dirty="0" smtClean="0"/>
              <a:t>Alternative </a:t>
            </a:r>
            <a:r>
              <a:rPr lang="en-US" sz="2400" dirty="0"/>
              <a:t>light sources which do not emit high levels of blue light are available. </a:t>
            </a:r>
          </a:p>
          <a:p>
            <a:endParaRPr lang="en-US" sz="2400" dirty="0" smtClean="0"/>
          </a:p>
          <a:p>
            <a:r>
              <a:rPr lang="en-US" sz="2400" dirty="0" smtClean="0"/>
              <a:t>Direct</a:t>
            </a:r>
            <a:r>
              <a:rPr lang="en-US" sz="2400" dirty="0"/>
              <a:t>, near-distance viewing of high intensity LED light sources not advisable - shielding and/or diffusing required. </a:t>
            </a:r>
          </a:p>
          <a:p>
            <a:endParaRPr lang="en-US" sz="2400" dirty="0"/>
          </a:p>
        </p:txBody>
      </p:sp>
    </p:spTree>
    <p:extLst>
      <p:ext uri="{BB962C8B-B14F-4D97-AF65-F5344CB8AC3E}">
        <p14:creationId xmlns:p14="http://schemas.microsoft.com/office/powerpoint/2010/main" val="2324503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1009602"/>
            <a:ext cx="4023360" cy="2788920"/>
          </a:xfrm>
          <a:prstGeom prst="rect">
            <a:avLst/>
          </a:prstGeom>
        </p:spPr>
      </p:pic>
      <p:sp>
        <p:nvSpPr>
          <p:cNvPr id="2" name="Title 1"/>
          <p:cNvSpPr>
            <a:spLocks noGrp="1"/>
          </p:cNvSpPr>
          <p:nvPr>
            <p:ph type="title"/>
          </p:nvPr>
        </p:nvSpPr>
        <p:spPr>
          <a:xfrm>
            <a:off x="457200" y="32657"/>
            <a:ext cx="8229600" cy="1143000"/>
          </a:xfrm>
        </p:spPr>
        <p:txBody>
          <a:bodyPr/>
          <a:lstStyle/>
          <a:p>
            <a:r>
              <a:rPr lang="en-US" dirty="0" smtClean="0"/>
              <a:t>Glaucoma</a:t>
            </a:r>
            <a:endParaRPr lang="en-US" dirty="0"/>
          </a:p>
        </p:txBody>
      </p:sp>
      <p:sp>
        <p:nvSpPr>
          <p:cNvPr id="3" name="Content Placeholder 2"/>
          <p:cNvSpPr>
            <a:spLocks noGrp="1"/>
          </p:cNvSpPr>
          <p:nvPr>
            <p:ph idx="1"/>
          </p:nvPr>
        </p:nvSpPr>
        <p:spPr>
          <a:xfrm>
            <a:off x="170098" y="4222493"/>
            <a:ext cx="4020902" cy="1600199"/>
          </a:xfrm>
        </p:spPr>
        <p:txBody>
          <a:bodyPr>
            <a:normAutofit fontScale="92500"/>
          </a:bodyPr>
          <a:lstStyle/>
          <a:p>
            <a:pPr marL="0" indent="0">
              <a:buNone/>
            </a:pPr>
            <a:r>
              <a:rPr lang="en-US" sz="2800" dirty="0"/>
              <a:t>Glaucoma </a:t>
            </a:r>
            <a:r>
              <a:rPr lang="en-US" sz="2800" dirty="0" smtClean="0"/>
              <a:t>= damage </a:t>
            </a:r>
            <a:r>
              <a:rPr lang="en-US" sz="2800" dirty="0"/>
              <a:t>to the optic nerve </a:t>
            </a:r>
            <a:r>
              <a:rPr lang="en-US" sz="2800" dirty="0" smtClean="0"/>
              <a:t>&gt;&gt; progressive</a:t>
            </a:r>
            <a:r>
              <a:rPr lang="en-US" sz="2800" dirty="0"/>
              <a:t>, irreversible vision loss. </a:t>
            </a:r>
            <a:endParaRPr lang="en-US" sz="2800" dirty="0" smtClean="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28</a:t>
            </a:fld>
            <a:endParaRPr lang="en-US"/>
          </a:p>
        </p:txBody>
      </p:sp>
      <p:sp>
        <p:nvSpPr>
          <p:cNvPr id="6" name="TextBox 5"/>
          <p:cNvSpPr txBox="1"/>
          <p:nvPr/>
        </p:nvSpPr>
        <p:spPr>
          <a:xfrm>
            <a:off x="199595" y="3767691"/>
            <a:ext cx="2125325" cy="369332"/>
          </a:xfrm>
          <a:prstGeom prst="rect">
            <a:avLst/>
          </a:prstGeom>
          <a:noFill/>
        </p:spPr>
        <p:txBody>
          <a:bodyPr wrap="none" rtlCol="0">
            <a:spAutoFit/>
          </a:bodyPr>
          <a:lstStyle/>
          <a:p>
            <a:r>
              <a:rPr lang="en-US" dirty="0" smtClean="0">
                <a:hlinkClick r:id="rId3"/>
              </a:rPr>
              <a:t>www.lighthouse.org</a:t>
            </a:r>
            <a:r>
              <a:rPr lang="en-US" dirty="0" smtClean="0"/>
              <a:t> </a:t>
            </a:r>
            <a:endParaRPr lang="en-US" dirty="0"/>
          </a:p>
        </p:txBody>
      </p:sp>
      <p:sp>
        <p:nvSpPr>
          <p:cNvPr id="9" name="Rectangle 8"/>
          <p:cNvSpPr/>
          <p:nvPr/>
        </p:nvSpPr>
        <p:spPr>
          <a:xfrm>
            <a:off x="4211279" y="990600"/>
            <a:ext cx="4856521" cy="4401205"/>
          </a:xfrm>
          <a:prstGeom prst="rect">
            <a:avLst/>
          </a:prstGeom>
        </p:spPr>
        <p:txBody>
          <a:bodyPr wrap="square">
            <a:spAutoFit/>
          </a:bodyPr>
          <a:lstStyle/>
          <a:p>
            <a:r>
              <a:rPr lang="en-US" sz="2800" dirty="0" smtClean="0"/>
              <a:t>Minimize </a:t>
            </a:r>
            <a:r>
              <a:rPr lang="en-US" sz="2800" dirty="0"/>
              <a:t>glare</a:t>
            </a:r>
          </a:p>
          <a:p>
            <a:r>
              <a:rPr lang="en-US" sz="2800" dirty="0"/>
              <a:t>Maximize contrast.</a:t>
            </a:r>
          </a:p>
          <a:p>
            <a:r>
              <a:rPr lang="en-US" sz="2800" dirty="0"/>
              <a:t>Higher levels of illumination preferred by glaucoma patients.</a:t>
            </a:r>
          </a:p>
          <a:p>
            <a:r>
              <a:rPr lang="en-US" sz="2800" dirty="0"/>
              <a:t>For </a:t>
            </a:r>
            <a:r>
              <a:rPr lang="en-US" sz="2800" dirty="0" err="1"/>
              <a:t>glaucoma+cataracts</a:t>
            </a:r>
            <a:r>
              <a:rPr lang="en-US" sz="2800" dirty="0"/>
              <a:t>, preferred illumination not as high.</a:t>
            </a:r>
          </a:p>
          <a:p>
            <a:r>
              <a:rPr lang="en-US" sz="2800" dirty="0" smtClean="0"/>
              <a:t>Ideal </a:t>
            </a:r>
            <a:r>
              <a:rPr lang="en-US" sz="2800" dirty="0"/>
              <a:t>solution allows user to adjust lighting to optimize contrast and eliminate glare.</a:t>
            </a:r>
          </a:p>
        </p:txBody>
      </p:sp>
    </p:spTree>
    <p:extLst>
      <p:ext uri="{BB962C8B-B14F-4D97-AF65-F5344CB8AC3E}">
        <p14:creationId xmlns:p14="http://schemas.microsoft.com/office/powerpoint/2010/main" val="2818686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Diabetic retinopathy</a:t>
            </a:r>
            <a:endParaRPr lang="en-US" dirty="0"/>
          </a:p>
        </p:txBody>
      </p:sp>
      <p:sp>
        <p:nvSpPr>
          <p:cNvPr id="3" name="Content Placeholder 2"/>
          <p:cNvSpPr>
            <a:spLocks noGrp="1"/>
          </p:cNvSpPr>
          <p:nvPr>
            <p:ph idx="1"/>
          </p:nvPr>
        </p:nvSpPr>
        <p:spPr>
          <a:xfrm>
            <a:off x="4114800" y="1295400"/>
            <a:ext cx="4648200" cy="4334740"/>
          </a:xfrm>
        </p:spPr>
        <p:txBody>
          <a:bodyPr>
            <a:normAutofit/>
          </a:bodyPr>
          <a:lstStyle/>
          <a:p>
            <a:pPr marL="0" indent="0">
              <a:buNone/>
            </a:pPr>
            <a:r>
              <a:rPr lang="en-US" dirty="0" smtClean="0"/>
              <a:t>Minimize </a:t>
            </a:r>
            <a:r>
              <a:rPr lang="en-US" dirty="0"/>
              <a:t>glare </a:t>
            </a:r>
          </a:p>
          <a:p>
            <a:pPr marL="0" indent="0">
              <a:buNone/>
            </a:pPr>
            <a:r>
              <a:rPr lang="en-US" dirty="0" smtClean="0"/>
              <a:t>Ensure adequate contrast </a:t>
            </a:r>
            <a:endParaRPr lang="en-US" dirty="0"/>
          </a:p>
          <a:p>
            <a:pPr marL="0" indent="0">
              <a:buNone/>
            </a:pPr>
            <a:r>
              <a:rPr lang="en-US" dirty="0"/>
              <a:t>Allow user </a:t>
            </a:r>
            <a:r>
              <a:rPr lang="en-US" dirty="0" smtClean="0"/>
              <a:t>to adjust lighting to his/her needs. </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29</a:t>
            </a:fld>
            <a:endParaRPr lang="en-US"/>
          </a:p>
        </p:txBody>
      </p:sp>
      <p:sp>
        <p:nvSpPr>
          <p:cNvPr id="8" name="TextBox 7"/>
          <p:cNvSpPr txBox="1"/>
          <p:nvPr/>
        </p:nvSpPr>
        <p:spPr>
          <a:xfrm>
            <a:off x="253181" y="3983516"/>
            <a:ext cx="2125325" cy="369332"/>
          </a:xfrm>
          <a:prstGeom prst="rect">
            <a:avLst/>
          </a:prstGeom>
          <a:noFill/>
        </p:spPr>
        <p:txBody>
          <a:bodyPr wrap="none" rtlCol="0">
            <a:spAutoFit/>
          </a:bodyPr>
          <a:lstStyle/>
          <a:p>
            <a:r>
              <a:rPr lang="en-US" dirty="0" smtClean="0">
                <a:hlinkClick r:id="rId2"/>
              </a:rPr>
              <a:t>www.lighthouse.org</a:t>
            </a:r>
            <a:r>
              <a:rPr lang="en-US" dirty="0" smtClean="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5" y="990600"/>
            <a:ext cx="3880624" cy="2688116"/>
          </a:xfrm>
          <a:prstGeom prst="rect">
            <a:avLst/>
          </a:prstGeom>
        </p:spPr>
      </p:pic>
      <p:sp>
        <p:nvSpPr>
          <p:cNvPr id="7" name="Rectangle 6"/>
          <p:cNvSpPr/>
          <p:nvPr/>
        </p:nvSpPr>
        <p:spPr>
          <a:xfrm>
            <a:off x="152400" y="4355282"/>
            <a:ext cx="3519488" cy="1569660"/>
          </a:xfrm>
          <a:prstGeom prst="rect">
            <a:avLst/>
          </a:prstGeom>
        </p:spPr>
        <p:txBody>
          <a:bodyPr wrap="square">
            <a:spAutoFit/>
          </a:bodyPr>
          <a:lstStyle/>
          <a:p>
            <a:pPr lvl="0">
              <a:spcBef>
                <a:spcPct val="20000"/>
              </a:spcBef>
            </a:pPr>
            <a:r>
              <a:rPr lang="en-US" sz="3200" dirty="0">
                <a:solidFill>
                  <a:prstClr val="black"/>
                </a:solidFill>
              </a:rPr>
              <a:t>Blood vessels in the retina are damaged and leak. </a:t>
            </a:r>
          </a:p>
        </p:txBody>
      </p:sp>
    </p:spTree>
    <p:extLst>
      <p:ext uri="{BB962C8B-B14F-4D97-AF65-F5344CB8AC3E}">
        <p14:creationId xmlns:p14="http://schemas.microsoft.com/office/powerpoint/2010/main" val="340885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438400"/>
            <a:ext cx="8458200" cy="4267200"/>
          </a:xfrm>
        </p:spPr>
        <p:txBody>
          <a:bodyPr>
            <a:normAutofit/>
          </a:bodyPr>
          <a:lstStyle/>
          <a:p>
            <a:pPr>
              <a:lnSpc>
                <a:spcPts val="2900"/>
              </a:lnSpc>
            </a:pPr>
            <a:r>
              <a:rPr lang="en-US" sz="3000" dirty="0" smtClean="0"/>
              <a:t>4 quick survey questions</a:t>
            </a:r>
          </a:p>
          <a:p>
            <a:pPr>
              <a:lnSpc>
                <a:spcPts val="2900"/>
              </a:lnSpc>
            </a:pPr>
            <a:r>
              <a:rPr lang="en-US" sz="3000" dirty="0" smtClean="0"/>
              <a:t>Session recorded and archived with PowerPoint files at </a:t>
            </a:r>
            <a:r>
              <a:rPr lang="en-US" sz="3000" dirty="0">
                <a:hlinkClick r:id="rId2"/>
              </a:rPr>
              <a:t>http://</a:t>
            </a:r>
            <a:r>
              <a:rPr lang="en-US" sz="3000" dirty="0" smtClean="0">
                <a:hlinkClick r:id="rId2"/>
              </a:rPr>
              <a:t>agrability.org/Online-Training/archived</a:t>
            </a:r>
            <a:r>
              <a:rPr lang="en-US" sz="3000" dirty="0" smtClean="0"/>
              <a:t> along with resource materials</a:t>
            </a:r>
          </a:p>
          <a:p>
            <a:pPr>
              <a:lnSpc>
                <a:spcPts val="2900"/>
              </a:lnSpc>
            </a:pPr>
            <a:r>
              <a:rPr lang="en-US" sz="3000" dirty="0" smtClean="0"/>
              <a:t>Problems</a:t>
            </a:r>
            <a:r>
              <a:rPr lang="en-US" sz="3000" dirty="0"/>
              <a:t>: use chat window or email </a:t>
            </a:r>
            <a:r>
              <a:rPr lang="en-US" sz="3000" dirty="0" smtClean="0">
                <a:solidFill>
                  <a:schemeClr val="accent2"/>
                </a:solidFill>
                <a:hlinkClick r:id="rId3"/>
              </a:rPr>
              <a:t>agrability@agrability.org</a:t>
            </a:r>
            <a:r>
              <a:rPr lang="en-US" sz="3000" dirty="0" smtClean="0">
                <a:solidFill>
                  <a:schemeClr val="accent2"/>
                </a:solidFill>
              </a:rPr>
              <a:t> </a:t>
            </a:r>
            <a:r>
              <a:rPr lang="en-US" sz="3000" dirty="0" smtClean="0"/>
              <a:t>  </a:t>
            </a:r>
            <a:endParaRPr lang="en-US" sz="3000" dirty="0"/>
          </a:p>
          <a:p>
            <a:pPr marL="109728" indent="0">
              <a:lnSpc>
                <a:spcPts val="2900"/>
              </a:lnSpc>
              <a:buNone/>
            </a:pPr>
            <a:endParaRPr lang="en-US" dirty="0" smtClean="0"/>
          </a:p>
        </p:txBody>
      </p:sp>
      <p:sp>
        <p:nvSpPr>
          <p:cNvPr id="51202" name="Title 1"/>
          <p:cNvSpPr>
            <a:spLocks noGrp="1"/>
          </p:cNvSpPr>
          <p:nvPr>
            <p:ph type="title"/>
          </p:nvPr>
        </p:nvSpPr>
        <p:spPr>
          <a:xfrm>
            <a:off x="304800" y="1066800"/>
            <a:ext cx="8839200" cy="1143000"/>
          </a:xfrm>
        </p:spPr>
        <p:txBody>
          <a:bodyPr>
            <a:normAutofit/>
          </a:bodyPr>
          <a:lstStyle/>
          <a:p>
            <a:r>
              <a:rPr lang="en-US" b="1" dirty="0">
                <a:latin typeface="+mn-lt"/>
              </a:rPr>
              <a:t>Basic Webinar Instructions</a:t>
            </a:r>
          </a:p>
        </p:txBody>
      </p:sp>
      <p:pic>
        <p:nvPicPr>
          <p:cNvPr id="4" name="Picture 5" descr="agrMDns.jpg"/>
          <p:cNvPicPr>
            <a:picLocks noChangeAspect="1"/>
          </p:cNvPicPr>
          <p:nvPr/>
        </p:nvPicPr>
        <p:blipFill>
          <a:blip r:embed="rId4" cstate="print"/>
          <a:srcRect/>
          <a:stretch>
            <a:fillRect/>
          </a:stretch>
        </p:blipFill>
        <p:spPr bwMode="auto">
          <a:xfrm>
            <a:off x="381000" y="344557"/>
            <a:ext cx="2130425" cy="571500"/>
          </a:xfrm>
          <a:prstGeom prst="rect">
            <a:avLst/>
          </a:prstGeom>
          <a:noFill/>
          <a:ln w="9525">
            <a:noFill/>
            <a:miter lim="800000"/>
            <a:headEnd/>
            <a:tailEnd/>
          </a:ln>
        </p:spPr>
      </p:pic>
    </p:spTree>
    <p:extLst>
      <p:ext uri="{BB962C8B-B14F-4D97-AF65-F5344CB8AC3E}">
        <p14:creationId xmlns:p14="http://schemas.microsoft.com/office/powerpoint/2010/main" val="28562870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Seasonal affective disorder (SAD)</a:t>
            </a:r>
            <a:endParaRPr lang="en-US" dirty="0"/>
          </a:p>
        </p:txBody>
      </p:sp>
      <p:sp>
        <p:nvSpPr>
          <p:cNvPr id="3" name="Content Placeholder 2"/>
          <p:cNvSpPr>
            <a:spLocks noGrp="1"/>
          </p:cNvSpPr>
          <p:nvPr>
            <p:ph idx="1"/>
          </p:nvPr>
        </p:nvSpPr>
        <p:spPr>
          <a:xfrm>
            <a:off x="98324" y="990600"/>
            <a:ext cx="9045676" cy="914400"/>
          </a:xfrm>
        </p:spPr>
        <p:txBody>
          <a:bodyPr>
            <a:normAutofit/>
          </a:bodyPr>
          <a:lstStyle/>
          <a:p>
            <a:pPr marL="0" indent="0">
              <a:buNone/>
            </a:pPr>
            <a:r>
              <a:rPr lang="en-US" sz="2400" b="1" dirty="0" smtClean="0"/>
              <a:t>Seasonal affective disorder = </a:t>
            </a:r>
            <a:r>
              <a:rPr lang="en-US" sz="2400" dirty="0" smtClean="0"/>
              <a:t>depression associated mainly </a:t>
            </a:r>
            <a:r>
              <a:rPr lang="en-US" sz="2400" dirty="0"/>
              <a:t>with </a:t>
            </a:r>
            <a:r>
              <a:rPr lang="en-US" sz="2400" dirty="0" smtClean="0"/>
              <a:t>lower light levels in the winter </a:t>
            </a:r>
            <a:r>
              <a:rPr lang="en-US" sz="2400" dirty="0"/>
              <a:t>months. </a:t>
            </a:r>
          </a:p>
        </p:txBody>
      </p:sp>
      <p:sp>
        <p:nvSpPr>
          <p:cNvPr id="4" name="Footer Placeholder 3"/>
          <p:cNvSpPr>
            <a:spLocks noGrp="1"/>
          </p:cNvSpPr>
          <p:nvPr>
            <p:ph type="ftr" sz="quarter" idx="11"/>
          </p:nvPr>
        </p:nvSpPr>
        <p:spPr/>
        <p:txBody>
          <a:bodyPr/>
          <a:lstStyle/>
          <a:p>
            <a:r>
              <a:rPr lang="en-US" dirty="0" smtClean="0"/>
              <a:t>www.agrability.org </a:t>
            </a:r>
            <a:endParaRPr lang="en-US" dirty="0"/>
          </a:p>
        </p:txBody>
      </p:sp>
      <p:sp>
        <p:nvSpPr>
          <p:cNvPr id="5" name="Slide Number Placeholder 4"/>
          <p:cNvSpPr>
            <a:spLocks noGrp="1"/>
          </p:cNvSpPr>
          <p:nvPr>
            <p:ph type="sldNum" sz="quarter" idx="12"/>
          </p:nvPr>
        </p:nvSpPr>
        <p:spPr/>
        <p:txBody>
          <a:bodyPr/>
          <a:lstStyle/>
          <a:p>
            <a:fld id="{DC935666-948C-4025-99EA-9208B70A5931}" type="slidenum">
              <a:rPr lang="en-US" smtClean="0"/>
              <a:t>30</a:t>
            </a:fld>
            <a:endParaRPr lang="en-US"/>
          </a:p>
        </p:txBody>
      </p:sp>
      <p:sp>
        <p:nvSpPr>
          <p:cNvPr id="8" name="Rectangle 7"/>
          <p:cNvSpPr/>
          <p:nvPr/>
        </p:nvSpPr>
        <p:spPr>
          <a:xfrm>
            <a:off x="98324" y="2362200"/>
            <a:ext cx="9006347" cy="3785652"/>
          </a:xfrm>
          <a:prstGeom prst="rect">
            <a:avLst/>
          </a:prstGeom>
        </p:spPr>
        <p:txBody>
          <a:bodyPr wrap="square">
            <a:spAutoFit/>
          </a:bodyPr>
          <a:lstStyle/>
          <a:p>
            <a:r>
              <a:rPr lang="en-US" sz="2400" dirty="0"/>
              <a:t>Light therapy: </a:t>
            </a:r>
            <a:endParaRPr lang="en-US" sz="2400" dirty="0" smtClean="0"/>
          </a:p>
          <a:p>
            <a:r>
              <a:rPr lang="en-US" sz="2400" dirty="0" smtClean="0"/>
              <a:t>light </a:t>
            </a:r>
            <a:r>
              <a:rPr lang="en-US" sz="2400" dirty="0"/>
              <a:t>box (10,000 lux) mimics sunlight. </a:t>
            </a:r>
          </a:p>
          <a:p>
            <a:r>
              <a:rPr lang="en-US" sz="2400" dirty="0" smtClean="0"/>
              <a:t>Follow </a:t>
            </a:r>
            <a:r>
              <a:rPr lang="en-US" sz="2400" dirty="0"/>
              <a:t>health care provider's instructions. </a:t>
            </a:r>
          </a:p>
          <a:p>
            <a:endParaRPr lang="en-US" sz="2400" dirty="0"/>
          </a:p>
          <a:p>
            <a:r>
              <a:rPr lang="en-US" sz="2400" dirty="0" smtClean="0"/>
              <a:t>May </a:t>
            </a:r>
            <a:r>
              <a:rPr lang="en-US" sz="2400" dirty="0"/>
              <a:t>be as effective as </a:t>
            </a:r>
            <a:r>
              <a:rPr lang="en-US" sz="2400" dirty="0" smtClean="0"/>
              <a:t>drug therapies. May </a:t>
            </a:r>
            <a:r>
              <a:rPr lang="en-US" sz="2400" dirty="0"/>
              <a:t>also </a:t>
            </a:r>
            <a:r>
              <a:rPr lang="en-US" sz="2400" dirty="0" smtClean="0"/>
              <a:t>alleviate depression </a:t>
            </a:r>
            <a:r>
              <a:rPr lang="en-US" sz="2400" dirty="0"/>
              <a:t>(Golden, et al., 2005).</a:t>
            </a:r>
          </a:p>
          <a:p>
            <a:endParaRPr lang="en-US" sz="2400" dirty="0"/>
          </a:p>
          <a:p>
            <a:r>
              <a:rPr lang="en-US" sz="2400" dirty="0"/>
              <a:t>Side effects of light therapy: eye strain and headache, mania, </a:t>
            </a:r>
            <a:r>
              <a:rPr lang="en-US" sz="2400" dirty="0" smtClean="0"/>
              <a:t>(less often). Some drugs can increase light sensitivity - psoriasis </a:t>
            </a:r>
            <a:r>
              <a:rPr lang="en-US" sz="2400" dirty="0"/>
              <a:t>drugs, antibiotics, </a:t>
            </a:r>
            <a:r>
              <a:rPr lang="en-US" sz="2400" dirty="0" smtClean="0"/>
              <a:t>antipsychotics (PubMed </a:t>
            </a:r>
            <a:r>
              <a:rPr lang="en-US" sz="2400" dirty="0"/>
              <a:t>Health, 2012).</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6008" y="1499419"/>
            <a:ext cx="291486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365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0"/>
            <a:ext cx="7772400" cy="1018309"/>
          </a:xfrm>
        </p:spPr>
        <p:txBody>
          <a:bodyPr/>
          <a:lstStyle/>
          <a:p>
            <a:r>
              <a:rPr lang="en-US" dirty="0" smtClean="0"/>
              <a:t>Visual task demands</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31</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 y="762000"/>
            <a:ext cx="9108374" cy="5659395"/>
          </a:xfrm>
          <a:prstGeom prst="rect">
            <a:avLst/>
          </a:prstGeom>
        </p:spPr>
      </p:pic>
    </p:spTree>
    <p:extLst>
      <p:ext uri="{BB962C8B-B14F-4D97-AF65-F5344CB8AC3E}">
        <p14:creationId xmlns:p14="http://schemas.microsoft.com/office/powerpoint/2010/main" val="2753928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9" y="0"/>
            <a:ext cx="8229600" cy="1143000"/>
          </a:xfrm>
        </p:spPr>
        <p:txBody>
          <a:bodyPr/>
          <a:lstStyle/>
          <a:p>
            <a:r>
              <a:rPr lang="en-US" dirty="0" smtClean="0"/>
              <a:t>Visual task demands</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310" y="914400"/>
            <a:ext cx="6400800" cy="5486400"/>
          </a:xfrm>
          <a:prstGeom prst="rect">
            <a:avLst/>
          </a:prstGeom>
        </p:spPr>
      </p:pic>
    </p:spTree>
    <p:extLst>
      <p:ext uri="{BB962C8B-B14F-4D97-AF65-F5344CB8AC3E}">
        <p14:creationId xmlns:p14="http://schemas.microsoft.com/office/powerpoint/2010/main" val="2698985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illuminance for safety</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1617784"/>
            <a:ext cx="8862646" cy="3622431"/>
          </a:xfrm>
          <a:prstGeom prst="rect">
            <a:avLst/>
          </a:prstGeom>
        </p:spPr>
      </p:pic>
    </p:spTree>
    <p:extLst>
      <p:ext uri="{BB962C8B-B14F-4D97-AF65-F5344CB8AC3E}">
        <p14:creationId xmlns:p14="http://schemas.microsoft.com/office/powerpoint/2010/main" val="1309379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771"/>
            <a:ext cx="8534400" cy="1143000"/>
          </a:xfrm>
        </p:spPr>
        <p:txBody>
          <a:bodyPr>
            <a:normAutofit/>
          </a:bodyPr>
          <a:lstStyle/>
          <a:p>
            <a:r>
              <a:rPr lang="en-US" dirty="0" smtClean="0"/>
              <a:t>Alphanumeric size by light</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10616975"/>
              </p:ext>
            </p:extLst>
          </p:nvPr>
        </p:nvGraphicFramePr>
        <p:xfrm>
          <a:off x="304800" y="1359507"/>
          <a:ext cx="8458200" cy="3134360"/>
        </p:xfrm>
        <a:graphic>
          <a:graphicData uri="http://schemas.openxmlformats.org/drawingml/2006/table">
            <a:tbl>
              <a:tblPr firstRow="1" bandRow="1">
                <a:tableStyleId>{5940675A-B579-460E-94D1-54222C63F5DA}</a:tableStyleId>
              </a:tblPr>
              <a:tblGrid>
                <a:gridCol w="4495800"/>
                <a:gridCol w="1981200"/>
                <a:gridCol w="1981200"/>
              </a:tblGrid>
              <a:tr h="370840">
                <a:tc gridSpan="3">
                  <a:txBody>
                    <a:bodyPr/>
                    <a:lstStyle/>
                    <a:p>
                      <a:r>
                        <a:rPr lang="en-US" dirty="0" smtClean="0"/>
                        <a:t>Example: Recommended</a:t>
                      </a:r>
                      <a:r>
                        <a:rPr lang="en-US" baseline="0" dirty="0" smtClean="0"/>
                        <a:t> heights of alphanumeric characters for critical and noncritical uses under low and high illumination. 28 inch viewing distance.</a:t>
                      </a:r>
                      <a:endParaRPr lang="en-US" dirty="0"/>
                    </a:p>
                  </a:txBody>
                  <a:tcPr/>
                </a:tc>
                <a:tc hMerge="1">
                  <a:txBody>
                    <a:bodyPr/>
                    <a:lstStyle/>
                    <a:p>
                      <a:endParaRPr lang="en-US" dirty="0"/>
                    </a:p>
                  </a:txBody>
                  <a:tcPr/>
                </a:tc>
                <a:tc hMerge="1">
                  <a:txBody>
                    <a:bodyPr/>
                    <a:lstStyle/>
                    <a:p>
                      <a:endParaRPr lang="en-US" dirty="0"/>
                    </a:p>
                  </a:txBody>
                  <a:tcPr/>
                </a:tc>
              </a:tr>
              <a:tr h="370840">
                <a:tc rowSpan="2">
                  <a:txBody>
                    <a:bodyPr/>
                    <a:lstStyle/>
                    <a:p>
                      <a:endParaRPr lang="en-US" dirty="0"/>
                    </a:p>
                  </a:txBody>
                  <a:tcPr/>
                </a:tc>
                <a:tc gridSpan="2">
                  <a:txBody>
                    <a:bodyPr/>
                    <a:lstStyle/>
                    <a:p>
                      <a:pPr algn="ctr"/>
                      <a:r>
                        <a:rPr lang="en-US" dirty="0" smtClean="0"/>
                        <a:t>Height of numerals and letters</a:t>
                      </a:r>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pPr algn="ctr"/>
                      <a:r>
                        <a:rPr lang="en-US" dirty="0" smtClean="0"/>
                        <a:t>Low luminance (down to 0.03 </a:t>
                      </a:r>
                      <a:r>
                        <a:rPr lang="en-US" dirty="0" err="1" smtClean="0"/>
                        <a:t>fL</a:t>
                      </a: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 luminance (1.0 </a:t>
                      </a:r>
                      <a:r>
                        <a:rPr lang="en-US" dirty="0" err="1" smtClean="0"/>
                        <a:t>fL</a:t>
                      </a:r>
                      <a:r>
                        <a:rPr lang="en-US" dirty="0" smtClean="0"/>
                        <a:t> and above)</a:t>
                      </a:r>
                    </a:p>
                  </a:txBody>
                  <a:tcPr/>
                </a:tc>
              </a:tr>
              <a:tr h="370840">
                <a:tc>
                  <a:txBody>
                    <a:bodyPr/>
                    <a:lstStyle/>
                    <a:p>
                      <a:r>
                        <a:rPr lang="en-US" dirty="0" smtClean="0"/>
                        <a:t>Critical use, position variable</a:t>
                      </a:r>
                      <a:endParaRPr lang="en-US" dirty="0"/>
                    </a:p>
                  </a:txBody>
                  <a:tcPr/>
                </a:tc>
                <a:tc>
                  <a:txBody>
                    <a:bodyPr/>
                    <a:lstStyle/>
                    <a:p>
                      <a:pPr algn="ctr"/>
                      <a:r>
                        <a:rPr lang="en-US" dirty="0" smtClean="0"/>
                        <a:t>0.20-0.30 in</a:t>
                      </a:r>
                      <a:endParaRPr lang="en-US" dirty="0"/>
                    </a:p>
                  </a:txBody>
                  <a:tcPr/>
                </a:tc>
                <a:tc>
                  <a:txBody>
                    <a:bodyPr/>
                    <a:lstStyle/>
                    <a:p>
                      <a:pPr algn="ctr"/>
                      <a:r>
                        <a:rPr lang="en-US" dirty="0" smtClean="0"/>
                        <a:t>0.12-0.20 in</a:t>
                      </a:r>
                      <a:endParaRPr lang="en-US" dirty="0"/>
                    </a:p>
                  </a:txBody>
                  <a:tcPr/>
                </a:tc>
              </a:tr>
              <a:tr h="370840">
                <a:tc>
                  <a:txBody>
                    <a:bodyPr/>
                    <a:lstStyle/>
                    <a:p>
                      <a:r>
                        <a:rPr lang="en-US" dirty="0" smtClean="0"/>
                        <a:t>Critical use, position fixed</a:t>
                      </a:r>
                      <a:endParaRPr lang="en-US" dirty="0"/>
                    </a:p>
                  </a:txBody>
                  <a:tcPr/>
                </a:tc>
                <a:tc>
                  <a:txBody>
                    <a:bodyPr/>
                    <a:lstStyle/>
                    <a:p>
                      <a:pPr algn="ctr"/>
                      <a:r>
                        <a:rPr lang="en-US" dirty="0" smtClean="0"/>
                        <a:t>0.15-0.30 in</a:t>
                      </a:r>
                      <a:endParaRPr lang="en-US" dirty="0"/>
                    </a:p>
                  </a:txBody>
                  <a:tcPr/>
                </a:tc>
                <a:tc>
                  <a:txBody>
                    <a:bodyPr/>
                    <a:lstStyle/>
                    <a:p>
                      <a:pPr algn="ctr"/>
                      <a:r>
                        <a:rPr lang="en-US" dirty="0" smtClean="0"/>
                        <a:t>0.10-0.20 in</a:t>
                      </a:r>
                      <a:endParaRPr lang="en-US" dirty="0"/>
                    </a:p>
                  </a:txBody>
                  <a:tcPr/>
                </a:tc>
              </a:tr>
              <a:tr h="370840">
                <a:tc>
                  <a:txBody>
                    <a:bodyPr/>
                    <a:lstStyle/>
                    <a:p>
                      <a:r>
                        <a:rPr lang="en-US" dirty="0" smtClean="0"/>
                        <a:t>Noncritical use</a:t>
                      </a:r>
                      <a:endParaRPr lang="en-US" dirty="0"/>
                    </a:p>
                  </a:txBody>
                  <a:tcPr/>
                </a:tc>
                <a:tc>
                  <a:txBody>
                    <a:bodyPr/>
                    <a:lstStyle/>
                    <a:p>
                      <a:pPr algn="ctr"/>
                      <a:r>
                        <a:rPr lang="en-US" dirty="0" smtClean="0"/>
                        <a:t>0.05-0.20 in</a:t>
                      </a:r>
                      <a:endParaRPr lang="en-US" dirty="0"/>
                    </a:p>
                  </a:txBody>
                  <a:tcPr/>
                </a:tc>
                <a:tc>
                  <a:txBody>
                    <a:bodyPr/>
                    <a:lstStyle/>
                    <a:p>
                      <a:pPr algn="ctr"/>
                      <a:r>
                        <a:rPr lang="en-US" dirty="0" smtClean="0"/>
                        <a:t>0.05-0.20 in</a:t>
                      </a:r>
                      <a:endParaRPr lang="en-US" dirty="0"/>
                    </a:p>
                  </a:txBody>
                  <a:tcPr/>
                </a:tc>
              </a:tr>
              <a:tr h="370840">
                <a:tc gridSpan="3">
                  <a:txBody>
                    <a:bodyPr/>
                    <a:lstStyle/>
                    <a:p>
                      <a:r>
                        <a:rPr lang="en-US" dirty="0" smtClean="0"/>
                        <a:t>For other viewing distances, in inches, multiply distance in inches by 28.</a:t>
                      </a:r>
                    </a:p>
                  </a:txBody>
                  <a:tcPr/>
                </a:tc>
                <a:tc hMerge="1">
                  <a:txBody>
                    <a:bodyPr/>
                    <a:lstStyle/>
                    <a:p>
                      <a:pPr algn="ctr"/>
                      <a:endParaRPr lang="en-US" dirty="0"/>
                    </a:p>
                  </a:txBody>
                  <a:tcPr/>
                </a:tc>
                <a:tc hMerge="1">
                  <a:txBody>
                    <a:bodyPr/>
                    <a:lstStyle/>
                    <a:p>
                      <a:pPr algn="ctr"/>
                      <a:endParaRPr lang="en-US" dirty="0"/>
                    </a:p>
                  </a:txBody>
                  <a:tcPr/>
                </a:tc>
              </a:tr>
            </a:tbl>
          </a:graphicData>
        </a:graphic>
      </p:graphicFrame>
      <p:sp>
        <p:nvSpPr>
          <p:cNvPr id="7" name="Rectangle 6"/>
          <p:cNvSpPr/>
          <p:nvPr/>
        </p:nvSpPr>
        <p:spPr>
          <a:xfrm>
            <a:off x="7010400" y="4572000"/>
            <a:ext cx="1792414" cy="369332"/>
          </a:xfrm>
          <a:prstGeom prst="rect">
            <a:avLst/>
          </a:prstGeom>
        </p:spPr>
        <p:txBody>
          <a:bodyPr wrap="none">
            <a:spAutoFit/>
          </a:bodyPr>
          <a:lstStyle/>
          <a:p>
            <a:r>
              <a:rPr lang="en-US" dirty="0" err="1" smtClean="0"/>
              <a:t>fL</a:t>
            </a:r>
            <a:r>
              <a:rPr lang="en-US" dirty="0" smtClean="0"/>
              <a:t> = </a:t>
            </a:r>
            <a:r>
              <a:rPr lang="en-US" dirty="0" err="1" smtClean="0"/>
              <a:t>footlamberts</a:t>
            </a:r>
            <a:endParaRPr lang="en-US" dirty="0"/>
          </a:p>
        </p:txBody>
      </p:sp>
      <p:sp>
        <p:nvSpPr>
          <p:cNvPr id="8" name="TextBox 7"/>
          <p:cNvSpPr txBox="1"/>
          <p:nvPr/>
        </p:nvSpPr>
        <p:spPr>
          <a:xfrm>
            <a:off x="381000" y="5410200"/>
            <a:ext cx="8421814" cy="584775"/>
          </a:xfrm>
          <a:prstGeom prst="rect">
            <a:avLst/>
          </a:prstGeom>
          <a:noFill/>
        </p:spPr>
        <p:txBody>
          <a:bodyPr wrap="square" rtlCol="0">
            <a:spAutoFit/>
          </a:bodyPr>
          <a:lstStyle/>
          <a:p>
            <a:pPr algn="r"/>
            <a:r>
              <a:rPr lang="en-US" sz="1600" dirty="0" smtClean="0"/>
              <a:t>Source: Sanders, M. S., and McCormick, E.J. “Visual Displays of Static Information” Table 4-2 page 92 in Human Factors in Engineering and Design, 6</a:t>
            </a:r>
            <a:r>
              <a:rPr lang="en-US" sz="1600" baseline="30000" dirty="0" smtClean="0"/>
              <a:t>th</a:t>
            </a:r>
            <a:r>
              <a:rPr lang="en-US" sz="1600" dirty="0" smtClean="0"/>
              <a:t> Edition, 1987.  McGraw Hill, New York.</a:t>
            </a:r>
            <a:endParaRPr lang="en-US" sz="1600" dirty="0"/>
          </a:p>
        </p:txBody>
      </p:sp>
    </p:spTree>
    <p:extLst>
      <p:ext uri="{BB962C8B-B14F-4D97-AF65-F5344CB8AC3E}">
        <p14:creationId xmlns:p14="http://schemas.microsoft.com/office/powerpoint/2010/main" val="2973065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Visual codes and symbols</a:t>
            </a:r>
            <a:endParaRPr lang="en-US" dirty="0"/>
          </a:p>
        </p:txBody>
      </p:sp>
      <p:sp>
        <p:nvSpPr>
          <p:cNvPr id="3" name="Content Placeholder 2"/>
          <p:cNvSpPr>
            <a:spLocks noGrp="1"/>
          </p:cNvSpPr>
          <p:nvPr>
            <p:ph idx="1"/>
          </p:nvPr>
        </p:nvSpPr>
        <p:spPr>
          <a:xfrm>
            <a:off x="228600" y="3437350"/>
            <a:ext cx="8915400" cy="2963450"/>
          </a:xfrm>
        </p:spPr>
        <p:txBody>
          <a:bodyPr>
            <a:noAutofit/>
          </a:bodyPr>
          <a:lstStyle/>
          <a:p>
            <a:r>
              <a:rPr lang="en-US" sz="2300" dirty="0"/>
              <a:t>ASAE EP443.1 FEB04 </a:t>
            </a:r>
            <a:r>
              <a:rPr lang="en-US" sz="2300" b="1" dirty="0"/>
              <a:t>Color Coding Hand Controls</a:t>
            </a:r>
            <a:r>
              <a:rPr lang="en-US" sz="2300" dirty="0"/>
              <a:t>, </a:t>
            </a:r>
            <a:r>
              <a:rPr lang="en-US" sz="2300" dirty="0" smtClean="0"/>
              <a:t>replaced </a:t>
            </a:r>
            <a:r>
              <a:rPr lang="en-US" sz="2300" dirty="0"/>
              <a:t>by ASABE/ISO </a:t>
            </a:r>
            <a:r>
              <a:rPr lang="en-US" sz="2300" dirty="0" smtClean="0"/>
              <a:t>15077:2008 </a:t>
            </a:r>
            <a:r>
              <a:rPr lang="en-US" sz="2300" dirty="0"/>
              <a:t>Tractors and self-propelled machinery for agriculture--Operator controls--Actuating forces, displacement, location and method of operation</a:t>
            </a:r>
            <a:r>
              <a:rPr lang="en-US" sz="2300" dirty="0" smtClean="0"/>
              <a:t>.</a:t>
            </a:r>
          </a:p>
          <a:p>
            <a:r>
              <a:rPr lang="en-US" sz="2300" b="1" dirty="0" smtClean="0"/>
              <a:t>Limitations of color coding alone</a:t>
            </a:r>
            <a:r>
              <a:rPr lang="en-US" sz="2300" dirty="0" smtClean="0"/>
              <a:t> – illumination, visual performance. Can combine control </a:t>
            </a:r>
            <a:r>
              <a:rPr lang="en-US" sz="2300" b="1" dirty="0" smtClean="0"/>
              <a:t>stereotyping, shapes, audible warnings…</a:t>
            </a:r>
            <a:endParaRPr lang="en-US" sz="2300" dirty="0" smtClean="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52" y="857864"/>
            <a:ext cx="4572000" cy="26013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861117"/>
            <a:ext cx="3759200" cy="2598057"/>
          </a:xfrm>
          <a:prstGeom prst="rect">
            <a:avLst/>
          </a:prstGeom>
        </p:spPr>
      </p:pic>
    </p:spTree>
    <p:extLst>
      <p:ext uri="{BB962C8B-B14F-4D97-AF65-F5344CB8AC3E}">
        <p14:creationId xmlns:p14="http://schemas.microsoft.com/office/powerpoint/2010/main" val="3041281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74"/>
            <a:ext cx="9124335" cy="762000"/>
          </a:xfrm>
        </p:spPr>
        <p:txBody>
          <a:bodyPr>
            <a:normAutofit/>
          </a:bodyPr>
          <a:lstStyle/>
          <a:p>
            <a:r>
              <a:rPr lang="en-US" dirty="0" smtClean="0"/>
              <a:t>Dynamic displays e.g. lightbars</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36</a:t>
            </a:fld>
            <a:endParaRPr lang="en-US"/>
          </a:p>
        </p:txBody>
      </p:sp>
      <p:sp>
        <p:nvSpPr>
          <p:cNvPr id="6" name="Rectangle 5"/>
          <p:cNvSpPr/>
          <p:nvPr/>
        </p:nvSpPr>
        <p:spPr>
          <a:xfrm>
            <a:off x="4240161" y="866025"/>
            <a:ext cx="4810432" cy="5324535"/>
          </a:xfrm>
          <a:prstGeom prst="rect">
            <a:avLst/>
          </a:prstGeom>
        </p:spPr>
        <p:txBody>
          <a:bodyPr wrap="square">
            <a:spAutoFit/>
          </a:bodyPr>
          <a:lstStyle/>
          <a:p>
            <a:r>
              <a:rPr lang="en-US" sz="2000" b="1" dirty="0"/>
              <a:t>C</a:t>
            </a:r>
            <a:r>
              <a:rPr lang="en-US" sz="2000" b="1" dirty="0" smtClean="0"/>
              <a:t>entral vision</a:t>
            </a:r>
            <a:r>
              <a:rPr lang="en-US" sz="2000" dirty="0"/>
              <a:t>:</a:t>
            </a:r>
            <a:r>
              <a:rPr lang="en-US" sz="2000" dirty="0" smtClean="0">
                <a:solidFill>
                  <a:srgbClr val="FF0000"/>
                </a:solidFill>
              </a:rPr>
              <a:t>  </a:t>
            </a:r>
            <a:r>
              <a:rPr lang="en-US" sz="2000" b="1" dirty="0">
                <a:solidFill>
                  <a:srgbClr val="FF0000"/>
                </a:solidFill>
              </a:rPr>
              <a:t>red signal </a:t>
            </a:r>
            <a:r>
              <a:rPr lang="en-US" sz="2000" dirty="0" smtClean="0"/>
              <a:t>most </a:t>
            </a:r>
            <a:r>
              <a:rPr lang="en-US" sz="2000" dirty="0"/>
              <a:t>preferable, </a:t>
            </a:r>
            <a:r>
              <a:rPr lang="en-US" sz="2000" dirty="0" smtClean="0"/>
              <a:t>then green, yellow</a:t>
            </a:r>
            <a:r>
              <a:rPr lang="en-US" sz="2000" dirty="0"/>
              <a:t>, and </a:t>
            </a:r>
            <a:r>
              <a:rPr lang="en-US" sz="2000" dirty="0" smtClean="0"/>
              <a:t>white. </a:t>
            </a:r>
          </a:p>
          <a:p>
            <a:endParaRPr lang="en-US" sz="2000" dirty="0"/>
          </a:p>
          <a:p>
            <a:r>
              <a:rPr lang="en-US" sz="2000" b="1" dirty="0"/>
              <a:t>P</a:t>
            </a:r>
            <a:r>
              <a:rPr lang="en-US" sz="2000" b="1" dirty="0" smtClean="0"/>
              <a:t>eripheral </a:t>
            </a:r>
            <a:r>
              <a:rPr lang="en-US" sz="2000" b="1" dirty="0"/>
              <a:t>field of view</a:t>
            </a:r>
            <a:r>
              <a:rPr lang="en-US" sz="2000" dirty="0"/>
              <a:t>. Colors other than red and green can improve color perception </a:t>
            </a:r>
            <a:r>
              <a:rPr lang="en-US" sz="2000" dirty="0" smtClean="0"/>
              <a:t>For </a:t>
            </a:r>
            <a:r>
              <a:rPr lang="en-US" sz="2000" dirty="0"/>
              <a:t>any background, or environmental light level, </a:t>
            </a:r>
            <a:r>
              <a:rPr lang="en-US" sz="2000" b="1" dirty="0" smtClean="0">
                <a:solidFill>
                  <a:schemeClr val="accent1">
                    <a:lumMod val="75000"/>
                  </a:schemeClr>
                </a:solidFill>
              </a:rPr>
              <a:t>blue </a:t>
            </a:r>
            <a:r>
              <a:rPr lang="en-US" sz="2000" b="1" dirty="0">
                <a:solidFill>
                  <a:schemeClr val="accent1">
                    <a:lumMod val="75000"/>
                  </a:schemeClr>
                </a:solidFill>
              </a:rPr>
              <a:t>test lights </a:t>
            </a:r>
            <a:r>
              <a:rPr lang="en-US" sz="2000" b="1" dirty="0" smtClean="0"/>
              <a:t>were recognized </a:t>
            </a:r>
            <a:r>
              <a:rPr lang="en-US" sz="2000" b="1" dirty="0"/>
              <a:t>at the greatest distance and with </a:t>
            </a:r>
            <a:r>
              <a:rPr lang="en-US" sz="2000" b="1" dirty="0" smtClean="0"/>
              <a:t>the </a:t>
            </a:r>
            <a:r>
              <a:rPr lang="en-US" sz="2000" b="1" dirty="0"/>
              <a:t>least number of errors</a:t>
            </a:r>
            <a:r>
              <a:rPr lang="en-US" sz="2000" dirty="0"/>
              <a:t>. </a:t>
            </a:r>
            <a:endParaRPr lang="en-US" sz="2000" dirty="0" smtClean="0"/>
          </a:p>
          <a:p>
            <a:endParaRPr lang="en-US" sz="2000" dirty="0" smtClean="0"/>
          </a:p>
          <a:p>
            <a:r>
              <a:rPr lang="en-US" sz="2000" dirty="0" smtClean="0"/>
              <a:t>Blue can be </a:t>
            </a:r>
            <a:r>
              <a:rPr lang="en-US" sz="2000" dirty="0"/>
              <a:t>seen up to </a:t>
            </a:r>
            <a:r>
              <a:rPr lang="en-US" sz="2000" dirty="0" smtClean="0"/>
              <a:t>83° off </a:t>
            </a:r>
            <a:r>
              <a:rPr lang="en-US" sz="2000" dirty="0"/>
              <a:t>the fovea (along </a:t>
            </a:r>
            <a:r>
              <a:rPr lang="en-US" sz="2000" dirty="0" smtClean="0"/>
              <a:t>the x−axis). Red </a:t>
            </a:r>
            <a:r>
              <a:rPr lang="en-US" sz="2000" dirty="0"/>
              <a:t>and green could be seen up to about </a:t>
            </a:r>
            <a:r>
              <a:rPr lang="en-US" sz="2000" dirty="0" smtClean="0"/>
              <a:t>76°</a:t>
            </a:r>
            <a:r>
              <a:rPr lang="en-US" sz="2000" dirty="0"/>
              <a:t> </a:t>
            </a:r>
            <a:r>
              <a:rPr lang="en-US" sz="2000" dirty="0" smtClean="0"/>
              <a:t>and</a:t>
            </a:r>
            <a:r>
              <a:rPr lang="en-US" sz="2000" dirty="0"/>
              <a:t> </a:t>
            </a:r>
            <a:r>
              <a:rPr lang="en-US" sz="2000" dirty="0" smtClean="0"/>
              <a:t>74°, </a:t>
            </a:r>
            <a:r>
              <a:rPr lang="en-US" sz="2000" dirty="0"/>
              <a:t>respectively</a:t>
            </a:r>
            <a:r>
              <a:rPr lang="en-US" sz="2000" dirty="0" smtClean="0"/>
              <a:t>.</a:t>
            </a:r>
          </a:p>
          <a:p>
            <a:r>
              <a:rPr lang="en-US" sz="2000" dirty="0" smtClean="0"/>
              <a:t>  </a:t>
            </a:r>
          </a:p>
          <a:p>
            <a:r>
              <a:rPr lang="en-US" sz="2000" dirty="0" smtClean="0"/>
              <a:t>Red was confused </a:t>
            </a:r>
            <a:r>
              <a:rPr lang="en-US" sz="2000" dirty="0"/>
              <a:t>with green 50% of the time in the periphery</a:t>
            </a:r>
            <a:r>
              <a:rPr lang="en-US" sz="2000" dirty="0" smtClean="0"/>
              <a:t>.  (Ima and Mann, 2004)</a:t>
            </a:r>
            <a:endParaRPr lang="en-US" sz="2000" dirty="0"/>
          </a:p>
        </p:txBody>
      </p:sp>
      <p:sp>
        <p:nvSpPr>
          <p:cNvPr id="7" name="Rectangle 6"/>
          <p:cNvSpPr/>
          <p:nvPr/>
        </p:nvSpPr>
        <p:spPr>
          <a:xfrm>
            <a:off x="29497" y="3682180"/>
            <a:ext cx="4210664" cy="923330"/>
          </a:xfrm>
          <a:prstGeom prst="rect">
            <a:avLst/>
          </a:prstGeom>
        </p:spPr>
        <p:txBody>
          <a:bodyPr wrap="square">
            <a:spAutoFit/>
          </a:bodyPr>
          <a:lstStyle/>
          <a:p>
            <a:r>
              <a:rPr lang="en-US" b="1" dirty="0"/>
              <a:t>Position </a:t>
            </a:r>
            <a:r>
              <a:rPr lang="en-US" b="1" dirty="0" smtClean="0"/>
              <a:t>tractor guidance displays at least </a:t>
            </a:r>
            <a:r>
              <a:rPr lang="en-US" b="1" dirty="0"/>
              <a:t>15</a:t>
            </a:r>
            <a:r>
              <a:rPr lang="en-US" b="1" baseline="30000" dirty="0"/>
              <a:t>○ </a:t>
            </a:r>
            <a:r>
              <a:rPr lang="en-US" b="1" dirty="0"/>
              <a:t>below operator seated eye </a:t>
            </a:r>
            <a:r>
              <a:rPr lang="en-US" b="1" dirty="0" smtClean="0"/>
              <a:t>level </a:t>
            </a:r>
            <a:r>
              <a:rPr lang="en-US" dirty="0" smtClean="0"/>
              <a:t>(Ima and Mann, 2004, p.98).</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7" y="888148"/>
            <a:ext cx="4242816" cy="2816352"/>
          </a:xfrm>
          <a:prstGeom prst="rect">
            <a:avLst/>
          </a:prstGeom>
        </p:spPr>
      </p:pic>
    </p:spTree>
    <p:extLst>
      <p:ext uri="{BB962C8B-B14F-4D97-AF65-F5344CB8AC3E}">
        <p14:creationId xmlns:p14="http://schemas.microsoft.com/office/powerpoint/2010/main" val="1172220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dirty="0" smtClean="0"/>
              <a:t>Signs: Color rules</a:t>
            </a:r>
            <a:endParaRPr lang="en-US" dirty="0"/>
          </a:p>
        </p:txBody>
      </p:sp>
      <p:sp>
        <p:nvSpPr>
          <p:cNvPr id="3" name="Content Placeholder 2"/>
          <p:cNvSpPr>
            <a:spLocks noGrp="1"/>
          </p:cNvSpPr>
          <p:nvPr>
            <p:ph idx="1"/>
          </p:nvPr>
        </p:nvSpPr>
        <p:spPr>
          <a:xfrm>
            <a:off x="457200" y="990601"/>
            <a:ext cx="8390164" cy="1600200"/>
          </a:xfrm>
        </p:spPr>
        <p:txBody>
          <a:bodyPr>
            <a:noAutofit/>
          </a:bodyPr>
          <a:lstStyle/>
          <a:p>
            <a:pPr marL="514350" indent="-514350">
              <a:buFont typeface="+mj-lt"/>
              <a:buAutoNum type="arabicPeriod"/>
            </a:pPr>
            <a:r>
              <a:rPr lang="en-US" sz="1800" dirty="0"/>
              <a:t>Exaggerate lightness differences between foreground and background </a:t>
            </a:r>
            <a:r>
              <a:rPr lang="en-US" sz="1800" dirty="0" smtClean="0"/>
              <a:t>colors.</a:t>
            </a:r>
          </a:p>
          <a:p>
            <a:pPr marL="514350" indent="-514350">
              <a:buFont typeface="+mj-lt"/>
              <a:buAutoNum type="arabicPeriod"/>
            </a:pPr>
            <a:r>
              <a:rPr lang="en-US" sz="1800" dirty="0"/>
              <a:t>Choose dark colors with hues from the bottom half of </a:t>
            </a:r>
            <a:r>
              <a:rPr lang="en-US" sz="1800" dirty="0" smtClean="0"/>
              <a:t>the hue </a:t>
            </a:r>
            <a:r>
              <a:rPr lang="en-US" sz="1800" dirty="0"/>
              <a:t>circle against light colors from the top half of the </a:t>
            </a:r>
            <a:r>
              <a:rPr lang="en-US" sz="1800" dirty="0" smtClean="0"/>
              <a:t>circle.</a:t>
            </a:r>
          </a:p>
          <a:p>
            <a:pPr marL="514350" indent="-514350">
              <a:buFont typeface="+mj-lt"/>
              <a:buAutoNum type="arabicPeriod"/>
            </a:pPr>
            <a:r>
              <a:rPr lang="en-US" sz="1800" dirty="0"/>
              <a:t>Avoid contrasting hues from adjacent parts of the hue circle, especially if the colors do not contrast sharply in lightness</a:t>
            </a:r>
            <a:r>
              <a:rPr lang="en-US" sz="1800" dirty="0" smtClean="0"/>
              <a:t>.</a:t>
            </a:r>
          </a:p>
          <a:p>
            <a:pPr marL="0" indent="0" algn="r">
              <a:buNone/>
            </a:pPr>
            <a:r>
              <a:rPr lang="en-US" sz="1600" dirty="0" smtClean="0"/>
              <a:t>Source: </a:t>
            </a:r>
            <a:r>
              <a:rPr lang="en-US" sz="1600" dirty="0" err="1" smtClean="0"/>
              <a:t>Arditi</a:t>
            </a:r>
            <a:r>
              <a:rPr lang="en-US" sz="1600" dirty="0" smtClean="0"/>
              <a:t>, A., Lighthouse International, 2013</a:t>
            </a:r>
            <a:endParaRPr lang="en-US" sz="16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991558"/>
            <a:ext cx="4047203" cy="325125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403" y="2991559"/>
            <a:ext cx="4482080" cy="3361560"/>
          </a:xfrm>
          <a:prstGeom prst="rect">
            <a:avLst/>
          </a:prstGeom>
        </p:spPr>
      </p:pic>
    </p:spTree>
    <p:extLst>
      <p:ext uri="{BB962C8B-B14F-4D97-AF65-F5344CB8AC3E}">
        <p14:creationId xmlns:p14="http://schemas.microsoft.com/office/powerpoint/2010/main" val="3930265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normAutofit fontScale="90000"/>
          </a:bodyPr>
          <a:lstStyle/>
          <a:p>
            <a:r>
              <a:rPr lang="en-US" dirty="0"/>
              <a:t>L</a:t>
            </a:r>
            <a:r>
              <a:rPr lang="en-US" dirty="0" smtClean="0"/>
              <a:t>ighting for safety/performance</a:t>
            </a:r>
            <a:r>
              <a:rPr lang="en-US" dirty="0"/>
              <a:t/>
            </a:r>
            <a:br>
              <a:rPr lang="en-US" dirty="0"/>
            </a:br>
            <a:endParaRPr lang="en-US" dirty="0"/>
          </a:p>
        </p:txBody>
      </p:sp>
      <p:sp>
        <p:nvSpPr>
          <p:cNvPr id="3" name="Content Placeholder 2"/>
          <p:cNvSpPr>
            <a:spLocks noGrp="1"/>
          </p:cNvSpPr>
          <p:nvPr>
            <p:ph idx="1"/>
          </p:nvPr>
        </p:nvSpPr>
        <p:spPr>
          <a:xfrm>
            <a:off x="0" y="582564"/>
            <a:ext cx="9171039" cy="5410200"/>
          </a:xfrm>
        </p:spPr>
        <p:txBody>
          <a:bodyPr>
            <a:noAutofit/>
          </a:bodyPr>
          <a:lstStyle/>
          <a:p>
            <a:r>
              <a:rPr lang="en-US" sz="2400" dirty="0" smtClean="0"/>
              <a:t>Buildings:</a:t>
            </a:r>
          </a:p>
          <a:p>
            <a:pPr lvl="1"/>
            <a:r>
              <a:rPr lang="en-US" sz="2400" dirty="0" smtClean="0"/>
              <a:t>Lights </a:t>
            </a:r>
            <a:r>
              <a:rPr lang="en-US" sz="2400" dirty="0"/>
              <a:t>on during the day </a:t>
            </a:r>
            <a:r>
              <a:rPr lang="en-US" sz="2400" dirty="0" smtClean="0"/>
              <a:t> - equalize </a:t>
            </a:r>
            <a:r>
              <a:rPr lang="en-US" sz="2400" dirty="0"/>
              <a:t>lighting </a:t>
            </a:r>
            <a:r>
              <a:rPr lang="en-US" sz="2400" dirty="0" smtClean="0"/>
              <a:t>indoors/outdoors. </a:t>
            </a:r>
          </a:p>
          <a:p>
            <a:pPr lvl="1"/>
            <a:r>
              <a:rPr lang="en-US" sz="2400" dirty="0"/>
              <a:t>Equalize light in rooms and corridors.</a:t>
            </a:r>
          </a:p>
          <a:p>
            <a:pPr lvl="1"/>
            <a:r>
              <a:rPr lang="en-US" sz="2400" dirty="0" smtClean="0"/>
              <a:t>Position workers so that windows </a:t>
            </a:r>
            <a:r>
              <a:rPr lang="en-US" sz="2400" dirty="0"/>
              <a:t>are behind </a:t>
            </a:r>
            <a:r>
              <a:rPr lang="en-US" sz="2400" dirty="0" smtClean="0"/>
              <a:t>or </a:t>
            </a:r>
            <a:r>
              <a:rPr lang="en-US" sz="2400" dirty="0"/>
              <a:t>to </a:t>
            </a:r>
            <a:r>
              <a:rPr lang="en-US" sz="2400" dirty="0" smtClean="0"/>
              <a:t>the side. illuminate tasks if shadows are problematic. </a:t>
            </a:r>
          </a:p>
          <a:p>
            <a:pPr lvl="1"/>
            <a:r>
              <a:rPr lang="en-US" sz="2400" dirty="0"/>
              <a:t>B</a:t>
            </a:r>
            <a:r>
              <a:rPr lang="en-US" sz="2400" dirty="0" smtClean="0"/>
              <a:t>linds </a:t>
            </a:r>
            <a:r>
              <a:rPr lang="en-US" sz="2400" dirty="0"/>
              <a:t>or shades to control </a:t>
            </a:r>
            <a:r>
              <a:rPr lang="en-US" sz="2400" dirty="0" smtClean="0"/>
              <a:t>bright daylight. </a:t>
            </a:r>
          </a:p>
          <a:p>
            <a:pPr lvl="1"/>
            <a:r>
              <a:rPr lang="en-US" sz="2400" dirty="0" smtClean="0"/>
              <a:t>Illuminate floors to at least 300 lux.</a:t>
            </a:r>
          </a:p>
          <a:p>
            <a:r>
              <a:rPr lang="en-US" sz="2400" dirty="0" smtClean="0"/>
              <a:t>Tasks:</a:t>
            </a:r>
          </a:p>
          <a:p>
            <a:pPr lvl="1"/>
            <a:r>
              <a:rPr lang="en-US" sz="2400" dirty="0" smtClean="0"/>
              <a:t>Under-counter </a:t>
            </a:r>
            <a:r>
              <a:rPr lang="en-US" sz="2400" dirty="0"/>
              <a:t>lighting </a:t>
            </a:r>
            <a:r>
              <a:rPr lang="en-US" sz="2400" dirty="0" smtClean="0"/>
              <a:t>- increase </a:t>
            </a:r>
            <a:r>
              <a:rPr lang="en-US" sz="2400" dirty="0"/>
              <a:t>visibility </a:t>
            </a:r>
            <a:r>
              <a:rPr lang="en-US" sz="2400" dirty="0" smtClean="0"/>
              <a:t>in work </a:t>
            </a:r>
            <a:r>
              <a:rPr lang="en-US" sz="2400" dirty="0"/>
              <a:t>areas. </a:t>
            </a:r>
            <a:endParaRPr lang="en-US" sz="2400" dirty="0" smtClean="0"/>
          </a:p>
          <a:p>
            <a:pPr lvl="1"/>
            <a:r>
              <a:rPr lang="en-US" sz="2400" dirty="0"/>
              <a:t>W</a:t>
            </a:r>
            <a:r>
              <a:rPr lang="en-US" sz="2400" dirty="0" smtClean="0"/>
              <a:t>ork surfaces 500-800 lux. Higher for precision work, but avoid glare.</a:t>
            </a:r>
          </a:p>
          <a:p>
            <a:pPr lvl="1"/>
            <a:r>
              <a:rPr lang="en-US" sz="2400" dirty="0" smtClean="0"/>
              <a:t>As </a:t>
            </a:r>
            <a:r>
              <a:rPr lang="en-US" sz="2400" dirty="0"/>
              <a:t>task lighting </a:t>
            </a:r>
            <a:r>
              <a:rPr lang="en-US" sz="2400" dirty="0" smtClean="0"/>
              <a:t>increases, increase room lighting - don’t use a bright </a:t>
            </a:r>
            <a:r>
              <a:rPr lang="en-US" sz="2400" dirty="0"/>
              <a:t>lamp in a dark </a:t>
            </a:r>
            <a:r>
              <a:rPr lang="en-US" sz="2400" dirty="0" smtClean="0"/>
              <a:t>room.</a:t>
            </a:r>
            <a:endParaRPr lang="en-US" sz="2400" dirty="0"/>
          </a:p>
          <a:p>
            <a:r>
              <a:rPr lang="en-US" sz="2400" dirty="0" smtClean="0"/>
              <a:t>Pedestrian routes: Eliminate glare! </a:t>
            </a:r>
            <a:endParaRPr lang="en-US" sz="2400" dirty="0"/>
          </a:p>
          <a:p>
            <a:endParaRPr lang="en-US" sz="2400" dirty="0"/>
          </a:p>
        </p:txBody>
      </p:sp>
      <p:sp>
        <p:nvSpPr>
          <p:cNvPr id="4" name="Footer Placeholder 3"/>
          <p:cNvSpPr>
            <a:spLocks noGrp="1"/>
          </p:cNvSpPr>
          <p:nvPr>
            <p:ph type="ftr" sz="quarter" idx="11"/>
          </p:nvPr>
        </p:nvSpPr>
        <p:spPr/>
        <p:txBody>
          <a:bodyPr/>
          <a:lstStyle/>
          <a:p>
            <a:r>
              <a:rPr lang="en-US" dirty="0" smtClean="0"/>
              <a:t>www.agrability.org </a:t>
            </a:r>
            <a:endParaRPr lang="en-US" dirty="0"/>
          </a:p>
        </p:txBody>
      </p:sp>
      <p:sp>
        <p:nvSpPr>
          <p:cNvPr id="5" name="Slide Number Placeholder 4"/>
          <p:cNvSpPr>
            <a:spLocks noGrp="1"/>
          </p:cNvSpPr>
          <p:nvPr>
            <p:ph type="sldNum" sz="quarter" idx="12"/>
          </p:nvPr>
        </p:nvSpPr>
        <p:spPr/>
        <p:txBody>
          <a:bodyPr/>
          <a:lstStyle/>
          <a:p>
            <a:fld id="{DC935666-948C-4025-99EA-9208B70A5931}" type="slidenum">
              <a:rPr lang="en-US" smtClean="0"/>
              <a:t>38</a:t>
            </a:fld>
            <a:endParaRPr lang="en-US"/>
          </a:p>
        </p:txBody>
      </p:sp>
    </p:spTree>
    <p:extLst>
      <p:ext uri="{BB962C8B-B14F-4D97-AF65-F5344CB8AC3E}">
        <p14:creationId xmlns:p14="http://schemas.microsoft.com/office/powerpoint/2010/main" val="2900748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915400" cy="4525963"/>
          </a:xfrm>
        </p:spPr>
        <p:txBody>
          <a:bodyPr>
            <a:normAutofit/>
          </a:bodyPr>
          <a:lstStyle/>
          <a:p>
            <a:pPr marL="0" indent="0">
              <a:buNone/>
            </a:pPr>
            <a:r>
              <a:rPr lang="en-US" dirty="0"/>
              <a:t>Vehicle </a:t>
            </a:r>
            <a:r>
              <a:rPr lang="en-US" dirty="0" smtClean="0"/>
              <a:t>routes</a:t>
            </a:r>
            <a:r>
              <a:rPr lang="en-US" dirty="0"/>
              <a:t>:</a:t>
            </a:r>
            <a:r>
              <a:rPr lang="en-US" dirty="0" smtClean="0"/>
              <a:t> </a:t>
            </a:r>
          </a:p>
          <a:p>
            <a:r>
              <a:rPr lang="en-US" dirty="0" smtClean="0"/>
              <a:t>Eliminate </a:t>
            </a:r>
            <a:r>
              <a:rPr lang="en-US" dirty="0"/>
              <a:t>direct/indirect glare - no unshielded lamps. </a:t>
            </a:r>
            <a:endParaRPr lang="en-US" dirty="0" smtClean="0"/>
          </a:p>
          <a:p>
            <a:r>
              <a:rPr lang="en-US" dirty="0" smtClean="0"/>
              <a:t>Highlight </a:t>
            </a:r>
            <a:r>
              <a:rPr lang="en-US" dirty="0"/>
              <a:t>crossing/access </a:t>
            </a:r>
            <a:r>
              <a:rPr lang="en-US" dirty="0" smtClean="0"/>
              <a:t>points and overhead </a:t>
            </a:r>
            <a:r>
              <a:rPr lang="en-US" dirty="0"/>
              <a:t>hazards – especially power lines. </a:t>
            </a:r>
            <a:endParaRPr lang="en-US" dirty="0" smtClean="0"/>
          </a:p>
          <a:p>
            <a:r>
              <a:rPr lang="en-US" dirty="0" smtClean="0"/>
              <a:t>Light color/intensity suited to </a:t>
            </a:r>
            <a:r>
              <a:rPr lang="en-US" dirty="0"/>
              <a:t>changing weather conditions (e.g., fog). </a:t>
            </a:r>
            <a:endParaRPr lang="en-US" dirty="0" smtClean="0"/>
          </a:p>
          <a:p>
            <a:r>
              <a:rPr lang="en-US" dirty="0" smtClean="0"/>
              <a:t>Mark </a:t>
            </a:r>
            <a:r>
              <a:rPr lang="en-US" dirty="0"/>
              <a:t>routes using reflective paint, markers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39</a:t>
            </a:fld>
            <a:endParaRPr lang="en-US"/>
          </a:p>
        </p:txBody>
      </p:sp>
      <p:sp>
        <p:nvSpPr>
          <p:cNvPr id="7" name="Title 1"/>
          <p:cNvSpPr>
            <a:spLocks noGrp="1"/>
          </p:cNvSpPr>
          <p:nvPr>
            <p:ph type="title"/>
          </p:nvPr>
        </p:nvSpPr>
        <p:spPr>
          <a:xfrm>
            <a:off x="457200" y="22123"/>
            <a:ext cx="8229600" cy="904568"/>
          </a:xfrm>
        </p:spPr>
        <p:txBody>
          <a:bodyPr>
            <a:normAutofit/>
          </a:bodyPr>
          <a:lstStyle/>
          <a:p>
            <a:r>
              <a:rPr lang="en-US" dirty="0"/>
              <a:t>L</a:t>
            </a:r>
            <a:r>
              <a:rPr lang="en-US" dirty="0" smtClean="0"/>
              <a:t>ighting for safety/performance</a:t>
            </a:r>
            <a:endParaRPr lang="en-US" dirty="0"/>
          </a:p>
        </p:txBody>
      </p:sp>
    </p:spTree>
    <p:extLst>
      <p:ext uri="{BB962C8B-B14F-4D97-AF65-F5344CB8AC3E}">
        <p14:creationId xmlns:p14="http://schemas.microsoft.com/office/powerpoint/2010/main" val="198586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55837"/>
            <a:ext cx="8229600" cy="4525963"/>
          </a:xfrm>
        </p:spPr>
        <p:txBody>
          <a:bodyPr>
            <a:normAutofit/>
          </a:bodyPr>
          <a:lstStyle/>
          <a:p>
            <a:r>
              <a:rPr lang="en-US" sz="3000" dirty="0" smtClean="0"/>
              <a:t>Disconnection with presenters</a:t>
            </a:r>
          </a:p>
          <a:p>
            <a:pPr lvl="1"/>
            <a:r>
              <a:rPr lang="en-US" sz="3000" dirty="0" smtClean="0"/>
              <a:t>Hang on – we’ll reconnect as soon as possible</a:t>
            </a:r>
          </a:p>
          <a:p>
            <a:r>
              <a:rPr lang="en-US" sz="3000" dirty="0" smtClean="0"/>
              <a:t>Disconnection with participants</a:t>
            </a:r>
          </a:p>
          <a:p>
            <a:pPr lvl="1"/>
            <a:r>
              <a:rPr lang="en-US" sz="3000" dirty="0" smtClean="0"/>
              <a:t>Log in again</a:t>
            </a:r>
          </a:p>
          <a:p>
            <a:pPr marL="393192" lvl="1" indent="0">
              <a:buNone/>
            </a:pPr>
            <a:endParaRPr lang="en-US" dirty="0"/>
          </a:p>
        </p:txBody>
      </p:sp>
      <p:sp>
        <p:nvSpPr>
          <p:cNvPr id="3" name="Title 2"/>
          <p:cNvSpPr>
            <a:spLocks noGrp="1"/>
          </p:cNvSpPr>
          <p:nvPr>
            <p:ph type="title"/>
          </p:nvPr>
        </p:nvSpPr>
        <p:spPr>
          <a:xfrm>
            <a:off x="457200" y="1066800"/>
            <a:ext cx="8229600" cy="1143000"/>
          </a:xfrm>
        </p:spPr>
        <p:txBody>
          <a:bodyPr>
            <a:normAutofit/>
          </a:bodyPr>
          <a:lstStyle/>
          <a:p>
            <a:r>
              <a:rPr lang="en-US" b="1" dirty="0" smtClean="0">
                <a:latin typeface="+mn-lt"/>
              </a:rPr>
              <a:t>Known Webinar Issues</a:t>
            </a:r>
            <a:endParaRPr lang="en-US" b="1" dirty="0">
              <a:latin typeface="+mn-lt"/>
            </a:endParaRPr>
          </a:p>
        </p:txBody>
      </p:sp>
      <p:pic>
        <p:nvPicPr>
          <p:cNvPr id="4" name="Picture 5" descr="agrMDns.jpg"/>
          <p:cNvPicPr>
            <a:picLocks noChangeAspect="1"/>
          </p:cNvPicPr>
          <p:nvPr/>
        </p:nvPicPr>
        <p:blipFill>
          <a:blip r:embed="rId2" cstate="print"/>
          <a:srcRect/>
          <a:stretch>
            <a:fillRect/>
          </a:stretch>
        </p:blipFill>
        <p:spPr bwMode="auto">
          <a:xfrm>
            <a:off x="381000" y="344557"/>
            <a:ext cx="2130425" cy="571500"/>
          </a:xfrm>
          <a:prstGeom prst="rect">
            <a:avLst/>
          </a:prstGeom>
          <a:noFill/>
          <a:ln w="9525">
            <a:noFill/>
            <a:miter lim="800000"/>
            <a:headEnd/>
            <a:tailEnd/>
          </a:ln>
        </p:spPr>
      </p:pic>
    </p:spTree>
    <p:extLst>
      <p:ext uri="{BB962C8B-B14F-4D97-AF65-F5344CB8AC3E}">
        <p14:creationId xmlns:p14="http://schemas.microsoft.com/office/powerpoint/2010/main" val="4089250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0214"/>
          </a:xfrm>
        </p:spPr>
        <p:txBody>
          <a:bodyPr/>
          <a:lstStyle/>
          <a:p>
            <a:r>
              <a:rPr lang="en-US" dirty="0" smtClean="0"/>
              <a:t>Types of lighting</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40</a:t>
            </a:fld>
            <a:endParaRPr lang="en-US"/>
          </a:p>
        </p:txBody>
      </p:sp>
      <p:sp>
        <p:nvSpPr>
          <p:cNvPr id="6" name="Content Placeholder 5"/>
          <p:cNvSpPr>
            <a:spLocks noGrp="1"/>
          </p:cNvSpPr>
          <p:nvPr>
            <p:ph idx="1"/>
          </p:nvPr>
        </p:nvSpPr>
        <p:spPr>
          <a:xfrm>
            <a:off x="228600" y="990600"/>
            <a:ext cx="3809999" cy="4967514"/>
          </a:xfrm>
          <a:prstGeom prst="rect">
            <a:avLst/>
          </a:prstGeom>
        </p:spPr>
        <p:txBody>
          <a:bodyPr wrap="square">
            <a:spAutoFit/>
          </a:bodyPr>
          <a:lstStyle/>
          <a:p>
            <a:r>
              <a:rPr lang="en-US" sz="2800" dirty="0" smtClean="0"/>
              <a:t>Sun/moon light</a:t>
            </a:r>
          </a:p>
          <a:p>
            <a:r>
              <a:rPr lang="en-US" sz="2800" dirty="0" smtClean="0"/>
              <a:t>Incandescent</a:t>
            </a:r>
          </a:p>
          <a:p>
            <a:r>
              <a:rPr lang="en-US" sz="2800" dirty="0" smtClean="0"/>
              <a:t>Fluorescent</a:t>
            </a:r>
          </a:p>
          <a:p>
            <a:r>
              <a:rPr lang="en-US" sz="2800" dirty="0" smtClean="0"/>
              <a:t>Low pressure sodium</a:t>
            </a:r>
          </a:p>
          <a:p>
            <a:r>
              <a:rPr lang="en-US" sz="2800" dirty="0" smtClean="0"/>
              <a:t>High intensity discharge (mercury, metal halide, high-pressure sodium)</a:t>
            </a:r>
          </a:p>
          <a:p>
            <a:r>
              <a:rPr lang="en-US" sz="2800" dirty="0" smtClean="0"/>
              <a:t>Light emitting diode (LED)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762000"/>
            <a:ext cx="5186855" cy="5644055"/>
          </a:xfrm>
          <a:prstGeom prst="rect">
            <a:avLst/>
          </a:prstGeom>
        </p:spPr>
      </p:pic>
    </p:spTree>
    <p:extLst>
      <p:ext uri="{BB962C8B-B14F-4D97-AF65-F5344CB8AC3E}">
        <p14:creationId xmlns:p14="http://schemas.microsoft.com/office/powerpoint/2010/main" val="3779399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39" y="785039"/>
            <a:ext cx="8942522" cy="4959458"/>
          </a:xfrm>
          <a:prstGeom prst="rect">
            <a:avLst/>
          </a:prstGeom>
        </p:spPr>
      </p:pic>
      <p:sp>
        <p:nvSpPr>
          <p:cNvPr id="2" name="Title 1"/>
          <p:cNvSpPr>
            <a:spLocks noGrp="1"/>
          </p:cNvSpPr>
          <p:nvPr>
            <p:ph type="title"/>
          </p:nvPr>
        </p:nvSpPr>
        <p:spPr>
          <a:xfrm>
            <a:off x="533956" y="0"/>
            <a:ext cx="8229600" cy="1143000"/>
          </a:xfrm>
        </p:spPr>
        <p:txBody>
          <a:bodyPr>
            <a:normAutofit fontScale="90000"/>
          </a:bodyPr>
          <a:lstStyle/>
          <a:p>
            <a:r>
              <a:rPr lang="en-US" dirty="0" smtClean="0"/>
              <a:t>Color and efficiency of artificial lighting</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41</a:t>
            </a:fld>
            <a:endParaRPr lang="en-US"/>
          </a:p>
        </p:txBody>
      </p:sp>
      <p:sp>
        <p:nvSpPr>
          <p:cNvPr id="6" name="Rectangle 5"/>
          <p:cNvSpPr/>
          <p:nvPr/>
        </p:nvSpPr>
        <p:spPr>
          <a:xfrm>
            <a:off x="192842" y="5715000"/>
            <a:ext cx="8722558" cy="523220"/>
          </a:xfrm>
          <a:prstGeom prst="rect">
            <a:avLst/>
          </a:prstGeom>
        </p:spPr>
        <p:txBody>
          <a:bodyPr wrap="square">
            <a:spAutoFit/>
          </a:bodyPr>
          <a:lstStyle/>
          <a:p>
            <a:r>
              <a:rPr lang="en-US" sz="1400" dirty="0" smtClean="0"/>
              <a:t>Chastain, J.P., Nicolai:, R. </a:t>
            </a:r>
            <a:r>
              <a:rPr lang="en-US" sz="1400" dirty="0"/>
              <a:t>(2007) Dairy lighting system for free stall barns and milking </a:t>
            </a:r>
            <a:r>
              <a:rPr lang="en-US" sz="1400" dirty="0" smtClean="0"/>
              <a:t>centers http</a:t>
            </a:r>
            <a:r>
              <a:rPr lang="en-US" sz="1400" dirty="0"/>
              <a:t>://www.milkproduction.com/Library/Scientific-articles/Housing/Dairy-lighting-system-for-free/</a:t>
            </a:r>
          </a:p>
        </p:txBody>
      </p:sp>
    </p:spTree>
    <p:extLst>
      <p:ext uri="{BB962C8B-B14F-4D97-AF65-F5344CB8AC3E}">
        <p14:creationId xmlns:p14="http://schemas.microsoft.com/office/powerpoint/2010/main" val="1911034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(Sky) Light Systems</a:t>
            </a:r>
            <a:endParaRPr lang="en-US" dirty="0"/>
          </a:p>
        </p:txBody>
      </p:sp>
      <p:sp>
        <p:nvSpPr>
          <p:cNvPr id="3" name="Content Placeholder 2"/>
          <p:cNvSpPr>
            <a:spLocks noGrp="1"/>
          </p:cNvSpPr>
          <p:nvPr>
            <p:ph idx="1"/>
          </p:nvPr>
        </p:nvSpPr>
        <p:spPr>
          <a:xfrm>
            <a:off x="620790" y="5486400"/>
            <a:ext cx="8229600" cy="868363"/>
          </a:xfrm>
        </p:spPr>
        <p:txBody>
          <a:bodyPr>
            <a:normAutofit fontScale="92500" lnSpcReduction="20000"/>
          </a:bodyPr>
          <a:lstStyle/>
          <a:p>
            <a:pPr marL="0" indent="0" algn="ctr">
              <a:buNone/>
            </a:pPr>
            <a:r>
              <a:rPr lang="en-US" dirty="0" smtClean="0"/>
              <a:t>Useful for daytime illumination of dark spaces, transitional lighting, and energy reduction.</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42</a:t>
            </a:fld>
            <a:endParaRPr lang="en-US"/>
          </a:p>
        </p:txBody>
      </p:sp>
      <p:sp>
        <p:nvSpPr>
          <p:cNvPr id="8" name="Rectangle 7"/>
          <p:cNvSpPr/>
          <p:nvPr/>
        </p:nvSpPr>
        <p:spPr>
          <a:xfrm>
            <a:off x="3057700" y="4922259"/>
            <a:ext cx="2656305" cy="369332"/>
          </a:xfrm>
          <a:prstGeom prst="rect">
            <a:avLst/>
          </a:prstGeom>
        </p:spPr>
        <p:txBody>
          <a:bodyPr wrap="none">
            <a:spAutoFit/>
          </a:bodyPr>
          <a:lstStyle/>
          <a:p>
            <a:r>
              <a:rPr lang="en-US" dirty="0"/>
              <a:t>http://www.nltubular.com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19" y="1234795"/>
            <a:ext cx="3997842" cy="361507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161" y="1234795"/>
            <a:ext cx="4019107" cy="3615070"/>
          </a:xfrm>
          <a:prstGeom prst="rect">
            <a:avLst/>
          </a:prstGeom>
        </p:spPr>
      </p:pic>
    </p:spTree>
    <p:extLst>
      <p:ext uri="{BB962C8B-B14F-4D97-AF65-F5344CB8AC3E}">
        <p14:creationId xmlns:p14="http://schemas.microsoft.com/office/powerpoint/2010/main" val="3675223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97"/>
            <a:ext cx="8229600" cy="1143000"/>
          </a:xfrm>
        </p:spPr>
        <p:txBody>
          <a:bodyPr/>
          <a:lstStyle/>
          <a:p>
            <a:r>
              <a:rPr lang="en-US" dirty="0" smtClean="0"/>
              <a:t>LED Lighting on the farm</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28760" cy="5532120"/>
          </a:xfrm>
          <a:prstGeom prst="rect">
            <a:avLst/>
          </a:prstGeom>
        </p:spPr>
      </p:pic>
    </p:spTree>
    <p:extLst>
      <p:ext uri="{BB962C8B-B14F-4D97-AF65-F5344CB8AC3E}">
        <p14:creationId xmlns:p14="http://schemas.microsoft.com/office/powerpoint/2010/main" val="2601190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Types of lighting by direction</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44</a:t>
            </a:fld>
            <a:endParaRPr lang="en-US"/>
          </a:p>
        </p:txBody>
      </p:sp>
      <p:sp>
        <p:nvSpPr>
          <p:cNvPr id="6" name="Content Placeholder 5"/>
          <p:cNvSpPr>
            <a:spLocks noGrp="1"/>
          </p:cNvSpPr>
          <p:nvPr>
            <p:ph idx="1"/>
          </p:nvPr>
        </p:nvSpPr>
        <p:spPr>
          <a:xfrm>
            <a:off x="228600" y="990600"/>
            <a:ext cx="8458200" cy="769441"/>
          </a:xfrm>
          <a:prstGeom prst="rect">
            <a:avLst/>
          </a:prstGeom>
        </p:spPr>
        <p:txBody>
          <a:bodyPr wrap="square">
            <a:spAutoFit/>
          </a:bodyPr>
          <a:lstStyle/>
          <a:p>
            <a:r>
              <a:rPr lang="en-US" sz="2200" b="1" dirty="0" smtClean="0"/>
              <a:t>Direct</a:t>
            </a:r>
            <a:r>
              <a:rPr lang="en-US" sz="2200" dirty="0" smtClean="0"/>
              <a:t> – ceiling mounted fluorescent lamps or parabolic louvers (silk gloss) </a:t>
            </a:r>
            <a:r>
              <a:rPr lang="en-US" sz="2200" dirty="0"/>
              <a:t>(Pinto, et al., 1997</a:t>
            </a:r>
            <a:r>
              <a:rPr lang="en-US" sz="2200" dirty="0" smtClean="0"/>
              <a:t>) </a:t>
            </a:r>
            <a:endParaRPr lang="en-US" sz="22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1904999"/>
            <a:ext cx="4963886" cy="37260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357" y="1917289"/>
            <a:ext cx="2790092" cy="3739662"/>
          </a:xfrm>
          <a:prstGeom prst="rect">
            <a:avLst/>
          </a:prstGeom>
        </p:spPr>
      </p:pic>
    </p:spTree>
    <p:extLst>
      <p:ext uri="{BB962C8B-B14F-4D97-AF65-F5344CB8AC3E}">
        <p14:creationId xmlns:p14="http://schemas.microsoft.com/office/powerpoint/2010/main" val="2362584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Types of lighting by direction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Indirect</a:t>
            </a:r>
            <a:r>
              <a:rPr lang="en-US" dirty="0"/>
              <a:t> - floor standing high pressure lamp shining upward to ceiling or diffuse reflector and covered lamp shining downward into the room (Pinto, et al., 1997)</a:t>
            </a:r>
          </a:p>
          <a:p>
            <a:r>
              <a:rPr lang="en-US" b="1" dirty="0"/>
              <a:t>Direct-indirect</a:t>
            </a:r>
            <a:r>
              <a:rPr lang="en-US" dirty="0"/>
              <a:t> – Luminaires with parabolic louvers (silk gloss) mounted with pendulums below the ceiling, and floor standing high pressure lamp shining upward to ceiling or diffuse reflector and covered lamp shining downward into the room (Pinto, et al., 1997</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45</a:t>
            </a:fld>
            <a:endParaRPr lang="en-US"/>
          </a:p>
        </p:txBody>
      </p:sp>
    </p:spTree>
    <p:extLst>
      <p:ext uri="{BB962C8B-B14F-4D97-AF65-F5344CB8AC3E}">
        <p14:creationId xmlns:p14="http://schemas.microsoft.com/office/powerpoint/2010/main" val="3000799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755" y="1386464"/>
            <a:ext cx="4305993" cy="2992582"/>
          </a:xfrm>
          <a:prstGeom prst="rect">
            <a:avLst/>
          </a:prstGeom>
        </p:spPr>
      </p:pic>
      <p:sp>
        <p:nvSpPr>
          <p:cNvPr id="2" name="Title 1"/>
          <p:cNvSpPr>
            <a:spLocks noGrp="1"/>
          </p:cNvSpPr>
          <p:nvPr>
            <p:ph type="title"/>
          </p:nvPr>
        </p:nvSpPr>
        <p:spPr/>
        <p:txBody>
          <a:bodyPr/>
          <a:lstStyle/>
          <a:p>
            <a:r>
              <a:rPr lang="en-US" dirty="0" smtClean="0"/>
              <a:t>Types of lighting 2</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46</a:t>
            </a:fld>
            <a:endParaRPr lang="en-US"/>
          </a:p>
        </p:txBody>
      </p:sp>
      <p:sp>
        <p:nvSpPr>
          <p:cNvPr id="6" name="Content Placeholder 5"/>
          <p:cNvSpPr>
            <a:spLocks noGrp="1"/>
          </p:cNvSpPr>
          <p:nvPr>
            <p:ph idx="1"/>
          </p:nvPr>
        </p:nvSpPr>
        <p:spPr>
          <a:xfrm>
            <a:off x="228600" y="1371600"/>
            <a:ext cx="4191000" cy="4302716"/>
          </a:xfrm>
          <a:prstGeom prst="rect">
            <a:avLst/>
          </a:prstGeom>
        </p:spPr>
        <p:txBody>
          <a:bodyPr wrap="square">
            <a:spAutoFit/>
          </a:bodyPr>
          <a:lstStyle/>
          <a:p>
            <a:r>
              <a:rPr lang="en-US" sz="2400" dirty="0" smtClean="0"/>
              <a:t>Driving: Zones of illumination depend on task, speed, environment and operating conditions.</a:t>
            </a:r>
          </a:p>
          <a:p>
            <a:r>
              <a:rPr lang="en-US" sz="2400" dirty="0" smtClean="0"/>
              <a:t>Instrumentation: should allow dark adaptation – be dimmable; not white – red or green. </a:t>
            </a:r>
          </a:p>
          <a:p>
            <a:r>
              <a:rPr lang="en-US" sz="2400" dirty="0" smtClean="0"/>
              <a:t>Directional lighting of task – must not render the wider work zone invisible.</a:t>
            </a:r>
          </a:p>
        </p:txBody>
      </p:sp>
      <p:sp>
        <p:nvSpPr>
          <p:cNvPr id="3" name="TextBox 2"/>
          <p:cNvSpPr txBox="1"/>
          <p:nvPr/>
        </p:nvSpPr>
        <p:spPr>
          <a:xfrm>
            <a:off x="6709040" y="3959311"/>
            <a:ext cx="2053960" cy="338554"/>
          </a:xfrm>
          <a:prstGeom prst="rect">
            <a:avLst/>
          </a:prstGeom>
          <a:noFill/>
        </p:spPr>
        <p:txBody>
          <a:bodyPr wrap="none" rtlCol="0">
            <a:spAutoFit/>
          </a:bodyPr>
          <a:lstStyle/>
          <a:p>
            <a:r>
              <a:rPr lang="en-US" sz="1600" dirty="0" smtClean="0">
                <a:solidFill>
                  <a:schemeClr val="bg1"/>
                </a:solidFill>
              </a:rPr>
              <a:t>www.newholland.com</a:t>
            </a:r>
            <a:endParaRPr lang="en-US" sz="1600" dirty="0">
              <a:solidFill>
                <a:schemeClr val="bg1"/>
              </a:solidFill>
            </a:endParaRPr>
          </a:p>
        </p:txBody>
      </p:sp>
      <p:sp>
        <p:nvSpPr>
          <p:cNvPr id="7" name="Rectangle 6"/>
          <p:cNvSpPr/>
          <p:nvPr/>
        </p:nvSpPr>
        <p:spPr>
          <a:xfrm>
            <a:off x="4343400" y="4312678"/>
            <a:ext cx="4800600" cy="1938992"/>
          </a:xfrm>
          <a:prstGeom prst="rect">
            <a:avLst/>
          </a:prstGeom>
        </p:spPr>
        <p:txBody>
          <a:bodyPr wrap="square">
            <a:spAutoFit/>
          </a:bodyPr>
          <a:lstStyle/>
          <a:p>
            <a:r>
              <a:rPr lang="en-US" sz="2400" dirty="0" smtClean="0"/>
              <a:t>Placement </a:t>
            </a:r>
            <a:r>
              <a:rPr lang="en-US" sz="2400" dirty="0"/>
              <a:t>of a visual target in the cab of a tractor affects the orientation of the eyes and, hence, determines the body posture of the </a:t>
            </a:r>
            <a:r>
              <a:rPr lang="en-US" sz="2400" dirty="0" smtClean="0"/>
              <a:t>operator </a:t>
            </a:r>
            <a:r>
              <a:rPr lang="en-US" dirty="0" smtClean="0"/>
              <a:t>(Ima and Mann, 2004).</a:t>
            </a:r>
            <a:endParaRPr lang="en-US" sz="2400" dirty="0"/>
          </a:p>
        </p:txBody>
      </p:sp>
    </p:spTree>
    <p:extLst>
      <p:ext uri="{BB962C8B-B14F-4D97-AF65-F5344CB8AC3E}">
        <p14:creationId xmlns:p14="http://schemas.microsoft.com/office/powerpoint/2010/main" val="960288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838"/>
            <a:ext cx="8229600" cy="715962"/>
          </a:xfrm>
        </p:spPr>
        <p:txBody>
          <a:bodyPr>
            <a:normAutofit fontScale="90000"/>
          </a:bodyPr>
          <a:lstStyle/>
          <a:p>
            <a:r>
              <a:rPr lang="en-US" dirty="0" smtClean="0"/>
              <a:t>Equipment lighting</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62972"/>
            <a:ext cx="7848600" cy="5604100"/>
          </a:xfrm>
          <a:prstGeom prst="rect">
            <a:avLst/>
          </a:prstGeom>
        </p:spPr>
      </p:pic>
    </p:spTree>
    <p:extLst>
      <p:ext uri="{BB962C8B-B14F-4D97-AF65-F5344CB8AC3E}">
        <p14:creationId xmlns:p14="http://schemas.microsoft.com/office/powerpoint/2010/main" val="3030879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Information/Standards, etc.</a:t>
            </a:r>
            <a:endParaRPr lang="en-US" dirty="0"/>
          </a:p>
        </p:txBody>
      </p:sp>
      <p:sp>
        <p:nvSpPr>
          <p:cNvPr id="3" name="Content Placeholder 2"/>
          <p:cNvSpPr>
            <a:spLocks noGrp="1"/>
          </p:cNvSpPr>
          <p:nvPr>
            <p:ph idx="1"/>
          </p:nvPr>
        </p:nvSpPr>
        <p:spPr>
          <a:xfrm>
            <a:off x="228600" y="1371600"/>
            <a:ext cx="8763000" cy="4953000"/>
          </a:xfrm>
        </p:spPr>
        <p:txBody>
          <a:bodyPr>
            <a:normAutofit/>
          </a:bodyPr>
          <a:lstStyle/>
          <a:p>
            <a:r>
              <a:rPr lang="en-US" sz="2000" b="1" dirty="0" smtClean="0"/>
              <a:t>ASABE</a:t>
            </a:r>
            <a:r>
              <a:rPr lang="en-US" sz="2000" dirty="0"/>
              <a:t>. 1993. Lighting for Dairy Farms and the Poultry Industry, </a:t>
            </a:r>
            <a:r>
              <a:rPr lang="en-US" sz="2000" dirty="0" smtClean="0"/>
              <a:t>ASABE </a:t>
            </a:r>
            <a:r>
              <a:rPr lang="en-US" sz="2000" dirty="0"/>
              <a:t>EP344.2, </a:t>
            </a:r>
            <a:r>
              <a:rPr lang="en-US" sz="2000" dirty="0" smtClean="0"/>
              <a:t>ASABE </a:t>
            </a:r>
            <a:r>
              <a:rPr lang="en-US" sz="2000" dirty="0"/>
              <a:t>Standards, 40th edition, St. Joseph, MI 49085-9659</a:t>
            </a:r>
            <a:r>
              <a:rPr lang="en-US" sz="2000" dirty="0" smtClean="0"/>
              <a:t>. See ASABE EP344.3</a:t>
            </a:r>
          </a:p>
          <a:p>
            <a:r>
              <a:rPr lang="en-US" sz="2000" b="1" dirty="0" smtClean="0"/>
              <a:t>OSHA</a:t>
            </a:r>
            <a:r>
              <a:rPr lang="en-US" sz="2000" dirty="0" smtClean="0"/>
              <a:t> cites </a:t>
            </a:r>
            <a:r>
              <a:rPr lang="en-US" sz="2000" b="1" dirty="0" smtClean="0"/>
              <a:t>ANS A11.1-1965, R1970</a:t>
            </a:r>
            <a:r>
              <a:rPr lang="en-US" sz="2000" dirty="0" smtClean="0"/>
              <a:t>: </a:t>
            </a:r>
            <a:r>
              <a:rPr lang="en-US" sz="2000" b="1" dirty="0" smtClean="0"/>
              <a:t>Practices of Industrial Lighting </a:t>
            </a:r>
            <a:r>
              <a:rPr lang="en-US" sz="2000" dirty="0" smtClean="0"/>
              <a:t>– nationally recognized consensus standard (for Industrial applications…may be helpful for </a:t>
            </a:r>
            <a:r>
              <a:rPr lang="en-US" sz="2000" dirty="0" err="1" smtClean="0"/>
              <a:t>ag</a:t>
            </a:r>
            <a:r>
              <a:rPr lang="en-US" sz="2000" dirty="0" smtClean="0"/>
              <a:t> also).  Latest revision: </a:t>
            </a:r>
            <a:r>
              <a:rPr lang="en-US" sz="2000" b="1" dirty="0" smtClean="0"/>
              <a:t>ANSI/IES-RP-7-1991</a:t>
            </a:r>
            <a:r>
              <a:rPr lang="en-US" sz="2000" dirty="0" smtClean="0"/>
              <a:t> (Illuminating Engineering Society North America). Minimum standards are set out, but similarity of applications in farming is interpretive, not definitive.</a:t>
            </a:r>
            <a:r>
              <a:rPr lang="en-US" sz="2000" dirty="0"/>
              <a:t> </a:t>
            </a:r>
            <a:endParaRPr lang="en-US" sz="2000" dirty="0" smtClean="0"/>
          </a:p>
          <a:p>
            <a:r>
              <a:rPr lang="en-US" sz="2000" b="1" dirty="0" smtClean="0"/>
              <a:t>Dairy </a:t>
            </a:r>
            <a:r>
              <a:rPr lang="en-US" sz="2000" b="1" dirty="0"/>
              <a:t>lighting system for tie stall </a:t>
            </a:r>
            <a:r>
              <a:rPr lang="en-US" sz="2000" b="1" dirty="0" smtClean="0"/>
              <a:t>barns</a:t>
            </a:r>
            <a:r>
              <a:rPr lang="en-US" sz="2000" dirty="0" smtClean="0"/>
              <a:t>: </a:t>
            </a:r>
            <a:r>
              <a:rPr lang="en-US" sz="2000" dirty="0">
                <a:hlinkClick r:id="rId2"/>
              </a:rPr>
              <a:t>http://www.milkproduction.com/Library/Scientific-articles/Housing/Dairy-lighting-system/</a:t>
            </a:r>
            <a:endParaRPr lang="en-US" sz="2000" dirty="0"/>
          </a:p>
          <a:p>
            <a:r>
              <a:rPr lang="en-US" sz="2000" b="1" dirty="0"/>
              <a:t>Light Measurement Handbook</a:t>
            </a:r>
            <a:r>
              <a:rPr lang="en-US" sz="2000" dirty="0"/>
              <a:t>: </a:t>
            </a:r>
            <a:r>
              <a:rPr lang="en-US" sz="2000" dirty="0">
                <a:hlinkClick r:id="rId3"/>
              </a:rPr>
              <a:t>http://www.intl-lighttech.com/applications/light-measurement-apps/light-measurement-handbook</a:t>
            </a:r>
            <a:r>
              <a:rPr lang="en-US" sz="2000" dirty="0"/>
              <a:t>  A very useful free online manual for people needing to measure/specify lighting for practical applications.</a:t>
            </a:r>
          </a:p>
          <a:p>
            <a:endParaRPr lang="en-US" sz="2000" dirty="0" smtClean="0"/>
          </a:p>
          <a:p>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48</a:t>
            </a:fld>
            <a:endParaRPr lang="en-US"/>
          </a:p>
        </p:txBody>
      </p:sp>
    </p:spTree>
    <p:extLst>
      <p:ext uri="{BB962C8B-B14F-4D97-AF65-F5344CB8AC3E}">
        <p14:creationId xmlns:p14="http://schemas.microsoft.com/office/powerpoint/2010/main" val="1234243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Selected resources</a:t>
            </a:r>
            <a:endParaRPr lang="en-US" dirty="0"/>
          </a:p>
        </p:txBody>
      </p:sp>
      <p:sp>
        <p:nvSpPr>
          <p:cNvPr id="3" name="Content Placeholder 2"/>
          <p:cNvSpPr>
            <a:spLocks noGrp="1"/>
          </p:cNvSpPr>
          <p:nvPr>
            <p:ph idx="1"/>
          </p:nvPr>
        </p:nvSpPr>
        <p:spPr>
          <a:xfrm>
            <a:off x="457200" y="914400"/>
            <a:ext cx="8229600" cy="5257800"/>
          </a:xfrm>
        </p:spPr>
        <p:txBody>
          <a:bodyPr>
            <a:noAutofit/>
          </a:bodyPr>
          <a:lstStyle/>
          <a:p>
            <a:r>
              <a:rPr lang="en-US" sz="1500" dirty="0" err="1" smtClean="0"/>
              <a:t>Arditi</a:t>
            </a:r>
            <a:r>
              <a:rPr lang="en-US" sz="1500" dirty="0" smtClean="0"/>
              <a:t>, A. (2013) Designing </a:t>
            </a:r>
            <a:r>
              <a:rPr lang="en-US" sz="1500" dirty="0"/>
              <a:t>for People with Partial Sight and Color </a:t>
            </a:r>
            <a:r>
              <a:rPr lang="en-US" sz="1500" dirty="0" smtClean="0"/>
              <a:t>Deficiencies. Lighthouse </a:t>
            </a:r>
            <a:r>
              <a:rPr lang="en-US" sz="1500" dirty="0"/>
              <a:t>International </a:t>
            </a:r>
            <a:r>
              <a:rPr lang="en-US" sz="1500" dirty="0">
                <a:hlinkClick r:id="rId2"/>
              </a:rPr>
              <a:t>http://lighthouse.org/accessibility/design/accessible-print-design/effective-color-contrast</a:t>
            </a:r>
            <a:r>
              <a:rPr lang="en-US" sz="1500" dirty="0" smtClean="0">
                <a:hlinkClick r:id="rId2"/>
              </a:rPr>
              <a:t>/</a:t>
            </a:r>
            <a:r>
              <a:rPr lang="en-US" sz="1500" dirty="0" smtClean="0"/>
              <a:t> </a:t>
            </a:r>
            <a:endParaRPr lang="en-US" sz="1500" dirty="0"/>
          </a:p>
          <a:p>
            <a:r>
              <a:rPr lang="en-US" sz="1500" dirty="0"/>
              <a:t>Golden RN, </a:t>
            </a:r>
            <a:r>
              <a:rPr lang="en-US" sz="1500" dirty="0" err="1"/>
              <a:t>Gaynes</a:t>
            </a:r>
            <a:r>
              <a:rPr lang="en-US" sz="1500" dirty="0"/>
              <a:t> BN, </a:t>
            </a:r>
            <a:r>
              <a:rPr lang="en-US" sz="1500" dirty="0" err="1"/>
              <a:t>Ekstrom</a:t>
            </a:r>
            <a:r>
              <a:rPr lang="en-US" sz="1500" dirty="0"/>
              <a:t> RD, </a:t>
            </a:r>
            <a:r>
              <a:rPr lang="en-US" sz="1500" dirty="0" err="1"/>
              <a:t>Hamer</a:t>
            </a:r>
            <a:r>
              <a:rPr lang="en-US" sz="1500" dirty="0"/>
              <a:t> RM, Jacobsen FM, </a:t>
            </a:r>
            <a:r>
              <a:rPr lang="en-US" sz="1500" dirty="0" err="1"/>
              <a:t>Suppes</a:t>
            </a:r>
            <a:r>
              <a:rPr lang="en-US" sz="1500" dirty="0"/>
              <a:t> T, Wisner KL, </a:t>
            </a:r>
            <a:r>
              <a:rPr lang="en-US" sz="1500" dirty="0" err="1"/>
              <a:t>Nemeroff</a:t>
            </a:r>
            <a:r>
              <a:rPr lang="en-US" sz="1500" dirty="0"/>
              <a:t> CB. (2005) The efficacy of light therapy in the treatment of mood disorders: a review and meta-analysis of the evidence. Am J Psychiatry. 2005 Apr;162(4):656-62.</a:t>
            </a:r>
          </a:p>
          <a:p>
            <a:r>
              <a:rPr lang="en-US" sz="1500" dirty="0" smtClean="0"/>
              <a:t>Grosvenor, T. </a:t>
            </a:r>
            <a:r>
              <a:rPr lang="en-US" sz="1500" dirty="0"/>
              <a:t>(2013) The Aging Eye: Problems That Affect Acuity and Contrast </a:t>
            </a:r>
            <a:r>
              <a:rPr lang="en-US" sz="1500" dirty="0" smtClean="0"/>
              <a:t>Sensitivity. </a:t>
            </a:r>
            <a:r>
              <a:rPr lang="en-US" sz="1500" dirty="0"/>
              <a:t>Pacific University. </a:t>
            </a:r>
            <a:r>
              <a:rPr lang="en-US" sz="1500" dirty="0">
                <a:hlinkClick r:id="rId3"/>
              </a:rPr>
              <a:t>http://</a:t>
            </a:r>
            <a:r>
              <a:rPr lang="en-US" sz="1500" dirty="0" smtClean="0">
                <a:hlinkClick r:id="rId3"/>
              </a:rPr>
              <a:t>www.pacificu.edu/optometry/ce/courses/16554/agingeyepg2.cfm#Visual</a:t>
            </a:r>
            <a:r>
              <a:rPr lang="en-US" sz="1500" dirty="0" smtClean="0"/>
              <a:t> </a:t>
            </a:r>
            <a:endParaRPr lang="en-US" sz="1500" dirty="0"/>
          </a:p>
          <a:p>
            <a:r>
              <a:rPr lang="en-US" sz="1500" dirty="0"/>
              <a:t>Ima, C.S. and Mann, D.D. </a:t>
            </a:r>
            <a:r>
              <a:rPr lang="en-US" sz="1500" dirty="0" smtClean="0"/>
              <a:t>(2004) Ergonomic </a:t>
            </a:r>
            <a:r>
              <a:rPr lang="en-US" sz="1500" dirty="0"/>
              <a:t>Concerns with </a:t>
            </a:r>
            <a:r>
              <a:rPr lang="en-US" sz="1500" dirty="0" err="1"/>
              <a:t>Lightbar</a:t>
            </a:r>
            <a:r>
              <a:rPr lang="en-US" sz="1500" dirty="0"/>
              <a:t> Guidance Displays, Journal of Agricultural Safety and Health 10(2): 91−102 2004 ASAE ISSN 1074−7583</a:t>
            </a:r>
          </a:p>
          <a:p>
            <a:r>
              <a:rPr lang="en-US" sz="1500" dirty="0" smtClean="0"/>
              <a:t>Lighthouse </a:t>
            </a:r>
            <a:r>
              <a:rPr lang="en-US" sz="1500" dirty="0"/>
              <a:t>International (2013) </a:t>
            </a:r>
            <a:r>
              <a:rPr lang="en-US" sz="1500" dirty="0">
                <a:hlinkClick r:id="rId4"/>
              </a:rPr>
              <a:t>http://www.lighthouse.org</a:t>
            </a:r>
            <a:r>
              <a:rPr lang="en-US" sz="1500" dirty="0" smtClean="0">
                <a:hlinkClick r:id="rId4"/>
              </a:rPr>
              <a:t>/</a:t>
            </a:r>
            <a:endParaRPr lang="en-US" sz="1500" dirty="0" smtClean="0"/>
          </a:p>
          <a:p>
            <a:r>
              <a:rPr lang="en-US" sz="1500" dirty="0" smtClean="0"/>
              <a:t>National </a:t>
            </a:r>
            <a:r>
              <a:rPr lang="en-US" sz="1500" dirty="0"/>
              <a:t>Eye </a:t>
            </a:r>
            <a:r>
              <a:rPr lang="en-US" sz="1500" dirty="0" smtClean="0"/>
              <a:t>Institute. (2013) </a:t>
            </a:r>
            <a:r>
              <a:rPr lang="en-US" sz="1500" dirty="0">
                <a:hlinkClick r:id="rId5"/>
              </a:rPr>
              <a:t>http://</a:t>
            </a:r>
            <a:r>
              <a:rPr lang="en-US" sz="1500" dirty="0" smtClean="0">
                <a:hlinkClick r:id="rId5"/>
              </a:rPr>
              <a:t>www.nei.nih.gov/index.asp</a:t>
            </a:r>
            <a:endParaRPr lang="en-US" sz="1500" dirty="0"/>
          </a:p>
          <a:p>
            <a:r>
              <a:rPr lang="en-US" sz="1500" dirty="0" smtClean="0"/>
              <a:t>National Research Council</a:t>
            </a:r>
            <a:r>
              <a:rPr lang="en-US" sz="1500" dirty="0"/>
              <a:t>, Canada (1972) </a:t>
            </a:r>
            <a:r>
              <a:rPr lang="en-US" sz="1500" dirty="0">
                <a:hlinkClick r:id="rId6"/>
              </a:rPr>
              <a:t>http://</a:t>
            </a:r>
            <a:r>
              <a:rPr lang="en-US" sz="1500" dirty="0" smtClean="0">
                <a:hlinkClick r:id="rId6"/>
              </a:rPr>
              <a:t>archive.nrc-cnrc.gc.ca/eng/ibp/irc/cbd/building-digest-192.html</a:t>
            </a:r>
            <a:r>
              <a:rPr lang="en-US" sz="1500" dirty="0" smtClean="0"/>
              <a:t> </a:t>
            </a:r>
          </a:p>
          <a:p>
            <a:r>
              <a:rPr lang="en-US" sz="1500" dirty="0" smtClean="0"/>
              <a:t>Pheasant, S. (1991) Ergonomics, Work and Health. Macmillan Press, Basingstoke, pp. 196-211</a:t>
            </a:r>
            <a:endParaRPr lang="en-US" sz="1500" dirty="0"/>
          </a:p>
          <a:p>
            <a:r>
              <a:rPr lang="en-US" sz="1500" dirty="0"/>
              <a:t>Pinto, M.R.,  De  Medici, S., </a:t>
            </a:r>
            <a:r>
              <a:rPr lang="en-US" sz="1500" dirty="0" err="1"/>
              <a:t>Zlotnicki</a:t>
            </a:r>
            <a:r>
              <a:rPr lang="en-US" sz="1500" dirty="0"/>
              <a:t>, A., Bianchi, A., Van </a:t>
            </a:r>
            <a:r>
              <a:rPr lang="en-US" sz="1500" dirty="0" err="1"/>
              <a:t>Sant</a:t>
            </a:r>
            <a:r>
              <a:rPr lang="en-US" sz="1500" dirty="0"/>
              <a:t>, C., and Napoli, C. (1997) Reduced visual acuity in elderly people: the role of ergonomics and </a:t>
            </a:r>
            <a:r>
              <a:rPr lang="en-US" sz="1500" dirty="0" err="1"/>
              <a:t>gerontechnology</a:t>
            </a:r>
            <a:r>
              <a:rPr lang="en-US" sz="1500" dirty="0"/>
              <a:t>. Age  and Ageing, 1997 26:339-344</a:t>
            </a:r>
          </a:p>
          <a:p>
            <a:r>
              <a:rPr lang="en-US" sz="1500" dirty="0" smtClean="0"/>
              <a:t>PubMed Health. (2012) Season </a:t>
            </a:r>
            <a:r>
              <a:rPr lang="en-US" sz="1500" dirty="0"/>
              <a:t>Affective Disorder </a:t>
            </a:r>
            <a:r>
              <a:rPr lang="en-US" sz="1500" dirty="0">
                <a:hlinkClick r:id="rId7"/>
              </a:rPr>
              <a:t>http://www.ncbi.nlm.nih.gov/pubmedhealth/PMH0002499</a:t>
            </a:r>
            <a:r>
              <a:rPr lang="en-US" sz="1500" dirty="0" smtClean="0">
                <a:hlinkClick r:id="rId7"/>
              </a:rPr>
              <a:t>/</a:t>
            </a:r>
            <a:endParaRPr lang="en-US" sz="1500" dirty="0" smtClean="0"/>
          </a:p>
          <a:p>
            <a:r>
              <a:rPr lang="en-US" sz="1500" dirty="0"/>
              <a:t>Wilkins, A. J., </a:t>
            </a:r>
            <a:r>
              <a:rPr lang="en-US" sz="1500" dirty="0" err="1"/>
              <a:t>Nimmo</a:t>
            </a:r>
            <a:r>
              <a:rPr lang="en-US" sz="1500" dirty="0"/>
              <a:t>-Smith, I., Slater, A. &amp; </a:t>
            </a:r>
            <a:r>
              <a:rPr lang="en-US" sz="1500" dirty="0" err="1"/>
              <a:t>Bedocs</a:t>
            </a:r>
            <a:r>
              <a:rPr lang="en-US" sz="1500" dirty="0"/>
              <a:t>, L. (1989). Fluorescent lighting, headaches and eye-strain. Lighting Research and Technology, vol. 21, </a:t>
            </a:r>
            <a:r>
              <a:rPr lang="en-US" sz="1500" dirty="0" smtClean="0"/>
              <a:t>11-18</a:t>
            </a:r>
          </a:p>
          <a:p>
            <a:endParaRPr lang="en-US" sz="1800" dirty="0" smtClean="0"/>
          </a:p>
          <a:p>
            <a:endParaRPr lang="en-US" sz="1800" dirty="0" smtClean="0"/>
          </a:p>
          <a:p>
            <a:endParaRPr lang="en-US" sz="1800" dirty="0"/>
          </a:p>
          <a:p>
            <a:pPr marL="0" indent="0">
              <a:buNone/>
            </a:pPr>
            <a:endParaRPr lang="en-US" sz="1800" dirty="0"/>
          </a:p>
          <a:p>
            <a:pPr marL="0" indent="0">
              <a:buNone/>
            </a:pPr>
            <a:endParaRPr lang="en-US" sz="1600"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49</a:t>
            </a:fld>
            <a:endParaRPr lang="en-US"/>
          </a:p>
        </p:txBody>
      </p:sp>
    </p:spTree>
    <p:extLst>
      <p:ext uri="{BB962C8B-B14F-4D97-AF65-F5344CB8AC3E}">
        <p14:creationId xmlns:p14="http://schemas.microsoft.com/office/powerpoint/2010/main" val="337848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57200" y="1951038"/>
            <a:ext cx="8153400" cy="4754562"/>
          </a:xfrm>
        </p:spPr>
        <p:txBody>
          <a:bodyPr>
            <a:normAutofit lnSpcReduction="10000"/>
          </a:bodyPr>
          <a:lstStyle/>
          <a:p>
            <a:r>
              <a:rPr lang="en-US" sz="2400" dirty="0" smtClean="0"/>
              <a:t>AgrAbility: USDA-sponsored program that assists farmers, ranchers, and other agricultural workers with disabilities.</a:t>
            </a:r>
          </a:p>
          <a:p>
            <a:pPr lvl="1"/>
            <a:r>
              <a:rPr lang="en-US" sz="2400" dirty="0" smtClean="0"/>
              <a:t>Partners land grant universities with disability services organizations</a:t>
            </a:r>
          </a:p>
          <a:p>
            <a:pPr lvl="1"/>
            <a:r>
              <a:rPr lang="en-US" sz="2400" dirty="0" smtClean="0"/>
              <a:t>Currently 23 projects covering 25 states</a:t>
            </a:r>
          </a:p>
          <a:p>
            <a:pPr lvl="1"/>
            <a:r>
              <a:rPr lang="en-US" sz="2400" dirty="0" smtClean="0"/>
              <a:t>National AgrAbility Project: Led by Purdue’s Breaking New Ground Resource Center. Partners include:</a:t>
            </a:r>
          </a:p>
          <a:p>
            <a:pPr lvl="2"/>
            <a:r>
              <a:rPr lang="en-US" sz="2000" dirty="0" smtClean="0"/>
              <a:t>Goodwill of the Finger Lakes</a:t>
            </a:r>
          </a:p>
          <a:p>
            <a:pPr lvl="2"/>
            <a:r>
              <a:rPr lang="en-US" sz="2000" dirty="0" smtClean="0"/>
              <a:t>The Arthritis Foundation, Heartland Region</a:t>
            </a:r>
          </a:p>
          <a:p>
            <a:pPr lvl="2"/>
            <a:r>
              <a:rPr lang="en-US" sz="2000" dirty="0" smtClean="0"/>
              <a:t>The University of Illinois at Urbana-Champaign</a:t>
            </a:r>
          </a:p>
          <a:p>
            <a:pPr lvl="2"/>
            <a:r>
              <a:rPr lang="en-US" sz="2000" dirty="0" smtClean="0"/>
              <a:t>Colorado State University</a:t>
            </a:r>
          </a:p>
          <a:p>
            <a:pPr lvl="1"/>
            <a:r>
              <a:rPr lang="en-US" sz="2400" dirty="0" smtClean="0"/>
              <a:t>More information available at </a:t>
            </a:r>
            <a:r>
              <a:rPr lang="en-US" sz="2400" dirty="0" smtClean="0">
                <a:hlinkClick r:id="rId2"/>
              </a:rPr>
              <a:t>www.agrability.org</a:t>
            </a:r>
            <a:endParaRPr lang="en-US" sz="2400" dirty="0" smtClean="0"/>
          </a:p>
        </p:txBody>
      </p:sp>
      <p:pic>
        <p:nvPicPr>
          <p:cNvPr id="50180" name="Picture 5" descr="agrMDns.jpg"/>
          <p:cNvPicPr>
            <a:picLocks noChangeAspect="1"/>
          </p:cNvPicPr>
          <p:nvPr/>
        </p:nvPicPr>
        <p:blipFill>
          <a:blip r:embed="rId3" cstate="print"/>
          <a:srcRect/>
          <a:stretch>
            <a:fillRect/>
          </a:stretch>
        </p:blipFill>
        <p:spPr bwMode="auto">
          <a:xfrm>
            <a:off x="2286000" y="609600"/>
            <a:ext cx="426085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1096514"/>
            <a:ext cx="9143999" cy="502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t>Overview</a:t>
            </a:r>
            <a:endParaRPr lang="en-US" dirty="0"/>
          </a:p>
        </p:txBody>
      </p:sp>
      <p:sp>
        <p:nvSpPr>
          <p:cNvPr id="3" name="Content Placeholder 2"/>
          <p:cNvSpPr>
            <a:spLocks noGrp="1"/>
          </p:cNvSpPr>
          <p:nvPr>
            <p:ph idx="1"/>
          </p:nvPr>
        </p:nvSpPr>
        <p:spPr>
          <a:xfrm>
            <a:off x="457200" y="1190138"/>
            <a:ext cx="7696200" cy="3657600"/>
          </a:xfrm>
        </p:spPr>
        <p:txBody>
          <a:bodyPr>
            <a:noAutofit/>
          </a:bodyPr>
          <a:lstStyle/>
          <a:p>
            <a:r>
              <a:rPr lang="en-US" sz="2800" b="1" dirty="0" smtClean="0">
                <a:solidFill>
                  <a:srgbClr val="FFFF00"/>
                </a:solidFill>
              </a:rPr>
              <a:t>Importance of proper lighting</a:t>
            </a:r>
          </a:p>
          <a:p>
            <a:r>
              <a:rPr lang="en-US" sz="2800" b="1" dirty="0" smtClean="0">
                <a:solidFill>
                  <a:srgbClr val="FFFF00"/>
                </a:solidFill>
              </a:rPr>
              <a:t>Measuring light</a:t>
            </a:r>
          </a:p>
          <a:p>
            <a:r>
              <a:rPr lang="en-US" sz="2800" b="1" dirty="0">
                <a:solidFill>
                  <a:srgbClr val="FFFF00"/>
                </a:solidFill>
              </a:rPr>
              <a:t>Lighting problems </a:t>
            </a:r>
          </a:p>
          <a:p>
            <a:r>
              <a:rPr lang="en-US" sz="2800" b="1" dirty="0" smtClean="0">
                <a:solidFill>
                  <a:srgbClr val="FFFF00"/>
                </a:solidFill>
              </a:rPr>
              <a:t>Visual performance</a:t>
            </a:r>
          </a:p>
          <a:p>
            <a:r>
              <a:rPr lang="en-US" sz="2800" b="1" dirty="0" smtClean="0">
                <a:solidFill>
                  <a:srgbClr val="FFFF00"/>
                </a:solidFill>
              </a:rPr>
              <a:t>Visual disorders</a:t>
            </a:r>
            <a:endParaRPr lang="en-US" sz="2800" b="1" dirty="0">
              <a:solidFill>
                <a:srgbClr val="FFFF00"/>
              </a:solidFill>
            </a:endParaRPr>
          </a:p>
          <a:p>
            <a:r>
              <a:rPr lang="en-US" sz="2800" b="1" dirty="0" smtClean="0">
                <a:solidFill>
                  <a:srgbClr val="FFFF00"/>
                </a:solidFill>
              </a:rPr>
              <a:t>Visual </a:t>
            </a:r>
            <a:r>
              <a:rPr lang="en-US" sz="2800" b="1" dirty="0">
                <a:solidFill>
                  <a:srgbClr val="FFFF00"/>
                </a:solidFill>
              </a:rPr>
              <a:t>task </a:t>
            </a:r>
            <a:r>
              <a:rPr lang="en-US" sz="2800" b="1" dirty="0" smtClean="0">
                <a:solidFill>
                  <a:srgbClr val="FFFF00"/>
                </a:solidFill>
              </a:rPr>
              <a:t>demands</a:t>
            </a:r>
          </a:p>
          <a:p>
            <a:r>
              <a:rPr lang="en-US" sz="2800" b="1" dirty="0" smtClean="0">
                <a:solidFill>
                  <a:srgbClr val="FFFF00"/>
                </a:solidFill>
              </a:rPr>
              <a:t>Types of lighting</a:t>
            </a:r>
          </a:p>
          <a:p>
            <a:r>
              <a:rPr lang="en-US" sz="2800" b="1" dirty="0" smtClean="0">
                <a:solidFill>
                  <a:srgbClr val="FFFF00"/>
                </a:solidFill>
              </a:rPr>
              <a:t>Standards and guidelines</a:t>
            </a:r>
            <a:endParaRPr lang="en-US" sz="2800" dirty="0"/>
          </a:p>
          <a:p>
            <a:r>
              <a:rPr lang="en-US" sz="2800" b="1" dirty="0" smtClean="0">
                <a:solidFill>
                  <a:srgbClr val="FFFF00"/>
                </a:solidFill>
              </a:rPr>
              <a:t>References/Resources</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6</a:t>
            </a:fld>
            <a:endParaRPr lang="en-US"/>
          </a:p>
        </p:txBody>
      </p:sp>
    </p:spTree>
    <p:extLst>
      <p:ext uri="{BB962C8B-B14F-4D97-AF65-F5344CB8AC3E}">
        <p14:creationId xmlns:p14="http://schemas.microsoft.com/office/powerpoint/2010/main" val="1284736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Importance of lighting</a:t>
            </a:r>
            <a:endParaRPr lang="en-US" dirty="0"/>
          </a:p>
        </p:txBody>
      </p:sp>
      <p:sp>
        <p:nvSpPr>
          <p:cNvPr id="3" name="Content Placeholder 2"/>
          <p:cNvSpPr>
            <a:spLocks noGrp="1"/>
          </p:cNvSpPr>
          <p:nvPr>
            <p:ph idx="1"/>
          </p:nvPr>
        </p:nvSpPr>
        <p:spPr>
          <a:xfrm>
            <a:off x="152401" y="990600"/>
            <a:ext cx="4924424" cy="5562600"/>
          </a:xfrm>
        </p:spPr>
        <p:txBody>
          <a:bodyPr>
            <a:normAutofit fontScale="85000" lnSpcReduction="10000"/>
          </a:bodyPr>
          <a:lstStyle/>
          <a:p>
            <a:r>
              <a:rPr lang="en-US" dirty="0"/>
              <a:t>People receive about </a:t>
            </a:r>
            <a:r>
              <a:rPr lang="en-US" dirty="0" smtClean="0"/>
              <a:t>85% of our information </a:t>
            </a:r>
            <a:r>
              <a:rPr lang="en-US" dirty="0"/>
              <a:t>through </a:t>
            </a:r>
            <a:r>
              <a:rPr lang="en-US" dirty="0" smtClean="0"/>
              <a:t>sight. </a:t>
            </a:r>
          </a:p>
          <a:p>
            <a:r>
              <a:rPr lang="en-US" dirty="0" smtClean="0"/>
              <a:t>Light is essential to sight.</a:t>
            </a:r>
            <a:endParaRPr lang="en-US" dirty="0"/>
          </a:p>
          <a:p>
            <a:r>
              <a:rPr lang="en-US" dirty="0" smtClean="0"/>
              <a:t>Visibility influences posture: head, neck, and trunk.</a:t>
            </a:r>
          </a:p>
          <a:p>
            <a:r>
              <a:rPr lang="en-US" dirty="0" smtClean="0"/>
              <a:t>Affects visual fatigue/eyestrain.</a:t>
            </a:r>
          </a:p>
          <a:p>
            <a:r>
              <a:rPr lang="en-US" dirty="0" smtClean="0"/>
              <a:t>Critical to safety: Highlights machinery or moving objects.</a:t>
            </a:r>
          </a:p>
          <a:p>
            <a:r>
              <a:rPr lang="en-US" dirty="0" smtClean="0"/>
              <a:t>Trips and falls: 40% of </a:t>
            </a:r>
            <a:r>
              <a:rPr lang="en-US" dirty="0"/>
              <a:t>falls in a geriatric care hospital </a:t>
            </a:r>
            <a:r>
              <a:rPr lang="en-US" dirty="0" smtClean="0"/>
              <a:t>were due to poor lighting </a:t>
            </a:r>
            <a:r>
              <a:rPr lang="en-US" sz="2400" dirty="0" smtClean="0"/>
              <a:t>(Pinto, et al., 1997). </a:t>
            </a:r>
          </a:p>
          <a:p>
            <a:r>
              <a:rPr lang="en-US" dirty="0" smtClean="0"/>
              <a:t>Affective (psychophysiological): alertness, mood.</a:t>
            </a:r>
          </a:p>
          <a:p>
            <a:endParaRPr lang="en-US" dirty="0" smtClean="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5500" y="930298"/>
            <a:ext cx="3036733" cy="28170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992" y="3733800"/>
            <a:ext cx="3333750" cy="2428875"/>
          </a:xfrm>
          <a:prstGeom prst="rect">
            <a:avLst/>
          </a:prstGeom>
        </p:spPr>
      </p:pic>
    </p:spTree>
    <p:extLst>
      <p:ext uri="{BB962C8B-B14F-4D97-AF65-F5344CB8AC3E}">
        <p14:creationId xmlns:p14="http://schemas.microsoft.com/office/powerpoint/2010/main" val="3023832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of light: wavelength</a:t>
            </a:r>
            <a:endParaRPr lang="en-US" dirty="0"/>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8</a:t>
            </a:fld>
            <a:endParaRPr lang="en-US"/>
          </a:p>
        </p:txBody>
      </p:sp>
      <p:sp>
        <p:nvSpPr>
          <p:cNvPr id="6" name="TextBox 5"/>
          <p:cNvSpPr txBox="1"/>
          <p:nvPr/>
        </p:nvSpPr>
        <p:spPr>
          <a:xfrm>
            <a:off x="503612" y="1380943"/>
            <a:ext cx="8458200" cy="646331"/>
          </a:xfrm>
          <a:prstGeom prst="rect">
            <a:avLst/>
          </a:prstGeom>
          <a:noFill/>
        </p:spPr>
        <p:txBody>
          <a:bodyPr wrap="square" rtlCol="0">
            <a:spAutoFit/>
          </a:bodyPr>
          <a:lstStyle/>
          <a:p>
            <a:r>
              <a:rPr lang="en-US" dirty="0" smtClean="0"/>
              <a:t>“Light is radiant energy that is capable of exciting the retina and producing a visual sensation” (Illuminating Engineering Society, 1979).</a:t>
            </a:r>
            <a:endParaRPr lang="en-US" dirty="0"/>
          </a:p>
        </p:txBody>
      </p:sp>
      <p:sp>
        <p:nvSpPr>
          <p:cNvPr id="7" name="TextBox 6"/>
          <p:cNvSpPr txBox="1"/>
          <p:nvPr/>
        </p:nvSpPr>
        <p:spPr>
          <a:xfrm>
            <a:off x="297873" y="5029200"/>
            <a:ext cx="8663939" cy="1200329"/>
          </a:xfrm>
          <a:prstGeom prst="rect">
            <a:avLst/>
          </a:prstGeom>
          <a:noFill/>
        </p:spPr>
        <p:txBody>
          <a:bodyPr wrap="square" rtlCol="0">
            <a:spAutoFit/>
          </a:bodyPr>
          <a:lstStyle/>
          <a:p>
            <a:r>
              <a:rPr lang="en-US" dirty="0" smtClean="0"/>
              <a:t>The human eye  has two sets of receptors: </a:t>
            </a:r>
          </a:p>
          <a:p>
            <a:pPr marL="285750" indent="-285750">
              <a:buFont typeface="Arial" pitchFamily="34" charset="0"/>
              <a:buChar char="•"/>
            </a:pPr>
            <a:r>
              <a:rPr lang="en-US" dirty="0"/>
              <a:t>Cones: most sensitive to wavelengths around 550nm. Most active in bright light.</a:t>
            </a:r>
          </a:p>
          <a:p>
            <a:pPr marL="285750" indent="-285750">
              <a:buFont typeface="Arial" pitchFamily="34" charset="0"/>
              <a:buChar char="•"/>
            </a:pPr>
            <a:r>
              <a:rPr lang="en-US" dirty="0" smtClean="0"/>
              <a:t>Rods: most sensitive to wavelengths around 500nm (blue-green). Dominant in dim light. Blue-Green coloring makes targets more detectable at night.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412"/>
          <a:stretch/>
        </p:blipFill>
        <p:spPr>
          <a:xfrm>
            <a:off x="1677333" y="1981030"/>
            <a:ext cx="5905018" cy="2964596"/>
          </a:xfrm>
          <a:prstGeom prst="rect">
            <a:avLst/>
          </a:prstGeom>
        </p:spPr>
      </p:pic>
    </p:spTree>
    <p:extLst>
      <p:ext uri="{BB962C8B-B14F-4D97-AF65-F5344CB8AC3E}">
        <p14:creationId xmlns:p14="http://schemas.microsoft.com/office/powerpoint/2010/main" val="6328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Measuring Light</a:t>
            </a:r>
            <a:endParaRPr lang="en-US" dirty="0"/>
          </a:p>
        </p:txBody>
      </p:sp>
      <p:sp>
        <p:nvSpPr>
          <p:cNvPr id="3" name="Content Placeholder 2"/>
          <p:cNvSpPr>
            <a:spLocks noGrp="1"/>
          </p:cNvSpPr>
          <p:nvPr>
            <p:ph idx="1"/>
          </p:nvPr>
        </p:nvSpPr>
        <p:spPr>
          <a:xfrm>
            <a:off x="152400" y="990600"/>
            <a:ext cx="8839200" cy="5410200"/>
          </a:xfrm>
        </p:spPr>
        <p:txBody>
          <a:bodyPr>
            <a:normAutofit/>
          </a:bodyPr>
          <a:lstStyle/>
          <a:p>
            <a:r>
              <a:rPr lang="en-US" sz="2400" dirty="0" smtClean="0"/>
              <a:t>Basic terms to describe light:</a:t>
            </a:r>
          </a:p>
          <a:p>
            <a:r>
              <a:rPr lang="en-US" sz="2000" b="1" dirty="0" smtClean="0"/>
              <a:t>Luminous flux</a:t>
            </a:r>
            <a:r>
              <a:rPr lang="en-US" sz="2000" dirty="0" smtClean="0"/>
              <a:t> = power of a light source </a:t>
            </a:r>
            <a:r>
              <a:rPr lang="en-US" sz="2000" u="sng" dirty="0" smtClean="0"/>
              <a:t>as perceived by the human eye</a:t>
            </a:r>
            <a:r>
              <a:rPr lang="en-US" sz="2000" dirty="0" smtClean="0"/>
              <a:t>. </a:t>
            </a:r>
            <a:r>
              <a:rPr lang="en-US" sz="2000" b="1" dirty="0" smtClean="0"/>
              <a:t>Unit </a:t>
            </a:r>
            <a:r>
              <a:rPr lang="en-US" sz="2000" b="1" dirty="0"/>
              <a:t>= lumen (lm). </a:t>
            </a:r>
            <a:r>
              <a:rPr lang="en-US" sz="2000" dirty="0" smtClean="0"/>
              <a:t>An objective </a:t>
            </a:r>
            <a:r>
              <a:rPr lang="en-US" sz="2000" dirty="0"/>
              <a:t>measure of </a:t>
            </a:r>
            <a:r>
              <a:rPr lang="en-US" sz="2000" i="1" dirty="0" smtClean="0"/>
              <a:t>useful</a:t>
            </a:r>
            <a:r>
              <a:rPr lang="en-US" sz="2000" dirty="0" smtClean="0"/>
              <a:t> </a:t>
            </a:r>
            <a:r>
              <a:rPr lang="en-US" sz="2000" dirty="0"/>
              <a:t>power </a:t>
            </a:r>
            <a:r>
              <a:rPr lang="en-US" sz="2000" dirty="0" smtClean="0"/>
              <a:t>of a </a:t>
            </a:r>
            <a:r>
              <a:rPr lang="en-US" sz="2000" dirty="0"/>
              <a:t>light </a:t>
            </a:r>
            <a:r>
              <a:rPr lang="en-US" sz="2000" dirty="0" smtClean="0"/>
              <a:t>source. Appears on light bulb packaging.</a:t>
            </a:r>
            <a:r>
              <a:rPr lang="en-US" sz="2000" b="1" dirty="0" smtClean="0"/>
              <a:t> </a:t>
            </a:r>
          </a:p>
          <a:p>
            <a:r>
              <a:rPr lang="en-US" sz="2000" b="1" dirty="0"/>
              <a:t>Luminous Intensity</a:t>
            </a:r>
            <a:r>
              <a:rPr lang="en-US" sz="2000" dirty="0"/>
              <a:t> = energy output of a light source. </a:t>
            </a:r>
            <a:r>
              <a:rPr lang="en-US" sz="2000" b="1" dirty="0"/>
              <a:t>Unit = “candela” (cd).</a:t>
            </a:r>
          </a:p>
          <a:p>
            <a:r>
              <a:rPr lang="en-US" sz="2000" b="1" dirty="0">
                <a:solidFill>
                  <a:srgbClr val="FF0000"/>
                </a:solidFill>
              </a:rPr>
              <a:t>Illuminance</a:t>
            </a:r>
            <a:r>
              <a:rPr lang="en-US" sz="2000" dirty="0">
                <a:solidFill>
                  <a:srgbClr val="FF0000"/>
                </a:solidFill>
              </a:rPr>
              <a:t> = the quantity of light energy falling on a surface. </a:t>
            </a:r>
            <a:r>
              <a:rPr lang="en-US" sz="2000" b="1" dirty="0">
                <a:solidFill>
                  <a:srgbClr val="FF0000"/>
                </a:solidFill>
              </a:rPr>
              <a:t>Unit = “lux” (lx</a:t>
            </a:r>
            <a:r>
              <a:rPr lang="en-US" sz="2000" b="1" dirty="0" smtClean="0">
                <a:solidFill>
                  <a:srgbClr val="FF0000"/>
                </a:solidFill>
              </a:rPr>
              <a:t>)’ </a:t>
            </a:r>
            <a:r>
              <a:rPr lang="en-US" sz="2000" u="sng" dirty="0" smtClean="0"/>
              <a:t>Illuminance </a:t>
            </a:r>
            <a:r>
              <a:rPr lang="en-US" sz="2000" u="sng" dirty="0"/>
              <a:t>is inversely proportional to area</a:t>
            </a:r>
            <a:r>
              <a:rPr lang="en-US" sz="2000" u="sng" dirty="0" smtClean="0"/>
              <a:t>.</a:t>
            </a:r>
            <a:r>
              <a:rPr lang="en-US" sz="2000" dirty="0" smtClean="0"/>
              <a:t> </a:t>
            </a:r>
          </a:p>
          <a:p>
            <a:pPr marL="0" indent="0">
              <a:buNone/>
            </a:pPr>
            <a:r>
              <a:rPr lang="en-US" sz="2000" dirty="0"/>
              <a:t> </a:t>
            </a:r>
            <a:r>
              <a:rPr lang="en-US" sz="2000" dirty="0" smtClean="0"/>
              <a:t>    e.g.,	1,000 lumens over 1m</a:t>
            </a:r>
            <a:r>
              <a:rPr lang="en-US" sz="2000" baseline="30000" dirty="0" smtClean="0"/>
              <a:t>2</a:t>
            </a:r>
            <a:r>
              <a:rPr lang="en-US" sz="2000" dirty="0" smtClean="0"/>
              <a:t> 	= 1,000 lux. </a:t>
            </a:r>
          </a:p>
          <a:p>
            <a:pPr marL="0" indent="0">
              <a:buNone/>
            </a:pPr>
            <a:r>
              <a:rPr lang="en-US" sz="2000" dirty="0"/>
              <a:t>	</a:t>
            </a:r>
            <a:r>
              <a:rPr lang="en-US" sz="2000" dirty="0" smtClean="0"/>
              <a:t>1,000 lumens over 10m</a:t>
            </a:r>
            <a:r>
              <a:rPr lang="en-US" sz="2000" baseline="30000" dirty="0" smtClean="0"/>
              <a:t>2</a:t>
            </a:r>
            <a:r>
              <a:rPr lang="en-US" sz="2000" dirty="0" smtClean="0"/>
              <a:t> 	= 10 lux</a:t>
            </a:r>
            <a:endParaRPr lang="en-US" sz="2000" u="sng" dirty="0"/>
          </a:p>
          <a:p>
            <a:r>
              <a:rPr lang="en-US" sz="2000" b="1" dirty="0" smtClean="0">
                <a:solidFill>
                  <a:srgbClr val="FF0000"/>
                </a:solidFill>
              </a:rPr>
              <a:t>Luminance</a:t>
            </a:r>
            <a:r>
              <a:rPr lang="en-US" sz="2000" dirty="0" smtClean="0">
                <a:solidFill>
                  <a:srgbClr val="FF0000"/>
                </a:solidFill>
              </a:rPr>
              <a:t> </a:t>
            </a:r>
            <a:r>
              <a:rPr lang="en-US" sz="2000" dirty="0">
                <a:solidFill>
                  <a:srgbClr val="FF0000"/>
                </a:solidFill>
              </a:rPr>
              <a:t>= </a:t>
            </a:r>
            <a:r>
              <a:rPr lang="en-US" sz="2000" dirty="0" smtClean="0">
                <a:solidFill>
                  <a:srgbClr val="FF0000"/>
                </a:solidFill>
              </a:rPr>
              <a:t>amount of </a:t>
            </a:r>
            <a:r>
              <a:rPr lang="en-US" sz="2000" dirty="0">
                <a:solidFill>
                  <a:srgbClr val="FF0000"/>
                </a:solidFill>
              </a:rPr>
              <a:t>light energy </a:t>
            </a:r>
            <a:r>
              <a:rPr lang="en-US" sz="2000" u="sng" dirty="0">
                <a:solidFill>
                  <a:srgbClr val="FF0000"/>
                </a:solidFill>
              </a:rPr>
              <a:t>reflected back from a surface</a:t>
            </a:r>
            <a:r>
              <a:rPr lang="en-US" sz="2000" dirty="0">
                <a:solidFill>
                  <a:srgbClr val="FF0000"/>
                </a:solidFill>
              </a:rPr>
              <a:t>. </a:t>
            </a:r>
            <a:r>
              <a:rPr lang="en-US" sz="2000" b="1" dirty="0">
                <a:solidFill>
                  <a:srgbClr val="FF0000"/>
                </a:solidFill>
              </a:rPr>
              <a:t>Unit = cd/m</a:t>
            </a:r>
            <a:r>
              <a:rPr lang="en-US" sz="2000" b="1" baseline="30000" dirty="0">
                <a:solidFill>
                  <a:srgbClr val="FF0000"/>
                </a:solidFill>
              </a:rPr>
              <a:t>2</a:t>
            </a:r>
            <a:r>
              <a:rPr lang="en-US" sz="2000" b="1" dirty="0">
                <a:solidFill>
                  <a:srgbClr val="FF0000"/>
                </a:solidFill>
              </a:rPr>
              <a:t>. </a:t>
            </a:r>
            <a:r>
              <a:rPr lang="en-US" sz="2000" b="1" dirty="0"/>
              <a:t> </a:t>
            </a:r>
            <a:r>
              <a:rPr lang="en-US" sz="2000" dirty="0"/>
              <a:t>Luminance (cd/m</a:t>
            </a:r>
            <a:r>
              <a:rPr lang="en-US" sz="2000" baseline="30000" dirty="0"/>
              <a:t>2</a:t>
            </a:r>
            <a:r>
              <a:rPr lang="en-US" sz="2000" dirty="0"/>
              <a:t>) = </a:t>
            </a:r>
            <a:r>
              <a:rPr lang="en-US" sz="2000" i="1" u="sng" dirty="0"/>
              <a:t>lux</a:t>
            </a:r>
            <a:r>
              <a:rPr lang="en-US" sz="2000" u="sng" dirty="0"/>
              <a:t> x </a:t>
            </a:r>
            <a:r>
              <a:rPr lang="en-US" sz="2000" i="1" u="sng" dirty="0"/>
              <a:t>reflectance</a:t>
            </a:r>
            <a:endParaRPr lang="en-US" sz="2000" i="1" dirty="0"/>
          </a:p>
          <a:p>
            <a:pPr marL="3543300" lvl="8" indent="0">
              <a:buNone/>
            </a:pPr>
            <a:r>
              <a:rPr lang="en-US" sz="1400" dirty="0"/>
              <a:t>    </a:t>
            </a:r>
            <a:r>
              <a:rPr lang="en-US" sz="1800" dirty="0"/>
              <a:t> </a:t>
            </a:r>
            <a:r>
              <a:rPr lang="en-US" sz="1800" i="1" dirty="0"/>
              <a:t>  </a:t>
            </a:r>
            <a:r>
              <a:rPr lang="en-US" sz="1800" i="1" dirty="0" smtClean="0"/>
              <a:t>     </a:t>
            </a:r>
            <a:r>
              <a:rPr lang="el-GR" sz="1800" i="1" dirty="0" smtClean="0"/>
              <a:t>π</a:t>
            </a:r>
            <a:endParaRPr lang="en-US" sz="1800" i="1" dirty="0" smtClean="0"/>
          </a:p>
          <a:p>
            <a:r>
              <a:rPr lang="en-US" sz="2000" b="1" dirty="0">
                <a:solidFill>
                  <a:srgbClr val="FF0000"/>
                </a:solidFill>
              </a:rPr>
              <a:t>Reflectance = </a:t>
            </a:r>
            <a:r>
              <a:rPr lang="en-US" sz="2000" dirty="0" smtClean="0">
                <a:solidFill>
                  <a:srgbClr val="FF0000"/>
                </a:solidFill>
              </a:rPr>
              <a:t>ratio </a:t>
            </a:r>
            <a:r>
              <a:rPr lang="en-US" sz="2000" dirty="0">
                <a:solidFill>
                  <a:srgbClr val="FF0000"/>
                </a:solidFill>
              </a:rPr>
              <a:t>of light falling on a surface to the light reflected from </a:t>
            </a:r>
            <a:r>
              <a:rPr lang="en-US" sz="2000" dirty="0" smtClean="0">
                <a:solidFill>
                  <a:srgbClr val="FF0000"/>
                </a:solidFill>
              </a:rPr>
              <a:t>a surface</a:t>
            </a:r>
            <a:r>
              <a:rPr lang="en-US" sz="2000" dirty="0">
                <a:solidFill>
                  <a:srgbClr val="FF0000"/>
                </a:solidFill>
              </a:rPr>
              <a:t>, expressed as </a:t>
            </a:r>
            <a:r>
              <a:rPr lang="en-US" sz="2000" dirty="0" smtClean="0">
                <a:solidFill>
                  <a:srgbClr val="FF0000"/>
                </a:solidFill>
              </a:rPr>
              <a:t>%</a:t>
            </a:r>
            <a:r>
              <a:rPr lang="en-US" sz="2000" dirty="0" smtClean="0"/>
              <a:t>. </a:t>
            </a:r>
          </a:p>
        </p:txBody>
      </p:sp>
      <p:sp>
        <p:nvSpPr>
          <p:cNvPr id="4" name="Footer Placeholder 3"/>
          <p:cNvSpPr>
            <a:spLocks noGrp="1"/>
          </p:cNvSpPr>
          <p:nvPr>
            <p:ph type="ftr" sz="quarter" idx="11"/>
          </p:nvPr>
        </p:nvSpPr>
        <p:spPr/>
        <p:txBody>
          <a:bodyPr/>
          <a:lstStyle/>
          <a:p>
            <a:r>
              <a:rPr lang="en-US" smtClean="0"/>
              <a:t>www.agrability.org </a:t>
            </a:r>
            <a:endParaRPr lang="en-US"/>
          </a:p>
        </p:txBody>
      </p:sp>
      <p:sp>
        <p:nvSpPr>
          <p:cNvPr id="5" name="Slide Number Placeholder 4"/>
          <p:cNvSpPr>
            <a:spLocks noGrp="1"/>
          </p:cNvSpPr>
          <p:nvPr>
            <p:ph type="sldNum" sz="quarter" idx="12"/>
          </p:nvPr>
        </p:nvSpPr>
        <p:spPr/>
        <p:txBody>
          <a:bodyPr/>
          <a:lstStyle/>
          <a:p>
            <a:fld id="{DC935666-948C-4025-99EA-9208B70A5931}" type="slidenum">
              <a:rPr lang="en-US" smtClean="0"/>
              <a:t>9</a:t>
            </a:fld>
            <a:endParaRPr lang="en-US"/>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4285"/>
          <a:stretch/>
        </p:blipFill>
        <p:spPr bwMode="auto">
          <a:xfrm>
            <a:off x="3102429" y="5486400"/>
            <a:ext cx="3893127" cy="52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102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5805</TotalTime>
  <Words>3414</Words>
  <Application>Microsoft Office PowerPoint</Application>
  <PresentationFormat>On-screen Show (4:3)</PresentationFormat>
  <Paragraphs>460</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Lighting for Health and Safety  in Agricultural Settings</vt:lpstr>
      <vt:lpstr>Basic Webinar Instructions</vt:lpstr>
      <vt:lpstr>Basic Webinar Instructions</vt:lpstr>
      <vt:lpstr>Known Webinar Issues</vt:lpstr>
      <vt:lpstr>PowerPoint Presentation</vt:lpstr>
      <vt:lpstr>Overview</vt:lpstr>
      <vt:lpstr>Importance of lighting</vt:lpstr>
      <vt:lpstr>Visibility of light: wavelength</vt:lpstr>
      <vt:lpstr>Measuring Light</vt:lpstr>
      <vt:lpstr>Measuring Light 2</vt:lpstr>
      <vt:lpstr>Measuring Light 3</vt:lpstr>
      <vt:lpstr>Lighting problems: Gloomy light </vt:lpstr>
      <vt:lpstr>Lighting problems: Glare </vt:lpstr>
      <vt:lpstr>Lighting Problems: Specular glare (reflections) </vt:lpstr>
      <vt:lpstr>Lighting problems: Poor contrast </vt:lpstr>
      <vt:lpstr>Lighting problems: Color inaccuracy </vt:lpstr>
      <vt:lpstr>Lighting Problems: Flicker </vt:lpstr>
      <vt:lpstr>Lighting problems: Shadows</vt:lpstr>
      <vt:lpstr>Visual performance: Acuity </vt:lpstr>
      <vt:lpstr>Visual performance - Accommodation</vt:lpstr>
      <vt:lpstr>Visual performance </vt:lpstr>
      <vt:lpstr>Visual performance – Field of view </vt:lpstr>
      <vt:lpstr>Color blindness </vt:lpstr>
      <vt:lpstr>Cataracts</vt:lpstr>
      <vt:lpstr>Macular degeneration</vt:lpstr>
      <vt:lpstr>PowerPoint Presentation</vt:lpstr>
      <vt:lpstr>Blue light hazard</vt:lpstr>
      <vt:lpstr>Glaucoma</vt:lpstr>
      <vt:lpstr>Diabetic retinopathy</vt:lpstr>
      <vt:lpstr>Seasonal affective disorder (SAD)</vt:lpstr>
      <vt:lpstr>Visual task demands</vt:lpstr>
      <vt:lpstr>Visual task demands</vt:lpstr>
      <vt:lpstr>Minimum illuminance for safety</vt:lpstr>
      <vt:lpstr>Alphanumeric size by light</vt:lpstr>
      <vt:lpstr>Visual codes and symbols</vt:lpstr>
      <vt:lpstr>Dynamic displays e.g. lightbars</vt:lpstr>
      <vt:lpstr>Signs: Color rules</vt:lpstr>
      <vt:lpstr>Lighting for safety/performance </vt:lpstr>
      <vt:lpstr>Lighting for safety/performance</vt:lpstr>
      <vt:lpstr>Types of lighting</vt:lpstr>
      <vt:lpstr>Color and efficiency of artificial lighting</vt:lpstr>
      <vt:lpstr>Day (Sky) Light Systems</vt:lpstr>
      <vt:lpstr>LED Lighting on the farm</vt:lpstr>
      <vt:lpstr>Types of lighting by direction</vt:lpstr>
      <vt:lpstr>Types of lighting by direction</vt:lpstr>
      <vt:lpstr>Types of lighting 2</vt:lpstr>
      <vt:lpstr>Equipment lighting </vt:lpstr>
      <vt:lpstr>Information/Standards, etc.</vt:lpstr>
      <vt:lpstr>Selected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 for Health and Safety  in Agricultural Settings: With attention to disability issues.</dc:title>
  <dc:creator>Robert and Carol</dc:creator>
  <cp:lastModifiedBy>Jones, Paul J</cp:lastModifiedBy>
  <cp:revision>252</cp:revision>
  <dcterms:created xsi:type="dcterms:W3CDTF">2013-02-20T18:53:25Z</dcterms:created>
  <dcterms:modified xsi:type="dcterms:W3CDTF">2013-06-13T13:20:13Z</dcterms:modified>
</cp:coreProperties>
</file>