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25" r:id="rId2"/>
    <p:sldId id="326" r:id="rId3"/>
    <p:sldId id="327" r:id="rId4"/>
    <p:sldId id="256" r:id="rId5"/>
    <p:sldId id="261" r:id="rId6"/>
    <p:sldId id="257" r:id="rId7"/>
    <p:sldId id="259" r:id="rId8"/>
    <p:sldId id="258" r:id="rId9"/>
    <p:sldId id="262" r:id="rId10"/>
    <p:sldId id="263" r:id="rId11"/>
    <p:sldId id="260" r:id="rId12"/>
    <p:sldId id="278" r:id="rId13"/>
    <p:sldId id="289" r:id="rId14"/>
    <p:sldId id="297" r:id="rId15"/>
    <p:sldId id="292" r:id="rId16"/>
    <p:sldId id="319" r:id="rId17"/>
    <p:sldId id="320" r:id="rId18"/>
    <p:sldId id="321" r:id="rId19"/>
    <p:sldId id="322" r:id="rId20"/>
    <p:sldId id="298" r:id="rId21"/>
    <p:sldId id="299" r:id="rId22"/>
    <p:sldId id="306" r:id="rId23"/>
    <p:sldId id="291" r:id="rId24"/>
    <p:sldId id="316" r:id="rId25"/>
    <p:sldId id="310" r:id="rId26"/>
    <p:sldId id="311" r:id="rId27"/>
    <p:sldId id="275" r:id="rId28"/>
    <p:sldId id="305" r:id="rId29"/>
    <p:sldId id="281" r:id="rId30"/>
    <p:sldId id="276" r:id="rId31"/>
    <p:sldId id="284" r:id="rId32"/>
    <p:sldId id="324" r:id="rId33"/>
    <p:sldId id="283" r:id="rId34"/>
    <p:sldId id="317" r:id="rId35"/>
    <p:sldId id="314" r:id="rId36"/>
    <p:sldId id="277" r:id="rId37"/>
    <p:sldId id="286" r:id="rId38"/>
    <p:sldId id="309" r:id="rId39"/>
    <p:sldId id="287" r:id="rId40"/>
    <p:sldId id="290" r:id="rId41"/>
    <p:sldId id="315" r:id="rId42"/>
    <p:sldId id="288" r:id="rId43"/>
    <p:sldId id="266" r:id="rId44"/>
    <p:sldId id="272" r:id="rId45"/>
    <p:sldId id="318" r:id="rId46"/>
    <p:sldId id="267" r:id="rId47"/>
    <p:sldId id="271" r:id="rId48"/>
    <p:sldId id="307" r:id="rId49"/>
    <p:sldId id="312" r:id="rId50"/>
    <p:sldId id="265" r:id="rId51"/>
    <p:sldId id="313" r:id="rId52"/>
    <p:sldId id="273" r:id="rId5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BD97"/>
    <a:srgbClr val="558ED5"/>
    <a:srgbClr val="000000"/>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27" autoAdjust="0"/>
  </p:normalViewPr>
  <p:slideViewPr>
    <p:cSldViewPr>
      <p:cViewPr varScale="1">
        <p:scale>
          <a:sx n="68" d="100"/>
          <a:sy n="68" d="100"/>
        </p:scale>
        <p:origin x="-120" y="-108"/>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270" y="-114"/>
      </p:cViewPr>
      <p:guideLst>
        <p:guide orient="horz" pos="2928"/>
        <p:guide pos="216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296F90A-8E22-4931-B8F8-F46D545E62F6}" type="datetimeFigureOut">
              <a:rPr lang="en-US" smtClean="0"/>
              <a:pPr/>
              <a:t>9/8/2011</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86D9C8B-E876-45B0-91C1-7F694E5CA9A7}" type="slidenum">
              <a:rPr lang="en-US" smtClean="0"/>
              <a:pPr/>
              <a:t>‹#›</a:t>
            </a:fld>
            <a:endParaRPr lang="en-US" dirty="0"/>
          </a:p>
        </p:txBody>
      </p:sp>
    </p:spTree>
    <p:extLst>
      <p:ext uri="{BB962C8B-B14F-4D97-AF65-F5344CB8AC3E}">
        <p14:creationId xmlns:p14="http://schemas.microsoft.com/office/powerpoint/2010/main" xmlns="" val="314207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dirty="0" smtClean="0"/>
              <a:t>The need</a:t>
            </a:r>
            <a:r>
              <a:rPr lang="en-US" sz="1400" baseline="0" dirty="0" smtClean="0"/>
              <a:t> to make the right choices for hand protection is underlined by government standards in this area. The Occupational Safety and Health Agency’s</a:t>
            </a:r>
            <a:endParaRPr lang="en-US" sz="1400" dirty="0" smtClean="0"/>
          </a:p>
          <a:p>
            <a:pPr defTabSz="924458">
              <a:defRPr/>
            </a:pPr>
            <a:r>
              <a:rPr lang="en-US" sz="1400" dirty="0" smtClean="0"/>
              <a:t>Standard 1910.138 directs employers to ensure their employees are provided with – and wear - hand protection that is appropriate both to the task and to the hazards.  Even</a:t>
            </a:r>
            <a:r>
              <a:rPr lang="en-US" sz="1400" baseline="0" dirty="0" smtClean="0"/>
              <a:t> though </a:t>
            </a:r>
            <a:r>
              <a:rPr lang="en-US" sz="1400" dirty="0" smtClean="0"/>
              <a:t>OSHA</a:t>
            </a:r>
            <a:r>
              <a:rPr lang="en-US" sz="1400" baseline="0" dirty="0" smtClean="0"/>
              <a:t> Standards may not govern agricultural operations, they do provide a valuable framework for best safety practice in this sector, and this Standard is undoubtedly consistent with the hand protection needs of agricultural workers.</a:t>
            </a:r>
          </a:p>
          <a:p>
            <a:pPr defTabSz="924458">
              <a:defRPr/>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3506" y="228600"/>
            <a:ext cx="4063999" cy="3048000"/>
          </a:xfrm>
        </p:spPr>
      </p:sp>
      <p:sp>
        <p:nvSpPr>
          <p:cNvPr id="3" name="Notes Placeholder 2"/>
          <p:cNvSpPr>
            <a:spLocks noGrp="1"/>
          </p:cNvSpPr>
          <p:nvPr>
            <p:ph type="body" idx="1"/>
          </p:nvPr>
        </p:nvSpPr>
        <p:spPr>
          <a:xfrm>
            <a:off x="545306" y="3429000"/>
            <a:ext cx="5943600" cy="4564380"/>
          </a:xfrm>
        </p:spPr>
        <p:txBody>
          <a:bodyPr>
            <a:noAutofit/>
          </a:bodyPr>
          <a:lstStyle/>
          <a:p>
            <a:r>
              <a:rPr lang="en-US" sz="1400" dirty="0" smtClean="0"/>
              <a:t>There is also an important performance standard for hand protection, available jointly from the American National Standards Institute – International</a:t>
            </a:r>
            <a:r>
              <a:rPr lang="en-US" sz="1400" baseline="0" dirty="0" smtClean="0"/>
              <a:t> Safety Equipment Association, number 105 </a:t>
            </a:r>
            <a:r>
              <a:rPr lang="en-US" sz="1400" dirty="0" smtClean="0"/>
              <a:t>recently updated from the 2005 Standard </a:t>
            </a:r>
            <a:r>
              <a:rPr lang="en-US" sz="1400" baseline="0" dirty="0" smtClean="0"/>
              <a:t>with</a:t>
            </a:r>
            <a:r>
              <a:rPr lang="en-US" sz="1400" dirty="0" smtClean="0"/>
              <a:t> a February 2011 release.</a:t>
            </a:r>
          </a:p>
          <a:p>
            <a:endParaRPr lang="en-US" sz="1400" baseline="0" dirty="0" smtClean="0"/>
          </a:p>
          <a:p>
            <a:r>
              <a:rPr lang="en-US" sz="1400" baseline="0" dirty="0" smtClean="0"/>
              <a:t>ANSI/ISEA 105 addresses five aspects of hand protection performance on a pass/fail basis. The Standard also provides a numeric classification by which hand protection that meets the minimum performance standard is rated against a variety of performance tests.</a:t>
            </a:r>
          </a:p>
          <a:p>
            <a:endParaRPr lang="en-US" sz="1400" dirty="0" smtClean="0"/>
          </a:p>
          <a:p>
            <a:r>
              <a:rPr lang="en-US" sz="1400" dirty="0" smtClean="0"/>
              <a:t>The Standard</a:t>
            </a:r>
            <a:r>
              <a:rPr lang="en-US" sz="1400" baseline="0" dirty="0" smtClean="0"/>
              <a:t> includes guidance in selection procedures for hand protection, and outlines some ergonomics advice on fit, function and comfort.</a:t>
            </a:r>
            <a:endParaRPr lang="en-US" sz="1400" dirty="0" smtClean="0"/>
          </a:p>
          <a:p>
            <a:endParaRPr lang="en-US" sz="1400" baseline="0" dirty="0" smtClean="0"/>
          </a:p>
          <a:p>
            <a:r>
              <a:rPr lang="en-US" sz="1400" baseline="0" dirty="0" smtClean="0"/>
              <a:t>It may be useful for health and safety professionals to refer to this Standard when advising clients on hand protection. This webinar does not have the time to go through the Standard in detail, but references are made to the Standard, where appropriate.</a:t>
            </a:r>
          </a:p>
          <a:p>
            <a:endParaRPr lang="en-US" sz="1400" baseline="0" dirty="0" smtClean="0"/>
          </a:p>
          <a:p>
            <a:r>
              <a:rPr lang="en-US" sz="1400" baseline="0" dirty="0" smtClean="0"/>
              <a:t>We will now turn our attention to the main hazards affecting our choice of hand protection.</a:t>
            </a:r>
            <a:endParaRPr lang="en-US" sz="14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13</a:t>
            </a:fld>
            <a:endParaRPr lang="en-US" dirty="0"/>
          </a:p>
        </p:txBody>
      </p:sp>
    </p:spTree>
    <p:extLst>
      <p:ext uri="{BB962C8B-B14F-4D97-AF65-F5344CB8AC3E}">
        <p14:creationId xmlns:p14="http://schemas.microsoft.com/office/powerpoint/2010/main" xmlns="" val="1592106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106" y="533400"/>
            <a:ext cx="3886200" cy="2914650"/>
          </a:xfrm>
        </p:spPr>
      </p:sp>
      <p:sp>
        <p:nvSpPr>
          <p:cNvPr id="3" name="Notes Placeholder 2"/>
          <p:cNvSpPr>
            <a:spLocks noGrp="1"/>
          </p:cNvSpPr>
          <p:nvPr>
            <p:ph type="body" idx="1"/>
          </p:nvPr>
        </p:nvSpPr>
        <p:spPr>
          <a:xfrm>
            <a:off x="697706" y="3581400"/>
            <a:ext cx="5505450" cy="4800600"/>
          </a:xfrm>
        </p:spPr>
        <p:txBody>
          <a:bodyPr>
            <a:noAutofit/>
          </a:bodyPr>
          <a:lstStyle/>
          <a:p>
            <a:r>
              <a:rPr lang="en-US" sz="1400" dirty="0" smtClean="0"/>
              <a:t>Chemical protection is concerned with skin irritants and sensitizers. Skin </a:t>
            </a:r>
            <a:r>
              <a:rPr lang="en-US" sz="1400" i="1" dirty="0"/>
              <a:t>irritants</a:t>
            </a:r>
            <a:r>
              <a:rPr lang="en-US" sz="1400" dirty="0"/>
              <a:t> cause </a:t>
            </a:r>
            <a:r>
              <a:rPr lang="en-US" sz="1400" b="1" dirty="0"/>
              <a:t>reversible</a:t>
            </a:r>
            <a:r>
              <a:rPr lang="en-US" sz="1400" dirty="0"/>
              <a:t> damage to the skin. Some irritants may </a:t>
            </a:r>
            <a:r>
              <a:rPr lang="en-US" sz="1400" i="1" dirty="0" smtClean="0"/>
              <a:t>sensitize</a:t>
            </a:r>
            <a:r>
              <a:rPr lang="en-US" sz="1400" dirty="0" smtClean="0"/>
              <a:t> </a:t>
            </a:r>
            <a:r>
              <a:rPr lang="en-US" sz="1400" dirty="0"/>
              <a:t>the skin, so that an allergic response occurs with increased speed and/or severity with </a:t>
            </a:r>
            <a:r>
              <a:rPr lang="en-US" sz="1400" dirty="0" smtClean="0"/>
              <a:t>each subsequent </a:t>
            </a:r>
            <a:r>
              <a:rPr lang="en-US" sz="1400" dirty="0"/>
              <a:t>exposure to the chemical. </a:t>
            </a:r>
            <a:endParaRPr lang="en-US" sz="1400" dirty="0" smtClean="0"/>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Many </a:t>
            </a:r>
            <a:r>
              <a:rPr lang="en-US" sz="1400" dirty="0"/>
              <a:t>pesticides contain irritants and sensitizers. The hands are the body part most likely to be contaminated by pesticides, the most frequent outcome of which is contact dermatitis. For pesticide application, barrier creams do not provide effective protection, and the best protection is generally afforded by nitrile/butyl rubber gloves or laminate gloves (4H or Barrier</a:t>
            </a:r>
            <a:r>
              <a:rPr lang="en-US" sz="1400" dirty="0" smtClean="0"/>
              <a:t>), but specific chemicals necessitate choosing appropriate glove construction. We will discuss glove materials in more detail shortly.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For chemical hand protection to </a:t>
            </a:r>
            <a:r>
              <a:rPr lang="en-US" sz="1400" dirty="0"/>
              <a:t>be effective, it is important that </a:t>
            </a:r>
            <a:r>
              <a:rPr lang="en-US" sz="1400" dirty="0" smtClean="0"/>
              <a:t>gloves </a:t>
            </a:r>
            <a:r>
              <a:rPr lang="en-US" sz="1400" dirty="0"/>
              <a:t>are used properly, are clean, </a:t>
            </a:r>
            <a:r>
              <a:rPr lang="en-US" sz="1400" dirty="0" smtClean="0"/>
              <a:t>are </a:t>
            </a:r>
            <a:r>
              <a:rPr lang="en-US" sz="1400" dirty="0"/>
              <a:t>in good condition, with no splits or holes, and are used as </a:t>
            </a:r>
            <a:r>
              <a:rPr lang="en-US" sz="1400" dirty="0" smtClean="0"/>
              <a:t>part of an appropriate personal protective equipment system. They </a:t>
            </a:r>
            <a:r>
              <a:rPr lang="en-US" sz="1400" dirty="0"/>
              <a:t>must </a:t>
            </a:r>
            <a:r>
              <a:rPr lang="en-US" sz="1400" dirty="0" smtClean="0"/>
              <a:t>overlap </a:t>
            </a:r>
            <a:r>
              <a:rPr lang="en-US" sz="1400" dirty="0"/>
              <a:t>the cuffs of a long-sleeved shirt </a:t>
            </a:r>
            <a:r>
              <a:rPr lang="en-US" sz="1400" dirty="0" smtClean="0"/>
              <a:t>or protective sleeves that are equally appropriate </a:t>
            </a:r>
            <a:r>
              <a:rPr lang="en-US" sz="1400" dirty="0"/>
              <a:t>to chemical </a:t>
            </a:r>
            <a:r>
              <a:rPr lang="en-US" sz="1400" dirty="0" smtClean="0"/>
              <a:t>protection, leaving no exposed skin to be contaminated by spray or splashes; it </a:t>
            </a:r>
            <a:r>
              <a:rPr lang="en-US" sz="1400" dirty="0"/>
              <a:t>is of little value wearing gloves but leaving the arms, legs, body or face exposed to contact with the </a:t>
            </a:r>
            <a:r>
              <a:rPr lang="en-US" sz="1400" dirty="0" smtClean="0"/>
              <a:t>chemical. </a:t>
            </a:r>
            <a:endParaRPr lang="en-US" sz="14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381000"/>
            <a:ext cx="4648200" cy="3486150"/>
          </a:xfrm>
        </p:spPr>
      </p:sp>
      <p:sp>
        <p:nvSpPr>
          <p:cNvPr id="3" name="Notes Placeholder 2"/>
          <p:cNvSpPr>
            <a:spLocks noGrp="1"/>
          </p:cNvSpPr>
          <p:nvPr>
            <p:ph type="body" idx="1"/>
          </p:nvPr>
        </p:nvSpPr>
        <p:spPr>
          <a:xfrm>
            <a:off x="469106" y="3962400"/>
            <a:ext cx="6019800" cy="4636770"/>
          </a:xfrm>
        </p:spPr>
        <p:txBody>
          <a:bodyPr>
            <a:normAutofit/>
          </a:bodyPr>
          <a:lstStyle/>
          <a:p>
            <a:r>
              <a:rPr lang="en-US" sz="1400" dirty="0" smtClean="0"/>
              <a:t>Chemical protection</a:t>
            </a:r>
            <a:r>
              <a:rPr lang="en-US" sz="1400" baseline="0" dirty="0" smtClean="0"/>
              <a:t> gloves are generally made from either rubber or plastic materials, a blend of several types of material, or laminates of alternate materials. Blended and laminated gloves may afford better chemical resistance, as will thicker materials, but there may be a trade-off in grip and dexterity which could increase injury risk in some situations. It is essential to choose the optimum glove for each task – let’s explore briefly the pros and cons of a few common materials used for chemical protection.</a:t>
            </a:r>
          </a:p>
          <a:p>
            <a:endParaRPr lang="en-US" sz="1400" dirty="0"/>
          </a:p>
          <a:p>
            <a:r>
              <a:rPr lang="en-US" sz="1400" dirty="0"/>
              <a:t>Gloves may fail to protect due to deterioration or degradation of the glove material. It is essential to clean gloves after use and to inspect for wear prior to handling chemicals; </a:t>
            </a:r>
            <a:r>
              <a:rPr lang="en-US" sz="1400" dirty="0" smtClean="0"/>
              <a:t>Gloves can be checked for holes by filling with water, closing the cuff and exerting</a:t>
            </a:r>
            <a:r>
              <a:rPr lang="en-US" sz="1400" baseline="0" dirty="0" smtClean="0"/>
              <a:t> pressure – tears, damaged seam welds and holes will be revealed. Dry the glove prior to use. Discard and replace faulty gloves. More subtle migration of irritants from the outside to the inside of the glove can occur by permeation</a:t>
            </a:r>
            <a:r>
              <a:rPr lang="en-US" sz="1400" dirty="0" smtClean="0"/>
              <a:t>, </a:t>
            </a:r>
            <a:r>
              <a:rPr lang="en-US" sz="1400" dirty="0"/>
              <a:t>in which chemicals pass through the glove material on a molecular level. This is why it is </a:t>
            </a:r>
            <a:r>
              <a:rPr lang="en-US" sz="1400" dirty="0" smtClean="0"/>
              <a:t>essential to </a:t>
            </a:r>
            <a:r>
              <a:rPr lang="en-US" sz="1400" dirty="0"/>
              <a:t>select appropriate </a:t>
            </a:r>
            <a:r>
              <a:rPr lang="en-US" sz="1400" dirty="0" smtClean="0"/>
              <a:t>material </a:t>
            </a:r>
            <a:r>
              <a:rPr lang="en-US" sz="1400" dirty="0"/>
              <a:t>for the chemicals being handled, and to read the chemical and glove makers’ safety and application information; Finally, chemicals can penetrate via </a:t>
            </a:r>
            <a:r>
              <a:rPr lang="en-US" sz="1400" dirty="0" smtClean="0"/>
              <a:t>pores </a:t>
            </a:r>
            <a:r>
              <a:rPr lang="en-US" sz="1400" dirty="0"/>
              <a:t>in the glove material, such as in leather, or due to  the glove construction method, such as stitched seams. (Konz, 1995)</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400" b="0" i="0" dirty="0" smtClean="0"/>
              <a:t>Natural,</a:t>
            </a:r>
            <a:r>
              <a:rPr lang="en-US" sz="1400" b="0" i="0" baseline="0" dirty="0" smtClean="0"/>
              <a:t> or </a:t>
            </a:r>
            <a:r>
              <a:rPr lang="en-US" sz="1400" b="0" i="0" dirty="0" smtClean="0"/>
              <a:t>latex</a:t>
            </a:r>
            <a:r>
              <a:rPr lang="en-US" sz="1400" b="0" i="0" baseline="0" dirty="0" smtClean="0"/>
              <a:t> </a:t>
            </a:r>
            <a:r>
              <a:rPr lang="en-US" sz="1400" b="0" i="0" dirty="0" smtClean="0"/>
              <a:t>rubber has the advantages</a:t>
            </a:r>
            <a:r>
              <a:rPr lang="en-US" sz="1400" b="0" i="0" baseline="0" dirty="0" smtClean="0"/>
              <a:t> </a:t>
            </a:r>
            <a:r>
              <a:rPr lang="en-US" sz="1400" b="0" i="0" dirty="0" smtClean="0"/>
              <a:t>of being fairly</a:t>
            </a:r>
            <a:r>
              <a:rPr lang="en-US" sz="1400" b="0" i="0" baseline="0" dirty="0" smtClean="0"/>
              <a:t> </a:t>
            </a:r>
            <a:r>
              <a:rPr lang="en-US" sz="1400" b="0" i="0" dirty="0" smtClean="0"/>
              <a:t>comfortable to wear,</a:t>
            </a:r>
            <a:r>
              <a:rPr lang="en-US" sz="1400" b="0" i="0" baseline="0" dirty="0" smtClean="0"/>
              <a:t> having h</a:t>
            </a:r>
            <a:r>
              <a:rPr lang="en-US" sz="1400" b="0" i="0" dirty="0" smtClean="0"/>
              <a:t>igh tensile strength</a:t>
            </a:r>
            <a:r>
              <a:rPr lang="en-US" sz="1400" b="0" i="0" baseline="0" dirty="0" smtClean="0"/>
              <a:t> and </a:t>
            </a:r>
            <a:r>
              <a:rPr lang="en-US" sz="1400" b="0" i="0" dirty="0" smtClean="0"/>
              <a:t>elasticity, so resists tearing, is temperature and abrasion</a:t>
            </a:r>
            <a:r>
              <a:rPr lang="en-US" sz="1400" b="0" i="0" baseline="0" dirty="0" smtClean="0"/>
              <a:t> </a:t>
            </a:r>
            <a:r>
              <a:rPr lang="en-US" sz="1400" b="0" i="0" dirty="0" smtClean="0"/>
              <a:t>resistant, and protects against most water solutions of acids, alkalis, salts and ketones. On the downside, latex rubber is known to cause allergic contact dermatitis in some individuals,</a:t>
            </a:r>
            <a:r>
              <a:rPr lang="en-US" sz="1400" b="0" i="0" baseline="0" dirty="0" smtClean="0"/>
              <a:t> which we will </a:t>
            </a:r>
            <a:r>
              <a:rPr lang="en-US" sz="1400" b="0" i="0" dirty="0" smtClean="0"/>
              <a:t>consider in more detail shortly.</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16</a:t>
            </a:fld>
            <a:endParaRPr lang="en-US" dirty="0"/>
          </a:p>
        </p:txBody>
      </p:sp>
    </p:spTree>
    <p:extLst>
      <p:ext uri="{BB962C8B-B14F-4D97-AF65-F5344CB8AC3E}">
        <p14:creationId xmlns:p14="http://schemas.microsoft.com/office/powerpoint/2010/main" xmlns="" val="247970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smtClean="0"/>
              <a:t>BUTYL, a synthetic rubber, protects against a wide variety of chemicals, resists oxidation, ozone corrosion and abrasion,</a:t>
            </a:r>
            <a:r>
              <a:rPr lang="en-US" sz="1400" baseline="0" dirty="0" smtClean="0"/>
              <a:t> and r</a:t>
            </a:r>
            <a:r>
              <a:rPr lang="en-US" sz="1400" dirty="0" smtClean="0"/>
              <a:t>emains flexible at low temperatures. It is not a good choice for some solvents found in cleaning agents.</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17</a:t>
            </a:fld>
            <a:endParaRPr lang="en-US" dirty="0"/>
          </a:p>
        </p:txBody>
      </p:sp>
    </p:spTree>
    <p:extLst>
      <p:ext uri="{BB962C8B-B14F-4D97-AF65-F5344CB8AC3E}">
        <p14:creationId xmlns:p14="http://schemas.microsoft.com/office/powerpoint/2010/main" xmlns="" val="225611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400" b="0" dirty="0" smtClean="0"/>
              <a:t>Neoprene </a:t>
            </a:r>
            <a:r>
              <a:rPr lang="en-US" sz="1400" b="0" baseline="0" dirty="0" smtClean="0"/>
              <a:t>is another </a:t>
            </a:r>
            <a:r>
              <a:rPr lang="en-US" sz="1400" b="0" dirty="0" smtClean="0"/>
              <a:t>synthetic rubber used in gloves.</a:t>
            </a:r>
            <a:r>
              <a:rPr lang="en-US" sz="1400" b="0" baseline="0" dirty="0" smtClean="0"/>
              <a:t> Neoprene affords g</a:t>
            </a:r>
            <a:r>
              <a:rPr lang="en-US" sz="1400" b="0" dirty="0" smtClean="0"/>
              <a:t>ood pliability, finger dexterity, high density, and tear resistance.  </a:t>
            </a:r>
          </a:p>
          <a:p>
            <a:pPr marL="0" lvl="1" indent="0">
              <a:buNone/>
            </a:pPr>
            <a:r>
              <a:rPr lang="en-US" sz="1400" b="0" dirty="0" smtClean="0"/>
              <a:t>It is a good choice when exposed to hydraulic fluids,</a:t>
            </a:r>
            <a:r>
              <a:rPr lang="en-US" sz="1400" b="0" baseline="0" dirty="0" smtClean="0"/>
              <a:t> g</a:t>
            </a:r>
            <a:r>
              <a:rPr lang="en-US" sz="1400" b="0" dirty="0" smtClean="0"/>
              <a:t>asoline,</a:t>
            </a:r>
            <a:r>
              <a:rPr lang="en-US" sz="1400" b="0" baseline="0" dirty="0" smtClean="0"/>
              <a:t> a</a:t>
            </a:r>
            <a:r>
              <a:rPr lang="en-US" sz="1400" b="0" dirty="0" smtClean="0"/>
              <a:t>lcohols,</a:t>
            </a:r>
            <a:r>
              <a:rPr lang="en-US" sz="1400" b="0" baseline="0" dirty="0" smtClean="0"/>
              <a:t> and o</a:t>
            </a:r>
            <a:r>
              <a:rPr lang="en-US" sz="1400" b="0" dirty="0" smtClean="0"/>
              <a:t>rganic acids and alkalis.  </a:t>
            </a:r>
          </a:p>
          <a:p>
            <a:pPr marL="0" lvl="1" indent="0">
              <a:buNone/>
            </a:pPr>
            <a:r>
              <a:rPr lang="en-US" sz="1400" b="0" dirty="0" smtClean="0"/>
              <a:t>Neoprene gloves generally have chemical and wear resistance properties superior to natural rubber</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18</a:t>
            </a:fld>
            <a:endParaRPr lang="en-US" dirty="0"/>
          </a:p>
        </p:txBody>
      </p:sp>
    </p:spTree>
    <p:extLst>
      <p:ext uri="{BB962C8B-B14F-4D97-AF65-F5344CB8AC3E}">
        <p14:creationId xmlns:p14="http://schemas.microsoft.com/office/powerpoint/2010/main" xmlns="" val="304373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400" dirty="0" smtClean="0"/>
              <a:t>Nitrile – is a synthetic copolymer.  It protects from chlorinated industrial solvents, and may be optimal for jobs requiring dexterity and sensitivity, yet it will stand up to heavy use even after prolonged exposure to substances that cause other gloves to deteriorate.  It provides protection when working with oils, greases, acids, caustics and alcohols,</a:t>
            </a:r>
            <a:r>
              <a:rPr lang="en-US" sz="1400" baseline="0" dirty="0" smtClean="0"/>
              <a:t> but is n</a:t>
            </a:r>
            <a:r>
              <a:rPr lang="en-US" sz="1400" dirty="0" smtClean="0"/>
              <a:t>ot recommended for use with strong oxidizing agents, aromatic solvents, ketones or acetates.</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19</a:t>
            </a:fld>
            <a:endParaRPr lang="en-US" dirty="0"/>
          </a:p>
        </p:txBody>
      </p:sp>
    </p:spTree>
    <p:extLst>
      <p:ext uri="{BB962C8B-B14F-4D97-AF65-F5344CB8AC3E}">
        <p14:creationId xmlns:p14="http://schemas.microsoft.com/office/powerpoint/2010/main" xmlns="" val="557846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OSHA’s personal</a:t>
            </a:r>
            <a:r>
              <a:rPr lang="en-US" sz="1400" baseline="0" dirty="0" smtClean="0"/>
              <a:t> protective equipment guide published in 2003, rates from Poor to Very Good the chemical resistance of four different types of chemical glove material against a variety of substances. Not all of these substances are encountered in agriculture, but when buying chemicals – such as pesticides, fertilizers, or cleaning agents, for use on the farm or ranch, it is advisable to determine in advance which glove materials will be effective against contamination by chemicals within the product, and to obtain appropriate protection before handling it. We are reproducing the table in its entirety here, but you are urged to download a copy of the OSHA document, which contains a lot of useful guidance. A link to this free document is given on the next page and again at the end of this presentation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dirty="0" smtClean="0"/>
              <a:t>Reputable manufacturers</a:t>
            </a:r>
            <a:r>
              <a:rPr lang="en-US" sz="1400" baseline="0" dirty="0" smtClean="0"/>
              <a:t> </a:t>
            </a:r>
            <a:r>
              <a:rPr lang="en-US" sz="1400" dirty="0" smtClean="0"/>
              <a:t>will provide information on applications for, and limitations (e.g. splash vs. immersion) of, their gloves. Some provide interactive selection software online, such</a:t>
            </a:r>
            <a:r>
              <a:rPr lang="en-US" sz="1400" baseline="0" dirty="0" smtClean="0"/>
              <a:t> as this SpecWare system, which also allows the user to combine multiple chemicals in order to arrive at an appropriate glove material specification prior to ordering.</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Glove construction materials can also be irritants and sensitizers</a:t>
            </a:r>
            <a:r>
              <a:rPr lang="en-US" sz="1400" dirty="0" smtClean="0"/>
              <a:t>. Latex </a:t>
            </a:r>
            <a:r>
              <a:rPr lang="en-US" sz="1400" dirty="0"/>
              <a:t>sensitization is common, and is caused by a protein occurring in natural latex. </a:t>
            </a:r>
          </a:p>
          <a:p>
            <a:r>
              <a:rPr lang="en-US" sz="1400" dirty="0"/>
              <a:t>The immune system responds by producing histamine.  The response may become increasingly severe, </a:t>
            </a:r>
            <a:r>
              <a:rPr lang="en-US" sz="1400" dirty="0" smtClean="0"/>
              <a:t>and in highly sensitive people may </a:t>
            </a:r>
            <a:r>
              <a:rPr lang="en-US" sz="1400" dirty="0"/>
              <a:t>be fatal.</a:t>
            </a:r>
          </a:p>
          <a:p>
            <a:r>
              <a:rPr lang="en-US" sz="1400" dirty="0"/>
              <a:t>When gloves are snapped off, particles of latex become airborne, either directly, or combined with the cornstarch powder used inside some gloves, resulting in an allergic reaction by inhalation or skin contact over other parts of the body, including the face. </a:t>
            </a:r>
            <a:endParaRPr lang="en-US" sz="1400" dirty="0" smtClean="0"/>
          </a:p>
          <a:p>
            <a:r>
              <a:rPr lang="en-US" sz="1400" dirty="0" smtClean="0"/>
              <a:t>Allergy </a:t>
            </a:r>
            <a:r>
              <a:rPr lang="en-US" sz="1400" dirty="0"/>
              <a:t>to PVC or nitrile gloves is less common, but not rare (Hayakawa, 2000).  Generally, they are suitable for pesticide use.</a:t>
            </a:r>
          </a:p>
          <a:p>
            <a:r>
              <a:rPr lang="en-US" sz="1400" dirty="0"/>
              <a:t>Allergy tests can determine hypersensitivity to glove materials.</a:t>
            </a:r>
          </a:p>
          <a:p>
            <a:r>
              <a:rPr lang="en-US" sz="1400" dirty="0"/>
              <a:t>Cotton liners may be helpful, but like any glove component, these will need to be inspected for damage, washed or replaced as necessary</a:t>
            </a:r>
            <a:r>
              <a:rPr lang="en-US" sz="1400"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rPr>
              <a:t>The FDA has noted that while manufacturers of many products, including latex gloves, increasingly are labeling their products as "hypoallergenic," a term interpreted by consumers to mean that the risk of allergic reactions to any component of the device would be minimal, this is not the case with items containing natural rubber.  </a:t>
            </a:r>
            <a:r>
              <a:rPr lang="en-US" sz="1400" dirty="0" smtClean="0"/>
              <a:t>“Hypoallergenic” labeling not useful and is not allowed on any medical devices that contain natural rubber. At</a:t>
            </a:r>
            <a:r>
              <a:rPr lang="en-US" sz="1400" baseline="0" dirty="0" smtClean="0"/>
              <a:t> this time, warning </a:t>
            </a:r>
            <a:r>
              <a:rPr lang="en-US" sz="1400" dirty="0" smtClean="0"/>
              <a:t>labeling regarding latex is required on medical gloves/devices only, and the onus is on the buyer or specifier of non-medical gloves to establish the materials of which gloves are constructed.</a:t>
            </a:r>
          </a:p>
          <a:p>
            <a:endParaRPr lang="en-US" sz="14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24</a:t>
            </a:fld>
            <a:endParaRPr lang="en-US" dirty="0"/>
          </a:p>
        </p:txBody>
      </p:sp>
    </p:spTree>
    <p:extLst>
      <p:ext uri="{BB962C8B-B14F-4D97-AF65-F5344CB8AC3E}">
        <p14:creationId xmlns:p14="http://schemas.microsoft.com/office/powerpoint/2010/main" xmlns="" val="3203835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dirty="0"/>
              <a:t>Chemical injury is not limited to liquids; handling some metals can lead to sensitization. This is reported for nickel, for example, a known sensitizer that can result in dermatitis and eczema. “Nickel eczema is difficult to heal and may lead to early retirement.” Chemical handling gloves should cover the distal part of the </a:t>
            </a:r>
            <a:r>
              <a:rPr lang="en-US" sz="1400" dirty="0" smtClean="0"/>
              <a:t>forearms that</a:t>
            </a:r>
            <a:r>
              <a:rPr lang="en-US" sz="1400" baseline="0" dirty="0" smtClean="0"/>
              <a:t> is, extending over the cuffs of a long-sleeved garment </a:t>
            </a:r>
            <a:r>
              <a:rPr lang="en-US" sz="1400" dirty="0" smtClean="0"/>
              <a:t>– </a:t>
            </a:r>
            <a:r>
              <a:rPr lang="en-US" sz="1400" b="0" dirty="0"/>
              <a:t>gauntlet designs </a:t>
            </a:r>
            <a:r>
              <a:rPr lang="en-US" sz="1400" dirty="0"/>
              <a:t>are </a:t>
            </a:r>
            <a:r>
              <a:rPr lang="en-US" sz="1400" dirty="0" smtClean="0"/>
              <a:t>therefore generally recommended</a:t>
            </a:r>
            <a:r>
              <a:rPr lang="en-US" sz="1400" dirty="0"/>
              <a:t>, where </a:t>
            </a:r>
            <a:r>
              <a:rPr lang="en-US" sz="1400" dirty="0" smtClean="0"/>
              <a:t>practicable </a:t>
            </a:r>
            <a:r>
              <a:rPr lang="en-US" sz="1400" dirty="0"/>
              <a:t>and safe</a:t>
            </a:r>
            <a:r>
              <a:rPr lang="en-US" sz="1400" dirty="0" smtClean="0"/>
              <a:t>. The cuffs should ideally be close-fitting </a:t>
            </a:r>
            <a:r>
              <a:rPr lang="en-US" sz="1400" baseline="0" dirty="0" smtClean="0"/>
              <a:t>as shown here</a:t>
            </a:r>
            <a:r>
              <a:rPr lang="en-US" sz="1400" dirty="0" smtClean="0"/>
              <a:t> to avoid ingress of chemicals behind the cuff, and to reduce the risk of snagging loose cuffs.</a:t>
            </a:r>
            <a:endParaRPr lang="en-US" sz="1400" dirty="0"/>
          </a:p>
          <a:p>
            <a:pPr defTabSz="924458">
              <a:defRPr/>
            </a:pPr>
            <a:endParaRPr lang="en-US" i="1" dirty="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Barrier creams are </a:t>
            </a:r>
            <a:r>
              <a:rPr lang="en-US" sz="1400" dirty="0" smtClean="0"/>
              <a:t>sometimes used to protect the skin from contaminants and irritants such as oil, grease, paint, and so on. Barrier creams are made with either </a:t>
            </a:r>
            <a:r>
              <a:rPr lang="en-US" sz="1400" dirty="0"/>
              <a:t>an oil or water base.  They may be no more effective than products marketed as 'skincare' creams and may even increase the risk for absorption of certain hazardous chemical through the skin. For pesticide application, barrier creams do not provide effective protection. </a:t>
            </a:r>
          </a:p>
          <a:p>
            <a:r>
              <a:rPr lang="en-US" sz="1400" dirty="0" smtClean="0"/>
              <a:t>Some people may find a barrier cream itself to be an irritant. In 2003, a study by Kütting </a:t>
            </a:r>
            <a:r>
              <a:rPr lang="en-US" sz="1400" dirty="0"/>
              <a:t>and Drexler concluded that, while many barrier creams serve a useful purpose by facilitating the "removal of sticky oils, greases, and resins from the skin, decreasing the need to wash with potentially irritating abrasives and waterless cleansers," </a:t>
            </a:r>
            <a:r>
              <a:rPr lang="en-US" sz="1400" dirty="0" smtClean="0"/>
              <a:t>we cannot yet say whether </a:t>
            </a:r>
            <a:r>
              <a:rPr lang="en-US" sz="1400" dirty="0"/>
              <a:t>barrier creams are harmful or beneficial in regard to </a:t>
            </a:r>
            <a:r>
              <a:rPr lang="en-US" sz="1400" dirty="0" smtClean="0"/>
              <a:t>contact </a:t>
            </a:r>
            <a:r>
              <a:rPr lang="en-US" sz="1400" dirty="0"/>
              <a:t>dermatitis. </a:t>
            </a:r>
            <a:r>
              <a:rPr lang="en-US" sz="1400" dirty="0" smtClean="0"/>
              <a:t>Appropriate gloves</a:t>
            </a:r>
            <a:r>
              <a:rPr lang="en-US" sz="1400" dirty="0"/>
              <a:t>, </a:t>
            </a:r>
            <a:r>
              <a:rPr lang="en-US" sz="1400" dirty="0" smtClean="0"/>
              <a:t>together with correct skin </a:t>
            </a:r>
            <a:r>
              <a:rPr lang="en-US" sz="1400" dirty="0"/>
              <a:t>cleansing and moisturizing are likely the most effective ways to prevent contact </a:t>
            </a:r>
            <a:r>
              <a:rPr lang="en-US" sz="1400" dirty="0" smtClean="0"/>
              <a:t>dermatitis, </a:t>
            </a:r>
            <a:r>
              <a:rPr lang="en-US" sz="1400" dirty="0"/>
              <a:t>if the handling of </a:t>
            </a:r>
            <a:r>
              <a:rPr lang="en-US" sz="1400" dirty="0" smtClean="0"/>
              <a:t>irritants </a:t>
            </a:r>
            <a:r>
              <a:rPr lang="en-US" sz="1400" dirty="0"/>
              <a:t>is unavoidable.</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turn now to protection</a:t>
            </a:r>
            <a:r>
              <a:rPr lang="en-US" sz="1400" baseline="0" dirty="0" smtClean="0"/>
              <a:t> of the hands from biological hazards, many of which may be found in agricultural settings. The most important of these hazards are z</a:t>
            </a:r>
            <a:r>
              <a:rPr lang="en-US" sz="1400" dirty="0" smtClean="0"/>
              <a:t>oonotic diseases, which </a:t>
            </a:r>
            <a:r>
              <a:rPr lang="en-US" sz="1400" dirty="0"/>
              <a:t>are diseases that </a:t>
            </a:r>
            <a:r>
              <a:rPr lang="en-US" sz="1400" dirty="0" smtClean="0"/>
              <a:t>migrate from </a:t>
            </a:r>
            <a:r>
              <a:rPr lang="en-US" sz="1400" dirty="0"/>
              <a:t>animals to humans. Some </a:t>
            </a:r>
            <a:r>
              <a:rPr lang="en-US" sz="1400" dirty="0" smtClean="0"/>
              <a:t>zoonotic diseases </a:t>
            </a:r>
            <a:r>
              <a:rPr lang="en-US" sz="1400" dirty="0"/>
              <a:t>can be fatal, and </a:t>
            </a:r>
            <a:r>
              <a:rPr lang="en-US" sz="1400" dirty="0" smtClean="0"/>
              <a:t>may be transmitted </a:t>
            </a:r>
            <a:r>
              <a:rPr lang="en-US" sz="1400" dirty="0"/>
              <a:t>via parasitic </a:t>
            </a:r>
            <a:r>
              <a:rPr lang="en-US" sz="1400" dirty="0" smtClean="0"/>
              <a:t>bites, or as microorganisms </a:t>
            </a:r>
            <a:r>
              <a:rPr lang="en-US" sz="1400" dirty="0"/>
              <a:t>via </a:t>
            </a:r>
            <a:r>
              <a:rPr lang="en-US" sz="1400" dirty="0" smtClean="0"/>
              <a:t>skin </a:t>
            </a:r>
            <a:r>
              <a:rPr lang="en-US" sz="1400" dirty="0"/>
              <a:t>lesions </a:t>
            </a:r>
            <a:r>
              <a:rPr lang="en-US" sz="1400" dirty="0" smtClean="0"/>
              <a:t>on </a:t>
            </a:r>
            <a:r>
              <a:rPr lang="en-US" sz="1400" dirty="0"/>
              <a:t>the hands</a:t>
            </a:r>
            <a:r>
              <a:rPr lang="en-US" sz="1400" dirty="0" smtClean="0"/>
              <a:t>. Horses, cattle, sheep, poultry, and other animals found in</a:t>
            </a:r>
            <a:r>
              <a:rPr lang="en-US" sz="1400" baseline="0" dirty="0" smtClean="0"/>
              <a:t> agricultural settings, including rodents, cats, dogs, bats, reptiles, raccoons, wild birds, etc., are all potential hosts for zoonotic diseases. There is a very useful list of these diseases, including symptoms, treatment and prevention approaches, at www.petdoc.ws. The wearing of gloves is frequently mentioned in the prevention element for each disease described on that website.</a:t>
            </a:r>
          </a:p>
          <a:p>
            <a:endParaRPr lang="en-US" sz="1400" dirty="0"/>
          </a:p>
          <a:p>
            <a:r>
              <a:rPr lang="en-US" sz="1400" dirty="0"/>
              <a:t>Additionally, some plants may cause chemical injury to the hands, acting as irritants and sensitizers</a:t>
            </a:r>
            <a:r>
              <a:rPr lang="en-US" sz="1400" dirty="0" smtClean="0"/>
              <a:t>. Hazardous plants may include crops and weeds. We’ll look at this shortly.</a:t>
            </a:r>
            <a:endParaRPr lang="en-US" sz="1400" dirty="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27</a:t>
            </a:fld>
            <a:endParaRPr lang="en-US" dirty="0"/>
          </a:p>
        </p:txBody>
      </p:sp>
    </p:spTree>
    <p:extLst>
      <p:ext uri="{BB962C8B-B14F-4D97-AF65-F5344CB8AC3E}">
        <p14:creationId xmlns:p14="http://schemas.microsoft.com/office/powerpoint/2010/main" xmlns="" val="1500023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2906" y="4415790"/>
            <a:ext cx="6019800" cy="4183380"/>
          </a:xfrm>
        </p:spPr>
        <p:txBody>
          <a:bodyPr>
            <a:normAutofit/>
          </a:bodyPr>
          <a:lstStyle/>
          <a:p>
            <a:pPr marL="0" indent="0">
              <a:buFont typeface="+mj-lt"/>
              <a:buNone/>
            </a:pPr>
            <a:r>
              <a:rPr lang="en-US" sz="1400" dirty="0"/>
              <a:t>Gloves (and repellents, in some cases) protect </a:t>
            </a:r>
            <a:r>
              <a:rPr lang="en-US" sz="1400" dirty="0" smtClean="0"/>
              <a:t>against diseases transmitted by parasites such as ticks,</a:t>
            </a:r>
            <a:r>
              <a:rPr lang="en-US" sz="1400" baseline="0" dirty="0" smtClean="0"/>
              <a:t> </a:t>
            </a:r>
            <a:r>
              <a:rPr lang="en-US" sz="1400" dirty="0" smtClean="0"/>
              <a:t>biting </a:t>
            </a:r>
            <a:r>
              <a:rPr lang="en-US" sz="1400" dirty="0"/>
              <a:t>flies, </a:t>
            </a:r>
            <a:r>
              <a:rPr lang="en-US" sz="1400" dirty="0" smtClean="0"/>
              <a:t>and </a:t>
            </a:r>
            <a:r>
              <a:rPr lang="en-US" sz="1400" baseline="0" dirty="0" smtClean="0"/>
              <a:t>mites. Gloves also help protect against t</a:t>
            </a:r>
            <a:r>
              <a:rPr lang="en-US" sz="1400" dirty="0" smtClean="0"/>
              <a:t>apeworms</a:t>
            </a:r>
            <a:r>
              <a:rPr lang="en-US" sz="1400" dirty="0"/>
              <a:t>, hookworms, </a:t>
            </a:r>
            <a:r>
              <a:rPr lang="en-US" sz="1400" dirty="0" smtClean="0"/>
              <a:t>and roundworms,</a:t>
            </a:r>
            <a:r>
              <a:rPr lang="en-US" sz="1400" baseline="0" dirty="0" smtClean="0"/>
              <a:t> which can enter the body orally when eggs are transferred from contaminated hands to the mouth, or via open wounds to the hands</a:t>
            </a:r>
            <a:r>
              <a:rPr lang="en-US" sz="1400" dirty="0" smtClean="0"/>
              <a:t>.  Handling </a:t>
            </a:r>
            <a:r>
              <a:rPr lang="en-US" sz="1400" dirty="0"/>
              <a:t>animals can cause adverse reactions in people who have, or who develop, allergies to organic chemicals and microorganisms that originate from the farmed animal, from parasites and organisms that live on the animal, in its bedding, or in its feed, water, or waste</a:t>
            </a:r>
            <a:r>
              <a:rPr lang="en-US" sz="1400" dirty="0" smtClean="0"/>
              <a:t>. It is important to remove work gloves before entering the home, so that we reduce the risk of introducing zoonotic diseases and other biological hazards. </a:t>
            </a:r>
            <a:endParaRPr lang="en-US" sz="1400" dirty="0"/>
          </a:p>
          <a:p>
            <a:endParaRPr lang="en-US" sz="14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28</a:t>
            </a:fld>
            <a:endParaRPr lang="en-US" dirty="0"/>
          </a:p>
        </p:txBody>
      </p:sp>
    </p:spTree>
    <p:extLst>
      <p:ext uri="{BB962C8B-B14F-4D97-AF65-F5344CB8AC3E}">
        <p14:creationId xmlns:p14="http://schemas.microsoft.com/office/powerpoint/2010/main" xmlns="" val="3403216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It is estimated that 5% to 10% of patients attending dermatologic clinics are suffering from phytodermatitis - a form of dermatitis caused by plants or plant products. Naturally occurring chemicals in plants account for more than 50% of agricultural skin disease – pesticide handling accounts for less than 20% Washington State Department of Labor and Industries names a wide variety of plants as sources of</a:t>
            </a:r>
            <a:r>
              <a:rPr lang="en-US" sz="1400" baseline="0" dirty="0" smtClean="0"/>
              <a:t> mechanical or chemical injury to handlers, from p</a:t>
            </a:r>
            <a:r>
              <a:rPr lang="en-US" sz="1400" dirty="0" smtClean="0"/>
              <a:t>rickly pears</a:t>
            </a:r>
            <a:r>
              <a:rPr lang="en-US" sz="1400" baseline="0" dirty="0" smtClean="0"/>
              <a:t> and </a:t>
            </a:r>
            <a:r>
              <a:rPr lang="en-US" sz="1400" dirty="0" smtClean="0"/>
              <a:t>pineapples, to celery, carrots, chrysanthemums</a:t>
            </a:r>
            <a:r>
              <a:rPr lang="en-US" sz="1400" baseline="0" dirty="0" smtClean="0"/>
              <a:t> and </a:t>
            </a:r>
            <a:r>
              <a:rPr lang="en-US" sz="1400" dirty="0" smtClean="0"/>
              <a:t>dandelion</a:t>
            </a:r>
            <a:r>
              <a:rPr lang="en-US" sz="1400" baseline="0" dirty="0" smtClean="0"/>
              <a:t>. </a:t>
            </a:r>
            <a:r>
              <a:rPr lang="en-US" sz="1400" dirty="0" smtClean="0"/>
              <a:t>Seasonal labor tobacco harvesters in North Carolina developed contact dermatitis from handling the plants,</a:t>
            </a:r>
            <a:r>
              <a:rPr lang="en-US" sz="1400" baseline="0" dirty="0" smtClean="0"/>
              <a:t> and even w</a:t>
            </a:r>
            <a:r>
              <a:rPr lang="en-US" sz="1400" dirty="0" smtClean="0"/>
              <a:t>oods ,such as West Indian mahogany, silver fir, and spruce can cause contact dermatitis while being cut or sanded.</a:t>
            </a:r>
          </a:p>
          <a:p>
            <a:r>
              <a:rPr lang="en-US" sz="1400" dirty="0" smtClean="0"/>
              <a:t>Handling grain straw</a:t>
            </a:r>
            <a:r>
              <a:rPr lang="en-US" sz="1400" baseline="0" dirty="0" smtClean="0"/>
              <a:t> or </a:t>
            </a:r>
            <a:r>
              <a:rPr lang="en-US" sz="1400" dirty="0" smtClean="0"/>
              <a:t>grain is associated with skin irritation, but this is usually due to mites, rather than a direct reaction to chemical</a:t>
            </a:r>
            <a:r>
              <a:rPr lang="en-US" sz="1400" baseline="0" dirty="0" smtClean="0"/>
              <a:t> irritants</a:t>
            </a:r>
            <a:r>
              <a:rPr lang="en-US" sz="1400" dirty="0" smtClean="0"/>
              <a:t> in the plant.</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Gloves are often used to provide physical protection. They may be used to insulate the hands from excessive heat,</a:t>
            </a:r>
            <a:r>
              <a:rPr lang="en-US" sz="1400" baseline="0" dirty="0" smtClean="0"/>
              <a:t> and s</a:t>
            </a:r>
            <a:r>
              <a:rPr lang="en-US" sz="1400" dirty="0" smtClean="0"/>
              <a:t>ome gloves protect simultaneously against multiple hazards, including hot</a:t>
            </a:r>
            <a:r>
              <a:rPr lang="en-US" sz="1400" baseline="0" dirty="0" smtClean="0"/>
              <a:t> and c</a:t>
            </a:r>
            <a:r>
              <a:rPr lang="en-US" sz="1400" dirty="0" smtClean="0"/>
              <a:t>old, chemicals, and cuts/abrasions. This does not mean we can adopt a “one-glove-for-all-hazards,” approach, since trade-offs inevitably occur for some aspects of protection, and poor fit</a:t>
            </a:r>
            <a:r>
              <a:rPr lang="en-US" sz="1400" baseline="0" dirty="0" smtClean="0"/>
              <a:t> or reduced </a:t>
            </a:r>
            <a:r>
              <a:rPr lang="en-US" sz="1400" dirty="0" smtClean="0"/>
              <a:t>dexterity may increase risk for some users and tasks. Still, multi-hazard gloves may be useful additions to Agricultural safety</a:t>
            </a:r>
            <a:r>
              <a:rPr lang="en-US" sz="1400" baseline="0" dirty="0" smtClean="0"/>
              <a:t> </a:t>
            </a:r>
            <a:r>
              <a:rPr lang="en-US" sz="1400" dirty="0" smtClean="0"/>
              <a:t>equipment. When choosing gloves to protect against heat, match the specification of the glove to</a:t>
            </a:r>
            <a:r>
              <a:rPr lang="en-US" sz="1400" baseline="0" dirty="0" smtClean="0"/>
              <a:t> the hazard to be encountered. Steam cleaning equipment and steam itself can cause severe hand injury, and would require a waterproof material, whereas welding gloves would not need this feature, but may require a higher temperature resistance.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Prolonged exposure to ultraviolet (UV) radiation from the sun is associated with increased risk of premature skin aging and skin cancer. At noon on a clear summer day it can take only 15 minutes to cause sunburn on unprotected fair skin. Sun Protection Factor 15 or higher is suggested for exposed skin. The sunscreen should be effective in filtering both UV-A and UV-B rays; this information will be found on product packaging.</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dirty="0" smtClean="0"/>
              <a:t>Welcome to this webinar presentation, which considers hand protection from an agricultural perspective. Our aim was</a:t>
            </a:r>
            <a:r>
              <a:rPr lang="en-US" sz="1400" baseline="0" dirty="0" smtClean="0"/>
              <a:t> </a:t>
            </a:r>
            <a:r>
              <a:rPr lang="en-US" sz="1400" dirty="0" smtClean="0"/>
              <a:t>to provide information that may be useful to health, safety, and assistive technology professionals advising clients in the selection of hand protection appropriate to the user, the tasks, and the work environment. This</a:t>
            </a:r>
            <a:r>
              <a:rPr lang="en-US" sz="1400" baseline="0" dirty="0" smtClean="0"/>
              <a:t> has been a learning experience for me, because nothing has previously existed that specifically targets agricultural hand protection in any comprehensive way. That said, if there are omissions or errors in the presentation, please point these out, either during the Q&amp;A session at the end of this webinar, or by telephoning or e-mailing the National AgrAbility Project  - our contact information may be found at www.agrability.org. </a:t>
            </a:r>
          </a:p>
          <a:p>
            <a:pPr defTabSz="924458">
              <a:defRPr/>
            </a:pPr>
            <a:endParaRPr lang="en-US" sz="1400" baseline="0" dirty="0" smtClean="0"/>
          </a:p>
          <a:p>
            <a:pPr defTabSz="924458">
              <a:defRPr/>
            </a:pPr>
            <a:r>
              <a:rPr lang="en-US" sz="1400" baseline="0" dirty="0" smtClean="0"/>
              <a:t>Let’s start with a quick overview of this webinar.</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Protection against electrical shock is provided by insulating rubber gloves, which are classed</a:t>
            </a:r>
            <a:r>
              <a:rPr lang="en-US" baseline="0" dirty="0" smtClean="0"/>
              <a:t> according to ASTM D120. This subdivides gloves into non-ozone resistant and ozone resistant, and then by maximum voltage for which protection is provided. </a:t>
            </a:r>
            <a:r>
              <a:rPr lang="en-US" baseline="0" dirty="0" err="1" smtClean="0"/>
              <a:t>Weere</a:t>
            </a:r>
            <a:r>
              <a:rPr lang="en-US" baseline="0" dirty="0" smtClean="0"/>
              <a:t> possible, the gloves should be protected from cuts and abrasion damage using leather gauntlet over-gloves, but for some </a:t>
            </a:r>
            <a:r>
              <a:rPr lang="en-US" baseline="0" dirty="0" err="1" smtClean="0"/>
              <a:t>dextrous</a:t>
            </a:r>
            <a:r>
              <a:rPr lang="en-US" baseline="0" dirty="0" smtClean="0"/>
              <a:t> tasks, the rubber glove alone will be used. The insulating glove must extend significantly beyond the cuff of any over-glove.</a:t>
            </a:r>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32</a:t>
            </a:fld>
            <a:endParaRPr lang="en-US" dirty="0"/>
          </a:p>
        </p:txBody>
      </p:sp>
    </p:spTree>
    <p:extLst>
      <p:ext uri="{BB962C8B-B14F-4D97-AF65-F5344CB8AC3E}">
        <p14:creationId xmlns:p14="http://schemas.microsoft.com/office/powerpoint/2010/main" xmlns="" val="3524230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dirty="0"/>
              <a:t>It </a:t>
            </a:r>
            <a:r>
              <a:rPr lang="en-US" sz="1400" dirty="0" smtClean="0"/>
              <a:t>is equally important </a:t>
            </a:r>
            <a:r>
              <a:rPr lang="en-US" sz="1400" dirty="0"/>
              <a:t>to prevent the hands from becoming excessively cold, since the fingers are particularly susceptible to tissue damage, including </a:t>
            </a:r>
            <a:r>
              <a:rPr lang="en-US" sz="1400" dirty="0" smtClean="0"/>
              <a:t>frostbite, where hand</a:t>
            </a:r>
            <a:r>
              <a:rPr lang="en-US" sz="1400" baseline="0" dirty="0" smtClean="0"/>
              <a:t> </a:t>
            </a:r>
            <a:r>
              <a:rPr lang="en-US" sz="1400" dirty="0" smtClean="0"/>
              <a:t>tissues freeze, </a:t>
            </a:r>
            <a:r>
              <a:rPr lang="en-US" sz="1400" dirty="0"/>
              <a:t>due to their distance from core heat </a:t>
            </a:r>
            <a:r>
              <a:rPr lang="en-US" sz="1400" dirty="0" smtClean="0"/>
              <a:t>sources.</a:t>
            </a:r>
            <a:r>
              <a:rPr lang="en-US" sz="1400" baseline="0" dirty="0" smtClean="0"/>
              <a:t> S</a:t>
            </a:r>
            <a:r>
              <a:rPr lang="en-US" sz="1400" dirty="0" smtClean="0"/>
              <a:t>ignificant amounts of body heat may be lost through bare hands, increasing the risk of hypothermia when working around the farm or ranch in cold weather, or in chilled storage areas. Workers </a:t>
            </a:r>
            <a:r>
              <a:rPr lang="en-US" sz="1400" dirty="0"/>
              <a:t>with spinal cord injury, diabetes, arthritis, hypothyroidism, asthma</a:t>
            </a:r>
            <a:r>
              <a:rPr lang="en-US" sz="1400" baseline="30000" dirty="0"/>
              <a:t>,</a:t>
            </a:r>
            <a:r>
              <a:rPr lang="en-US" sz="1400" dirty="0"/>
              <a:t> Parkinson’s disease, alcoholism, </a:t>
            </a:r>
            <a:r>
              <a:rPr lang="en-GB" sz="1400" dirty="0"/>
              <a:t>cardiac insufficiency, angina pectoris, </a:t>
            </a:r>
            <a:r>
              <a:rPr lang="en-US" sz="1400" dirty="0"/>
              <a:t>or stroke together with elderly workers, have increased susceptibility to </a:t>
            </a:r>
            <a:r>
              <a:rPr lang="en-US" sz="1400" dirty="0" smtClean="0"/>
              <a:t>hypothermia, so people suffering from these health disorders</a:t>
            </a:r>
            <a:r>
              <a:rPr lang="en-US" sz="1400" baseline="0" dirty="0" smtClean="0"/>
              <a:t> </a:t>
            </a:r>
            <a:r>
              <a:rPr lang="en-US" sz="1400" dirty="0" smtClean="0"/>
              <a:t>should </a:t>
            </a:r>
            <a:r>
              <a:rPr lang="en-US" sz="1400" dirty="0"/>
              <a:t>pay particular attention to protecting </a:t>
            </a:r>
            <a:r>
              <a:rPr lang="en-US" sz="1400" dirty="0" smtClean="0"/>
              <a:t>the </a:t>
            </a:r>
            <a:r>
              <a:rPr lang="en-US" sz="1400" dirty="0"/>
              <a:t>hands </a:t>
            </a:r>
            <a:r>
              <a:rPr lang="en-US" sz="1400" dirty="0" smtClean="0"/>
              <a:t>from cold</a:t>
            </a:r>
            <a:r>
              <a:rPr lang="en-US" sz="1400" dirty="0"/>
              <a:t>. </a:t>
            </a:r>
            <a:r>
              <a:rPr lang="en-US" sz="1400" kern="1200" dirty="0" smtClean="0">
                <a:solidFill>
                  <a:schemeClr val="tx1"/>
                </a:solidFill>
                <a:effectLst/>
              </a:rPr>
              <a:t>People who take certain beta-blockers, are at elevated risk of frostbite, and should consult their physician to establish whether any particular</a:t>
            </a:r>
            <a:r>
              <a:rPr lang="en-US" sz="1400" kern="1200" baseline="0" dirty="0" smtClean="0">
                <a:solidFill>
                  <a:schemeClr val="tx1"/>
                </a:solidFill>
                <a:effectLst/>
              </a:rPr>
              <a:t> protective measures are required because of their medication</a:t>
            </a:r>
            <a:r>
              <a:rPr lang="en-US" sz="1400" kern="1200" dirty="0" smtClean="0">
                <a:solidFill>
                  <a:schemeClr val="tx1"/>
                </a:solidFill>
                <a:effectLst/>
              </a:rPr>
              <a:t>.</a:t>
            </a:r>
            <a:endParaRPr lang="en-US" sz="1400" dirty="0"/>
          </a:p>
          <a:p>
            <a:pPr defTabSz="924458">
              <a:defRPr/>
            </a:pPr>
            <a:endParaRPr lang="en-US" sz="1400" dirty="0"/>
          </a:p>
          <a:p>
            <a:pPr defTabSz="924458">
              <a:defRPr/>
            </a:pPr>
            <a:r>
              <a:rPr lang="en-US" sz="1400" dirty="0"/>
              <a:t>Mittens provide the greatest protection against cold, but with a major dexterity trade-off. Gloves are essential for handling low-temperature materials, including liquid </a:t>
            </a:r>
            <a:r>
              <a:rPr lang="en-US" sz="1400" dirty="0" smtClean="0"/>
              <a:t>gases,</a:t>
            </a:r>
            <a:r>
              <a:rPr lang="en-US" sz="1400" baseline="0" dirty="0" smtClean="0"/>
              <a:t> which can cause frostbite extremely quickly.</a:t>
            </a:r>
            <a:endParaRPr lang="en-US" sz="1400" dirty="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National Weather Service provides a chart indicating the</a:t>
            </a:r>
            <a:r>
              <a:rPr lang="en-US" sz="1400" baseline="0" dirty="0" smtClean="0"/>
              <a:t> relationship between temperature, wind speed, and average time for exposed skin to suffer frostbite. Note that frostbite can occur within thirty minutes even when the temperature is above freezing (32 degrees Fahrenheit). Hand protection should be specified to cope with the worst case scenario for a given occupational setting, and the risk due to wind chill needs to be part of the calculation that is used to select appropriate hand protection, including not exceeding safe exposure times for ungloved hands.</a:t>
            </a:r>
            <a:endParaRPr lang="en-US" sz="14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34</a:t>
            </a:fld>
            <a:endParaRPr lang="en-US" dirty="0"/>
          </a:p>
        </p:txBody>
      </p:sp>
    </p:spTree>
    <p:extLst>
      <p:ext uri="{BB962C8B-B14F-4D97-AF65-F5344CB8AC3E}">
        <p14:creationId xmlns:p14="http://schemas.microsoft.com/office/powerpoint/2010/main" xmlns="" val="1974184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6113" y="457200"/>
            <a:ext cx="3124200" cy="2343150"/>
          </a:xfrm>
        </p:spPr>
      </p:sp>
      <p:sp>
        <p:nvSpPr>
          <p:cNvPr id="3" name="Notes Placeholder 2"/>
          <p:cNvSpPr>
            <a:spLocks noGrp="1"/>
          </p:cNvSpPr>
          <p:nvPr>
            <p:ph type="body" idx="1"/>
          </p:nvPr>
        </p:nvSpPr>
        <p:spPr>
          <a:xfrm>
            <a:off x="392906" y="2895600"/>
            <a:ext cx="6096000" cy="5715000"/>
          </a:xfrm>
        </p:spPr>
        <p:txBody>
          <a:bodyPr>
            <a:normAutofit lnSpcReduction="10000"/>
          </a:bodyPr>
          <a:lstStyle/>
          <a:p>
            <a:r>
              <a:rPr lang="en-US" sz="1400" dirty="0" smtClean="0"/>
              <a:t>While protecting the user from cold injury, thermal hand-wear can </a:t>
            </a:r>
            <a:r>
              <a:rPr lang="en-US" sz="1400" dirty="0"/>
              <a:t>reduce the wearer’s ability to perform tasks requiring dexterity and tactile sensitivity. Handwear may also increase the amount of muscular effort required to grip an object, compared with gripping using bare </a:t>
            </a:r>
            <a:r>
              <a:rPr lang="en-US" sz="1400" dirty="0" smtClean="0"/>
              <a:t>hands,</a:t>
            </a:r>
            <a:r>
              <a:rPr lang="en-US" sz="1400" baseline="0" dirty="0" smtClean="0"/>
              <a:t> which </a:t>
            </a:r>
            <a:r>
              <a:rPr lang="en-US" sz="1400" dirty="0" smtClean="0"/>
              <a:t>may </a:t>
            </a:r>
            <a:r>
              <a:rPr lang="en-US" sz="1400" dirty="0"/>
              <a:t>increase the risk of muscle strain and tendon tears. </a:t>
            </a:r>
            <a:r>
              <a:rPr lang="en-US" sz="1400" baseline="0" dirty="0" smtClean="0"/>
              <a:t> </a:t>
            </a:r>
            <a:r>
              <a:rPr lang="en-US" sz="1400" dirty="0" smtClean="0"/>
              <a:t>Gloves </a:t>
            </a:r>
            <a:r>
              <a:rPr lang="en-US" sz="1400" dirty="0"/>
              <a:t>and mittens </a:t>
            </a:r>
            <a:r>
              <a:rPr lang="en-US" sz="1400" dirty="0" smtClean="0"/>
              <a:t>are available equipped </a:t>
            </a:r>
            <a:r>
              <a:rPr lang="en-US" sz="1400" dirty="0"/>
              <a:t>with slip-resistant palms and finger pads to provide a better purchase on smooth objects. This will help if additional grip force would otherwise be required to prevent the object from moving in the hand. </a:t>
            </a:r>
          </a:p>
          <a:p>
            <a:endParaRPr lang="en-US" sz="1400" dirty="0"/>
          </a:p>
          <a:p>
            <a:r>
              <a:rPr lang="en-US" sz="1400" dirty="0"/>
              <a:t>Handwear should provide water and wind resistance, but should not be thicker than is necessary to maintain a comfortable finger temperature. It is </a:t>
            </a:r>
            <a:r>
              <a:rPr lang="en-US" sz="1400" dirty="0" smtClean="0"/>
              <a:t>useful to </a:t>
            </a:r>
            <a:r>
              <a:rPr lang="en-US" sz="1400" dirty="0"/>
              <a:t>wear several thin layers of hand protection, allowing some flexibility according to the task. </a:t>
            </a:r>
            <a:endParaRPr lang="en-US" sz="1400" dirty="0" smtClean="0"/>
          </a:p>
          <a:p>
            <a:endParaRPr lang="en-US" sz="1400" dirty="0"/>
          </a:p>
          <a:p>
            <a:pPr defTabSz="924458">
              <a:defRPr/>
            </a:pPr>
            <a:r>
              <a:rPr lang="en-US" sz="1400" dirty="0"/>
              <a:t>Mittens may be useful where extremely low temperatures are likely to be experienced, and may be of a type allowing the fingers to be freed for finer dexterous tasks. However, the hazard from cold conduction must be considered before handling any cold metal parts. If such a need is anticipated, coat contact points of bare metal with a heat insulating material before the onset of low temperatures. This will help to reduce the risk of ‘cold burn’ soft tissue injuries.</a:t>
            </a:r>
          </a:p>
          <a:p>
            <a:pPr defTabSz="924458">
              <a:defRPr/>
            </a:pPr>
            <a:endParaRPr lang="en-US" sz="1400" dirty="0"/>
          </a:p>
          <a:p>
            <a:r>
              <a:rPr lang="en-US" sz="1400" dirty="0"/>
              <a:t>Hand warmer pads and heated gloves are </a:t>
            </a:r>
            <a:r>
              <a:rPr lang="en-US" sz="1400" dirty="0" smtClean="0"/>
              <a:t>available, the choice of which will depend</a:t>
            </a:r>
            <a:r>
              <a:rPr lang="en-US" sz="1400" baseline="0" dirty="0" smtClean="0"/>
              <a:t> on the situation</a:t>
            </a:r>
            <a:r>
              <a:rPr lang="en-US" sz="1400" dirty="0" smtClean="0"/>
              <a:t>. </a:t>
            </a:r>
            <a:r>
              <a:rPr lang="en-US" sz="1400" dirty="0"/>
              <a:t>Hand warmer pads may be of the type worn inside gloves (where they will reduce dexterity), or in a coat pocket for warming between short bouts of working with the bare hands</a:t>
            </a:r>
            <a:r>
              <a:rPr lang="en-US" sz="1400" dirty="0" smtClean="0"/>
              <a:t>. Some disposable types provide steady heat for up to eight hours. </a:t>
            </a:r>
            <a:r>
              <a:rPr lang="en-US" sz="1400" dirty="0"/>
              <a:t>Heated gloves </a:t>
            </a:r>
            <a:r>
              <a:rPr lang="en-US" sz="1400" dirty="0" smtClean="0"/>
              <a:t>may plug into a 12 volt power supply, or use </a:t>
            </a:r>
            <a:r>
              <a:rPr lang="en-US" sz="1400" dirty="0"/>
              <a:t>batteries to heat conductive strands woven into the glove </a:t>
            </a:r>
            <a:r>
              <a:rPr lang="en-US" sz="1400" dirty="0" smtClean="0"/>
              <a:t>fabric.</a:t>
            </a:r>
            <a:r>
              <a:rPr lang="en-US" sz="1400" baseline="0" dirty="0" smtClean="0"/>
              <a:t> They</a:t>
            </a:r>
            <a:r>
              <a:rPr lang="en-US" sz="1400" dirty="0" smtClean="0"/>
              <a:t> </a:t>
            </a:r>
            <a:r>
              <a:rPr lang="en-US" sz="1400" dirty="0"/>
              <a:t>generally have thin insulating liners and </a:t>
            </a:r>
            <a:r>
              <a:rPr lang="en-US" sz="1400" dirty="0" smtClean="0"/>
              <a:t>some include </a:t>
            </a:r>
            <a:r>
              <a:rPr lang="en-US" sz="1400" dirty="0"/>
              <a:t>a choice of heat output settings. </a:t>
            </a:r>
          </a:p>
          <a:p>
            <a:endParaRPr lang="en-US" dirty="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sz="1400" dirty="0" smtClean="0"/>
              <a:t>Turning to mechanical hazards, the hands are often exposed to friction sources, contact with which results in abrasion injuries.</a:t>
            </a:r>
            <a:r>
              <a:rPr lang="en-US" sz="1400" baseline="0" dirty="0" smtClean="0"/>
              <a:t> </a:t>
            </a:r>
            <a:r>
              <a:rPr lang="en-US" sz="1400" dirty="0" smtClean="0"/>
              <a:t>Abrasions are wounds in which the skin is torn or rubbed. Sources of friction include rope handling, building materials (blocks, bricks, etc.), powered grinding tools, etc. Gloves provide a barrier against injury, and would be selected</a:t>
            </a:r>
            <a:r>
              <a:rPr lang="en-US" sz="1400" baseline="0" dirty="0" smtClean="0"/>
              <a:t> on abrasion resistance of contact surfaces. As always, thinner, highly resistant materials, such as those shown here, are preferred over heavy, inflexible materials, wherever the task allows this. Finger tape can also be useful in some situations.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36</a:t>
            </a:fld>
            <a:endParaRPr lang="en-US" dirty="0"/>
          </a:p>
        </p:txBody>
      </p:sp>
    </p:spTree>
    <p:extLst>
      <p:ext uri="{BB962C8B-B14F-4D97-AF65-F5344CB8AC3E}">
        <p14:creationId xmlns:p14="http://schemas.microsoft.com/office/powerpoint/2010/main" xmlns="" val="2347266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Font typeface="Arial" pitchFamily="34" charset="0"/>
              <a:buNone/>
            </a:pPr>
            <a:r>
              <a:rPr lang="en-US" sz="1800" dirty="0" smtClean="0"/>
              <a:t>Gloves are often proposed to reduce the risk of injuries associated with vibration, which may be encountered when operating power tools, such as chainsaws, brush cutters, pneumatic drills, plate</a:t>
            </a:r>
            <a:r>
              <a:rPr lang="en-US" sz="1800" baseline="0" dirty="0" smtClean="0"/>
              <a:t> compacters, and so on</a:t>
            </a:r>
            <a:r>
              <a:rPr lang="en-US" sz="1800" dirty="0" smtClean="0"/>
              <a:t>. Their value</a:t>
            </a:r>
            <a:r>
              <a:rPr lang="en-US" sz="1800" baseline="0" dirty="0" smtClean="0"/>
              <a:t> for this will be discussed in the next slide. </a:t>
            </a:r>
            <a:r>
              <a:rPr lang="en-US" sz="1800" dirty="0" smtClean="0"/>
              <a:t>Vibration injuries</a:t>
            </a:r>
            <a:r>
              <a:rPr lang="en-US" sz="1800" baseline="0" dirty="0" smtClean="0"/>
              <a:t> are of five types, depending on the physiological system that is involved. Hence they are termed c</a:t>
            </a:r>
            <a:r>
              <a:rPr lang="en-US" sz="1800" dirty="0" smtClean="0"/>
              <a:t>irculatory</a:t>
            </a:r>
            <a:r>
              <a:rPr lang="en-US" sz="1800" dirty="0"/>
              <a:t>, </a:t>
            </a:r>
            <a:r>
              <a:rPr lang="en-US" sz="1800" dirty="0" smtClean="0"/>
              <a:t>skeletal (including bones </a:t>
            </a:r>
            <a:r>
              <a:rPr lang="en-US" sz="1800" dirty="0"/>
              <a:t>&amp; </a:t>
            </a:r>
            <a:r>
              <a:rPr lang="en-US" sz="1800" dirty="0" smtClean="0"/>
              <a:t>joints), neurological</a:t>
            </a:r>
            <a:r>
              <a:rPr lang="en-US" sz="1800" dirty="0"/>
              <a:t>, </a:t>
            </a:r>
            <a:r>
              <a:rPr lang="en-US" sz="1800" dirty="0" smtClean="0"/>
              <a:t>muscular</a:t>
            </a:r>
            <a:r>
              <a:rPr lang="en-US" sz="1800" dirty="0"/>
              <a:t>, and </a:t>
            </a:r>
            <a:r>
              <a:rPr lang="en-US" sz="1800" dirty="0" smtClean="0"/>
              <a:t>others of a more</a:t>
            </a:r>
            <a:r>
              <a:rPr lang="en-US" sz="1800" baseline="0" dirty="0" smtClean="0"/>
              <a:t> complex </a:t>
            </a:r>
            <a:r>
              <a:rPr lang="en-US" sz="1800" dirty="0" smtClean="0"/>
              <a:t>nature, such as </a:t>
            </a:r>
            <a:r>
              <a:rPr lang="en-US" sz="1800" dirty="0"/>
              <a:t>central nervous system </a:t>
            </a:r>
            <a:r>
              <a:rPr lang="en-US" sz="1800" dirty="0" smtClean="0"/>
              <a:t>disorders. </a:t>
            </a:r>
            <a:r>
              <a:rPr lang="en-US" sz="1800" dirty="0"/>
              <a:t>Hand-arm vibration syndrome </a:t>
            </a:r>
            <a:r>
              <a:rPr lang="en-US" sz="1800" dirty="0" smtClean="0"/>
              <a:t>is commonly mentioned when discussing vibration injuries, and this involves two </a:t>
            </a:r>
            <a:r>
              <a:rPr lang="en-US" sz="1800" dirty="0"/>
              <a:t>or more </a:t>
            </a:r>
            <a:r>
              <a:rPr lang="en-US" sz="1800" dirty="0" smtClean="0"/>
              <a:t>of </a:t>
            </a:r>
            <a:r>
              <a:rPr lang="en-US" sz="1800" dirty="0"/>
              <a:t>these </a:t>
            </a:r>
            <a:r>
              <a:rPr lang="en-US" sz="1800" dirty="0" smtClean="0"/>
              <a:t>bodily systems.</a:t>
            </a:r>
            <a:endParaRPr lang="en-US" sz="1800" dirty="0"/>
          </a:p>
          <a:p>
            <a:pPr marL="520008" indent="-520008"/>
            <a:endParaRPr lang="en-US" sz="1800" dirty="0" smtClean="0"/>
          </a:p>
          <a:p>
            <a:pPr marL="0" indent="0">
              <a:buFont typeface="Arial" pitchFamily="34" charset="0"/>
              <a:buNone/>
            </a:pPr>
            <a:r>
              <a:rPr lang="en-US" sz="1800" dirty="0" smtClean="0"/>
              <a:t>Grip </a:t>
            </a:r>
            <a:r>
              <a:rPr lang="en-US" sz="1800" dirty="0"/>
              <a:t>force, hand temperature and hand-arm postures are risk factors for </a:t>
            </a:r>
            <a:r>
              <a:rPr lang="en-US" sz="1800" dirty="0" smtClean="0"/>
              <a:t>hand-arm vibration syndrome. </a:t>
            </a:r>
            <a:r>
              <a:rPr lang="en-US" sz="1800" dirty="0"/>
              <a:t>Gloves may improve grip, depending on design and working conditions, and the operator should adopt a relaxed grip as much as possible. It is important to keep hands warm when operating hand </a:t>
            </a:r>
            <a:r>
              <a:rPr lang="en-US" sz="1600" dirty="0"/>
              <a:t>tools in cold temperatures, and to position the task optimally to the operator, or vice versa.</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500" dirty="0"/>
              <a:t>Anti-vibration gloves may not reduce transmitted vibration as much as </a:t>
            </a:r>
            <a:r>
              <a:rPr lang="en-US" sz="2500" dirty="0" smtClean="0"/>
              <a:t>expected – or claimed - </a:t>
            </a:r>
            <a:r>
              <a:rPr lang="en-US" sz="2500" dirty="0"/>
              <a:t>due </a:t>
            </a:r>
            <a:r>
              <a:rPr lang="en-US" sz="2500" dirty="0" smtClean="0"/>
              <a:t>to the fact that increasing the force </a:t>
            </a:r>
            <a:r>
              <a:rPr lang="en-US" sz="2500" dirty="0"/>
              <a:t>applied to </a:t>
            </a:r>
            <a:r>
              <a:rPr lang="en-US" sz="2500" dirty="0" smtClean="0"/>
              <a:t>a vibrating handle </a:t>
            </a:r>
            <a:r>
              <a:rPr lang="en-US" sz="2500" dirty="0"/>
              <a:t>increases </a:t>
            </a:r>
            <a:r>
              <a:rPr lang="en-US" sz="2500" dirty="0" smtClean="0"/>
              <a:t>the transmission </a:t>
            </a:r>
            <a:r>
              <a:rPr lang="en-US" sz="2500" dirty="0"/>
              <a:t>of vibration to the palm. Gloves </a:t>
            </a:r>
            <a:r>
              <a:rPr lang="en-US" sz="2500" dirty="0" smtClean="0"/>
              <a:t>with contact surfaces that </a:t>
            </a:r>
            <a:r>
              <a:rPr lang="en-US" sz="2500" dirty="0"/>
              <a:t>resist slipping </a:t>
            </a:r>
            <a:r>
              <a:rPr lang="en-US" sz="2500" dirty="0" smtClean="0"/>
              <a:t>enable reduced </a:t>
            </a:r>
            <a:r>
              <a:rPr lang="en-US" sz="2500" dirty="0"/>
              <a:t>grip </a:t>
            </a:r>
            <a:r>
              <a:rPr lang="en-US" sz="2500" dirty="0" smtClean="0"/>
              <a:t>forces, and are recommended in preference to heavily padded gloves that</a:t>
            </a:r>
            <a:r>
              <a:rPr lang="en-US" sz="2500" baseline="0" dirty="0" smtClean="0"/>
              <a:t> are somewhat slippery on the contact surfaces</a:t>
            </a:r>
            <a:r>
              <a:rPr lang="en-US" sz="2500" dirty="0" smtClean="0"/>
              <a:t>. The</a:t>
            </a:r>
            <a:r>
              <a:rPr lang="en-US" sz="2500" baseline="0" dirty="0" smtClean="0"/>
              <a:t> variation between different wearer’s hand – a factor known as ‘i</a:t>
            </a:r>
            <a:r>
              <a:rPr lang="en-US" sz="2500" dirty="0" smtClean="0"/>
              <a:t>nter-subject variability’ means that </a:t>
            </a:r>
            <a:r>
              <a:rPr lang="en-US" sz="2500" dirty="0"/>
              <a:t>different hands </a:t>
            </a:r>
            <a:r>
              <a:rPr lang="en-US" sz="2500" dirty="0" smtClean="0"/>
              <a:t>react differently to the same</a:t>
            </a:r>
            <a:r>
              <a:rPr lang="en-US" sz="2500" baseline="0" dirty="0" smtClean="0"/>
              <a:t> </a:t>
            </a:r>
            <a:r>
              <a:rPr lang="en-US" sz="2500" dirty="0" smtClean="0"/>
              <a:t>vibration;</a:t>
            </a:r>
            <a:r>
              <a:rPr lang="en-US" sz="2500" baseline="0" dirty="0"/>
              <a:t> </a:t>
            </a:r>
            <a:r>
              <a:rPr lang="en-US" sz="2500" baseline="0" dirty="0" smtClean="0"/>
              <a:t>In addition, the Standard dealing with human exposure to vibration, </a:t>
            </a:r>
            <a:r>
              <a:rPr lang="en-US" sz="2500" dirty="0" smtClean="0"/>
              <a:t>ISO </a:t>
            </a:r>
            <a:r>
              <a:rPr lang="en-US" sz="2500" dirty="0"/>
              <a:t>10819:1996 </a:t>
            </a:r>
            <a:r>
              <a:rPr lang="en-US" sz="2500" dirty="0" smtClean="0"/>
              <a:t>, does </a:t>
            </a:r>
            <a:r>
              <a:rPr lang="en-US" sz="2500" dirty="0"/>
              <a:t>not deal with spectra of vibration frequencies and magnitudes typically found in hand-operated power tools. </a:t>
            </a:r>
            <a:r>
              <a:rPr lang="en-US" sz="2500" dirty="0" smtClean="0"/>
              <a:t>Therefore, gloves </a:t>
            </a:r>
            <a:r>
              <a:rPr lang="en-US" sz="2500" dirty="0"/>
              <a:t>manufactured to meet this Standard </a:t>
            </a:r>
            <a:r>
              <a:rPr lang="en-US" sz="2500" dirty="0" smtClean="0"/>
              <a:t>may </a:t>
            </a:r>
            <a:r>
              <a:rPr lang="en-US" sz="2500" dirty="0"/>
              <a:t>not provide the hoped-for protection in any given situation</a:t>
            </a:r>
            <a:r>
              <a:rPr lang="en-US" sz="2500" dirty="0" smtClean="0"/>
              <a:t>.</a:t>
            </a:r>
          </a:p>
          <a:p>
            <a:endParaRPr lang="en-US" sz="2500" dirty="0" smtClean="0"/>
          </a:p>
          <a:p>
            <a:r>
              <a:rPr lang="en-US" sz="2500" dirty="0" smtClean="0"/>
              <a:t>This is not to say gloves don’t serve a useful purpose in reducing vibration injury risk; keeping the hands warm reduces risk of vibration injury, for example, and gloves</a:t>
            </a:r>
            <a:r>
              <a:rPr lang="en-US" sz="2500" baseline="0" dirty="0" smtClean="0"/>
              <a:t> with strong slip resistance may allow reduced grip force by the user to maintain control of the tool. Flexibility and fit are critical attributes of gloves worn to protect the wearer from vibration injury. Wherever possible, the vibration should be absorbed mechanically, rather than by the human user. This requires a primary/preventive or engineering approach to risk reduction, rather than secondary interventions, like gloves.</a:t>
            </a:r>
            <a:endParaRPr lang="en-US" sz="2500" dirty="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9706" y="381000"/>
            <a:ext cx="3847306" cy="2885480"/>
          </a:xfrm>
        </p:spPr>
      </p:sp>
      <p:sp>
        <p:nvSpPr>
          <p:cNvPr id="3" name="Notes Placeholder 2"/>
          <p:cNvSpPr>
            <a:spLocks noGrp="1"/>
          </p:cNvSpPr>
          <p:nvPr>
            <p:ph type="body" idx="1"/>
          </p:nvPr>
        </p:nvSpPr>
        <p:spPr>
          <a:xfrm>
            <a:off x="688182" y="3429000"/>
            <a:ext cx="5505450" cy="5170170"/>
          </a:xfrm>
        </p:spPr>
        <p:txBody>
          <a:bodyPr>
            <a:normAutofit/>
          </a:bodyPr>
          <a:lstStyle/>
          <a:p>
            <a:pPr marL="0" indent="0">
              <a:buFont typeface="+mj-lt"/>
              <a:buNone/>
            </a:pPr>
            <a:r>
              <a:rPr lang="en-US" sz="1400" dirty="0" smtClean="0"/>
              <a:t>Lacerations to the hands are a major occupational hazard, second</a:t>
            </a:r>
            <a:r>
              <a:rPr lang="en-US" sz="1400" baseline="0" dirty="0" smtClean="0"/>
              <a:t> only to back strain as the leading cause of lost work time and physician visits. Hand protection from lacerations is very important. Again, wherever feasible, hazards and risks for lacerations should be engineered out of the work, but where this cannot be achieved, gloves and anti-cut tapes can be worn. Not all materials afford equal protection against cuts, of course, and there are </a:t>
            </a:r>
            <a:r>
              <a:rPr lang="en-US" sz="1400" dirty="0" smtClean="0"/>
              <a:t>currently </a:t>
            </a:r>
            <a:r>
              <a:rPr lang="en-US" sz="1400" dirty="0"/>
              <a:t>three standardized methods for testing </a:t>
            </a:r>
            <a:r>
              <a:rPr lang="en-US" sz="1400" dirty="0" smtClean="0"/>
              <a:t>the cut resistance of materials: </a:t>
            </a:r>
            <a:r>
              <a:rPr lang="en-US" sz="1400" dirty="0"/>
              <a:t>ASTM F1790  in the United States, ISO 13997 </a:t>
            </a:r>
            <a:r>
              <a:rPr lang="en-US" sz="1400" dirty="0" smtClean="0"/>
              <a:t>Internationally</a:t>
            </a:r>
            <a:r>
              <a:rPr lang="en-US" sz="1400" dirty="0"/>
              <a:t>,</a:t>
            </a:r>
            <a:r>
              <a:rPr lang="en-US" sz="1400" dirty="0" smtClean="0"/>
              <a:t> </a:t>
            </a:r>
            <a:r>
              <a:rPr lang="en-US" sz="1400" dirty="0"/>
              <a:t>and EN 388 in Europe. </a:t>
            </a:r>
          </a:p>
          <a:p>
            <a:pPr marL="0" indent="0">
              <a:buFont typeface="+mj-lt"/>
              <a:buNone/>
            </a:pPr>
            <a:endParaRPr lang="en-US" sz="1400" dirty="0" smtClean="0"/>
          </a:p>
          <a:p>
            <a:r>
              <a:rPr lang="en-US" sz="1400" kern="1200" dirty="0" smtClean="0">
                <a:solidFill>
                  <a:schemeClr val="tx1"/>
                </a:solidFill>
                <a:effectLst/>
              </a:rPr>
              <a:t>The ASTM</a:t>
            </a:r>
            <a:r>
              <a:rPr lang="en-US" sz="1400" kern="1200" baseline="0" dirty="0" smtClean="0">
                <a:solidFill>
                  <a:schemeClr val="tx1"/>
                </a:solidFill>
                <a:effectLst/>
              </a:rPr>
              <a:t> </a:t>
            </a:r>
            <a:r>
              <a:rPr lang="en-US" sz="1400" kern="1200" dirty="0" smtClean="0">
                <a:solidFill>
                  <a:schemeClr val="tx1"/>
                </a:solidFill>
                <a:effectLst/>
              </a:rPr>
              <a:t>test method assesses the cut resistance of a material when exposed to a cutting edge under specified loads. Data obtained from this test method can be used to compare the cut resistance of different materials. F1790 only addresses that range of cutting hazards that are related to a cutting action across the surface of the material. It is not representative of any other cutting hazard to which the material may be subjected such as serrated edges, saw blades or motorized cutting tools. Nor is it representative of puncture, tear, or other modes of fabric failure. Nevertheless, it provides some indication of the resistance</a:t>
            </a:r>
            <a:r>
              <a:rPr lang="en-US" sz="1400" kern="1200" baseline="0" dirty="0" smtClean="0">
                <a:solidFill>
                  <a:schemeClr val="tx1"/>
                </a:solidFill>
                <a:effectLst/>
              </a:rPr>
              <a:t> of a fabric to laceration, and these tests offer the only objective cut-resistance guide that safety equipment specifiers have available to them at this time.</a:t>
            </a:r>
            <a:endParaRPr lang="en-US" sz="1400" kern="1200" dirty="0" smtClean="0">
              <a:solidFill>
                <a:schemeClr val="tx1"/>
              </a:solidFill>
              <a:effectLst/>
            </a:endParaRPr>
          </a:p>
          <a:p>
            <a:pPr marL="0" indent="0">
              <a:buFont typeface="+mj-lt"/>
              <a:buNone/>
            </a:pPr>
            <a:endParaRPr lang="en-US" sz="28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Following testing, the</a:t>
            </a:r>
            <a:r>
              <a:rPr lang="en-US" sz="1400" baseline="0" dirty="0" smtClean="0"/>
              <a:t> cut-resistance of materials is categorized by performance from 0 to 5 in ANSI/ISEA 105-2011, and is indicated by this table. The spread of performance within any category makes it necessary to determine the actual cut-resistance of a glove material when cut-resistance is an important safety feature. So, for example, the difference in cut-resistance between a category one glove and a category two glove may be as little as 1 and as much as 799.  It is arguable that it would be a waste of money to pay more for a category 2 glove scoring 500 than one would pay for a category 1 glove scoring 499. Absolute test results are therefore useful when making performance/price comparisons between cut-resistant gloves.  Actual test results are not always available, even in the technical literature.</a:t>
            </a:r>
            <a:endParaRPr lang="en-US" sz="14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b="0" dirty="0" smtClean="0"/>
              <a:t>For example, Superior Glove’s SKSMLP Gloves </a:t>
            </a:r>
            <a:r>
              <a:rPr lang="en-US" sz="1400" b="0" baseline="0" dirty="0" smtClean="0"/>
              <a:t>afford </a:t>
            </a:r>
            <a:r>
              <a:rPr lang="en-US" sz="1400" b="0" dirty="0" smtClean="0"/>
              <a:t>Category 5 cut-resistance </a:t>
            </a:r>
            <a:r>
              <a:rPr lang="en-US" sz="1400" b="0" baseline="0" dirty="0" smtClean="0"/>
              <a:t>with over </a:t>
            </a:r>
            <a:r>
              <a:rPr lang="en-US" sz="1400" b="0" dirty="0" smtClean="0"/>
              <a:t>3800g of cut resistance. These are ideal for handling sheet metal, glass, in forestry</a:t>
            </a:r>
            <a:r>
              <a:rPr lang="en-US" sz="1400" b="0" baseline="0" dirty="0" smtClean="0"/>
              <a:t> work, and so on. As always, sharps hazards should be engineered out of the workplace wherever possible, and safety training provided to reduce the risk of lacerations and amputations.</a:t>
            </a:r>
            <a:endParaRPr lang="en-US" sz="1400" b="0"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After a brief introduction to the subject and a couple of definitions, we’ll look at the hazard that give rise to a need for hand protection in this sector, then consider the various methods of protecting the hands from injury at work. Finally, we’ll broach some ergonomics factors relating to the adoption of, or resistance to using hand protection. References are provided, and there will be time for any questions or comments at the end. </a:t>
            </a:r>
            <a:endParaRPr lang="en-US" sz="14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dirty="0" smtClean="0"/>
              <a:t>Another type of mechanical injury is bruising or contusion,</a:t>
            </a:r>
            <a:r>
              <a:rPr lang="en-US" sz="1400" baseline="0" dirty="0" smtClean="0"/>
              <a:t> which</a:t>
            </a:r>
            <a:r>
              <a:rPr lang="en-US" sz="1400" dirty="0" smtClean="0"/>
              <a:t> occurs because of forceful trauma, for example blows from a hand tool or pinching of the skin. Gloves can help to reduce the risk of these injuries by providing a cushioning barrier between the hand and the object striking it, absorbing and dispersing the impact so that damage is less likely to affect deeper skin tissues and musculoskeletal structures of the hand. Cushioning</a:t>
            </a:r>
            <a:r>
              <a:rPr lang="en-US" sz="1400" baseline="0" dirty="0" smtClean="0"/>
              <a:t> is generally the approach adopted, but excessive thickness should be avoided in favor of thinner, force-dispersing materials, with particular protection of the knuckles and wrist joints.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Matching hand protection to the user requires consideration both of </a:t>
            </a:r>
            <a:r>
              <a:rPr lang="en-US" sz="1400" dirty="0" smtClean="0"/>
              <a:t>physical </a:t>
            </a:r>
            <a:r>
              <a:rPr lang="en-US" sz="1400" dirty="0"/>
              <a:t>fit and some understanding of issues associated with protective behavior, or lack of it. Matching hand protection to the task will involve an understanding of how the hands are used in the task, and might include looking for Pushing or Pulling actions, dexterity demands, perhaps involving fine manipulation, Grasping or gripping of objects, and the application of torque, or </a:t>
            </a:r>
            <a:r>
              <a:rPr lang="en-US" sz="1400" dirty="0" smtClean="0"/>
              <a:t>resistance </a:t>
            </a:r>
            <a:r>
              <a:rPr lang="en-US" sz="1400" dirty="0"/>
              <a:t>to rotation. Specifying a safe and healthy work equipment always means matching the task to the worker, and hand protection is no different in that respect.</a:t>
            </a:r>
          </a:p>
        </p:txBody>
      </p:sp>
      <p:sp>
        <p:nvSpPr>
          <p:cNvPr id="4" name="Slide Number Placeholder 3"/>
          <p:cNvSpPr>
            <a:spLocks noGrp="1"/>
          </p:cNvSpPr>
          <p:nvPr>
            <p:ph type="sldNum" sz="quarter" idx="10"/>
          </p:nvPr>
        </p:nvSpPr>
        <p:spPr/>
        <p:txBody>
          <a:bodyPr/>
          <a:lstStyle/>
          <a:p>
            <a:fld id="{C86D9C8B-E876-45B0-91C1-7F694E5CA9A7}" type="slidenum">
              <a:rPr lang="en-US" smtClean="0"/>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Depending on the nature of</a:t>
            </a:r>
            <a:r>
              <a:rPr lang="en-US" sz="1400" baseline="0" dirty="0" smtClean="0"/>
              <a:t> the task and the duration of use, with gloves, size matters. </a:t>
            </a:r>
            <a:r>
              <a:rPr lang="en-US" sz="1400" dirty="0" smtClean="0"/>
              <a:t>Snugness of fit is one of the most important attributes</a:t>
            </a:r>
            <a:r>
              <a:rPr lang="en-US" sz="1400" baseline="0" dirty="0" smtClean="0"/>
              <a:t> reported by glove wearers in terms of comfort and usefulness.  This is a challenge for glove manufacturers, since there is considerable variability in all aspects of hand size and shape, such that almost never will one size fit all. The glove wearer needs to find a glove that satisfies not only the task demands, and the protection that involves, but also the degree of fit that makes the glove less of a hindrance, and more of a help. To try to help, glove makers provide glove size charts, examples of which are shown here. Some makers advocate sizing gloves by hand length, another by knuckle circumference, and another by a combination of the two.  </a:t>
            </a:r>
            <a:endParaRPr lang="en-US" sz="14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Gloves that stretch to fit are likely to provide the most comfortable solution, but the materials used are often unsuited to the task, whether it be protection from hot or cold, or from dangerous chemicals. Broadly speaking, the more durable and impervious the barrier, the less likely it will be that the glove fits the user. The lack of fit causes issues like sloppiness when gripping, so that more exertion is required to grip an object securely, or restricted range of motion - especially splaying the fingers. Gloves with predetermined knuckle positions may be well-intentioned, but cause as many problems as they solve. It is for this reason that gloves should not be chosen that are unnecessarily protective for the task – this will require some degree of experimentation or forethought when choosing gloves. Try-before-you-buy is a great idea, and each worker should get to choose his or her gloves by the same method.</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45</a:t>
            </a:fld>
            <a:endParaRPr lang="en-US" dirty="0"/>
          </a:p>
        </p:txBody>
      </p:sp>
    </p:spTree>
    <p:extLst>
      <p:ext uri="{BB962C8B-B14F-4D97-AF65-F5344CB8AC3E}">
        <p14:creationId xmlns:p14="http://schemas.microsoft.com/office/powerpoint/2010/main" xmlns="" val="3918889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106" y="609600"/>
            <a:ext cx="3618706" cy="2714030"/>
          </a:xfrm>
        </p:spPr>
      </p:sp>
      <p:sp>
        <p:nvSpPr>
          <p:cNvPr id="3" name="Notes Placeholder 2"/>
          <p:cNvSpPr>
            <a:spLocks noGrp="1"/>
          </p:cNvSpPr>
          <p:nvPr>
            <p:ph type="body" idx="1"/>
          </p:nvPr>
        </p:nvSpPr>
        <p:spPr>
          <a:xfrm>
            <a:off x="688182" y="3429000"/>
            <a:ext cx="5505450" cy="5170170"/>
          </a:xfrm>
        </p:spPr>
        <p:txBody>
          <a:bodyPr>
            <a:normAutofit/>
          </a:bodyPr>
          <a:lstStyle/>
          <a:p>
            <a:r>
              <a:rPr lang="en-US" sz="1400" dirty="0" smtClean="0"/>
              <a:t>Gloves also need to match the demands of the task; the wrong</a:t>
            </a:r>
            <a:r>
              <a:rPr lang="en-US" sz="1400" baseline="0" dirty="0" smtClean="0"/>
              <a:t> gloves can make a task harder to perform.</a:t>
            </a:r>
          </a:p>
          <a:p>
            <a:endParaRPr lang="en-US" sz="1400" baseline="0" dirty="0" smtClean="0"/>
          </a:p>
          <a:p>
            <a:r>
              <a:rPr lang="en-US" sz="1400" dirty="0" smtClean="0"/>
              <a:t>Recent </a:t>
            </a:r>
            <a:r>
              <a:rPr lang="en-US" sz="1400" dirty="0"/>
              <a:t>research </a:t>
            </a:r>
            <a:r>
              <a:rPr lang="en-US" sz="1400" dirty="0" smtClean="0"/>
              <a:t>for</a:t>
            </a:r>
            <a:r>
              <a:rPr lang="en-US" sz="1400" baseline="0" dirty="0" smtClean="0"/>
              <a:t> example, </a:t>
            </a:r>
            <a:r>
              <a:rPr lang="en-US" sz="1400" dirty="0" smtClean="0"/>
              <a:t>found </a:t>
            </a:r>
            <a:r>
              <a:rPr lang="en-US" sz="1400" dirty="0"/>
              <a:t>that muscle activity – for a particular task and environment – was optimal when exerting maximum force in a pushing and pulling direction wearing nitrile glove material. </a:t>
            </a:r>
            <a:r>
              <a:rPr lang="en-US" sz="1400" dirty="0" smtClean="0"/>
              <a:t>The researcher found </a:t>
            </a:r>
            <a:r>
              <a:rPr lang="en-US" sz="1400" dirty="0"/>
              <a:t>that maximum torque performance was enhanced wearing a close-fitting glove, compared with an ill-fitting glove or bare handed, but that it was preferable to be bare-handed when applying force with precision; Tactility tasks were optimal with a closely-fitting glove, while for speed and accuracy results, glove fit appeared to have no effect on performance, and performance was better bare-handed. </a:t>
            </a:r>
            <a:endParaRPr lang="en-US" sz="1400" dirty="0" smtClean="0"/>
          </a:p>
          <a:p>
            <a:endParaRPr lang="en-US" sz="1400" dirty="0"/>
          </a:p>
          <a:p>
            <a:r>
              <a:rPr lang="en-US" sz="1400" dirty="0" smtClean="0"/>
              <a:t>It was reported </a:t>
            </a:r>
            <a:r>
              <a:rPr lang="en-US" sz="1400" dirty="0"/>
              <a:t>that </a:t>
            </a:r>
            <a:r>
              <a:rPr lang="en-US" sz="1400" dirty="0" smtClean="0"/>
              <a:t>dexterity </a:t>
            </a:r>
            <a:r>
              <a:rPr lang="en-US" sz="1400" dirty="0"/>
              <a:t>performance is mainly influenced by task conditions, but that barehanded performance is generally optimal. </a:t>
            </a:r>
            <a:r>
              <a:rPr lang="en-US" sz="1400" dirty="0" smtClean="0"/>
              <a:t> However</a:t>
            </a:r>
            <a:r>
              <a:rPr lang="en-US" sz="1400" dirty="0"/>
              <a:t>, if a glove is necessary for a given task, an optimally-fitted glove which is of a thinner material is recommended, and </a:t>
            </a:r>
            <a:r>
              <a:rPr lang="en-US" sz="1400" dirty="0" smtClean="0"/>
              <a:t>the researcher concluded </a:t>
            </a:r>
            <a:r>
              <a:rPr lang="en-US" sz="1400" dirty="0"/>
              <a:t>that </a:t>
            </a:r>
            <a:r>
              <a:rPr lang="en-US" sz="1400" dirty="0" smtClean="0"/>
              <a:t>“it </a:t>
            </a:r>
            <a:r>
              <a:rPr lang="en-US" sz="1400" dirty="0"/>
              <a:t>is necessary to distinguish the performance components of a task…and select the most appropriate glove for optimal performance and the least risk of overexertion.” </a:t>
            </a:r>
            <a:r>
              <a:rPr lang="en-US" sz="1400" dirty="0" smtClean="0"/>
              <a:t>(Stack</a:t>
            </a:r>
            <a:r>
              <a:rPr lang="en-US" sz="1400" dirty="0"/>
              <a:t>, 2010) </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sz="1400" dirty="0" smtClean="0"/>
              <a:t>Stack’s glove study had found that maximum torque performance was enhanced wearing a close-fitting glove, compared with an ill-fitting glove or bare handed. This is confirmed independently by glove manufacturers,</a:t>
            </a:r>
            <a:r>
              <a:rPr lang="en-US" sz="1400" baseline="0" dirty="0" smtClean="0"/>
              <a:t> who found </a:t>
            </a:r>
            <a:r>
              <a:rPr lang="en-US" sz="1400" dirty="0" smtClean="0"/>
              <a:t>that the use of stable slip-resistant material integrated into to the gripping surfaces of a closely-fitting glove provided significantly improved coupling to resist axial rotation, especially in wet or oily conditions.  When manipulating a long handled garden tool</a:t>
            </a:r>
            <a:r>
              <a:rPr lang="en-US" sz="1400" baseline="0" dirty="0" smtClean="0"/>
              <a:t> like a hoe or shovel,</a:t>
            </a:r>
            <a:r>
              <a:rPr lang="en-US" sz="1400" dirty="0" smtClean="0"/>
              <a:t> therefore, or in tasks requiring the application of rotational force to tighten or loosen threaded components, close-fitting, non-slip gloves will be beneficial.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dirty="0"/>
              <a:t>Resistance to using hand protection has been reported for the agricultural sector. In a recent study of compliance rates with NAGCAT work practices recommendations for youth cleaning service alleys in stallbarns, leather glove compliance rates were extremely low, ranging from a mean of 20.7% (farm resident girls aged 12.7 to 14.7 years) to a mean of 0.0% (non-farm resident boys  greater than 14.7 years of age). The overall mean compliance rates were 9.9% for boys and 10.1% for girls. </a:t>
            </a:r>
            <a:r>
              <a:rPr lang="en-US" sz="1400" dirty="0" smtClean="0"/>
              <a:t>Ensuring that appropriate</a:t>
            </a:r>
            <a:r>
              <a:rPr lang="en-US" sz="1400" baseline="0" dirty="0" smtClean="0"/>
              <a:t> </a:t>
            </a:r>
            <a:r>
              <a:rPr lang="en-US" sz="1400" dirty="0" smtClean="0"/>
              <a:t>hand protection is available, educating all workers about hand hazards, identifying and eliminating all barriers to compliance, and employer/familial reinforcement of hand protective behavior, may all have a positive impact on compliance</a:t>
            </a:r>
            <a:endParaRPr lang="en-US" sz="1400" b="1"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Skin protection and skin care are both necessary parts of an occupational health system.</a:t>
            </a:r>
          </a:p>
          <a:p>
            <a:r>
              <a:rPr lang="en-US" sz="1400" dirty="0" smtClean="0"/>
              <a:t>Cleansing with neutral pH, non-irritant cleansers (foaming agents, such as sodium laurel sulfate, are potential sensitizers for dermatitis), and use of moisturizing skin creams/lotions after washing will help to maintain the skin’s effectiveness as a barrier against injury.</a:t>
            </a:r>
          </a:p>
          <a:p>
            <a:r>
              <a:rPr lang="en-US" sz="1400" dirty="0" smtClean="0"/>
              <a:t>Effective hand-washing and drying facilities should be provided close to where chemicals are to be handled. Clean or disposable towels must be provided and used.</a:t>
            </a:r>
          </a:p>
          <a:p>
            <a:endParaRPr lang="en-US" sz="1400" dirty="0" smtClean="0"/>
          </a:p>
          <a:p>
            <a:r>
              <a:rPr lang="en-US" sz="1400" dirty="0" smtClean="0"/>
              <a:t>Irritations should be referred to a clinician before  an allergy develops, as allergies can affect the entire immune system.</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Considering farmers and ranchers with disabilities, we should be aware</a:t>
            </a:r>
            <a:r>
              <a:rPr lang="en-US" sz="1400" baseline="0" dirty="0" smtClean="0"/>
              <a:t> of whether </a:t>
            </a:r>
            <a:r>
              <a:rPr lang="en-US" sz="1400" dirty="0" smtClean="0"/>
              <a:t>the disability increases the client’s risk for hand injury and, if so, in what way.</a:t>
            </a:r>
            <a:r>
              <a:rPr lang="en-US" sz="1400" baseline="0" dirty="0" smtClean="0"/>
              <a:t> We need to c</a:t>
            </a:r>
            <a:r>
              <a:rPr lang="en-US" sz="1400" dirty="0" smtClean="0"/>
              <a:t>onsider the design of gloves for agricultural</a:t>
            </a:r>
            <a:r>
              <a:rPr lang="en-US" sz="1400" baseline="0" dirty="0" smtClean="0"/>
              <a:t> </a:t>
            </a:r>
            <a:r>
              <a:rPr lang="en-US" sz="1400" dirty="0" smtClean="0"/>
              <a:t>tasks throughout the seasons. More than one type of hand protection may be necessary for a single task performed in different environmental conditions. We have already mentioned earlier the reduced tolerance to cold that attend some disabling</a:t>
            </a:r>
            <a:r>
              <a:rPr lang="en-US" sz="1400" baseline="0" dirty="0" smtClean="0"/>
              <a:t> conditions.</a:t>
            </a:r>
            <a:endParaRPr lang="en-US" sz="1400"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50</a:t>
            </a:fld>
            <a:endParaRPr lang="en-US" dirty="0"/>
          </a:p>
        </p:txBody>
      </p:sp>
    </p:spTree>
    <p:extLst>
      <p:ext uri="{BB962C8B-B14F-4D97-AF65-F5344CB8AC3E}">
        <p14:creationId xmlns:p14="http://schemas.microsoft.com/office/powerpoint/2010/main" xmlns="" val="20892371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dirty="0"/>
              <a:t>A study by Sorock et al., suggests that the risk of acute traumatic hand injury is around 60% lower while wearing gloves, compared with working bare-handed. The greatest risk reduction relates to laceration and puncture injuries, which are second only to back disorders as causes of absence from work. </a:t>
            </a:r>
          </a:p>
          <a:p>
            <a:r>
              <a:rPr lang="en-US" sz="1800" dirty="0" smtClean="0"/>
              <a:t>Sorock </a:t>
            </a:r>
            <a:r>
              <a:rPr lang="en-US" sz="1800" dirty="0"/>
              <a:t>found that subjects were more likely to wear gloves at the time of the injury  if they were required to; had received safety training on the task; and </a:t>
            </a:r>
            <a:r>
              <a:rPr lang="en-US" sz="1800" dirty="0" smtClean="0"/>
              <a:t>if </a:t>
            </a:r>
            <a:r>
              <a:rPr lang="en-US" sz="1800" dirty="0"/>
              <a:t>the company size </a:t>
            </a:r>
            <a:r>
              <a:rPr lang="en-US" sz="1800" dirty="0" smtClean="0"/>
              <a:t>was less than</a:t>
            </a:r>
            <a:r>
              <a:rPr lang="en-US" sz="1800" baseline="0" dirty="0" smtClean="0"/>
              <a:t> </a:t>
            </a:r>
            <a:r>
              <a:rPr lang="en-US" sz="1800" dirty="0" smtClean="0"/>
              <a:t>50 </a:t>
            </a:r>
            <a:r>
              <a:rPr lang="en-US" sz="1800" dirty="0"/>
              <a:t>employees. These findings suggest that a similar approach may be appropriate in agricultural settings.</a:t>
            </a:r>
          </a:p>
          <a:p>
            <a:endParaRPr lang="en-US" sz="1800" dirty="0"/>
          </a:p>
          <a:p>
            <a:r>
              <a:rPr lang="en-US" sz="1800" dirty="0"/>
              <a:t>It was also noted that an engineering approach that comprised reducing/eliminating or guarding sharp and puncture hazards would effectively reduce the risk of acute hand injuries. It is right that any agricultural health and safety audit should include attention to reducing sharp hazards. Training on hand protection should be a feature of extension safety outreach and part of the curriculum on Ag safety courses. </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It is necessary to define a couple of key terms used throughout this presentation. Firstly, </a:t>
            </a:r>
            <a:r>
              <a:rPr lang="en-US" sz="1400" dirty="0"/>
              <a:t>when we refer to "</a:t>
            </a:r>
            <a:r>
              <a:rPr lang="en-US" sz="1400" dirty="0" smtClean="0"/>
              <a:t>hands,“ </a:t>
            </a:r>
            <a:r>
              <a:rPr lang="en-US" sz="1400" dirty="0"/>
              <a:t>this includes fingers, hands and wrists, unless stated otherwise.</a:t>
            </a:r>
          </a:p>
          <a:p>
            <a:endParaRPr lang="en-US" sz="1400" dirty="0"/>
          </a:p>
          <a:p>
            <a:r>
              <a:rPr lang="en-US" sz="1400" dirty="0" smtClean="0"/>
              <a:t>Secondly, “hand </a:t>
            </a:r>
            <a:r>
              <a:rPr lang="en-US" sz="1400" dirty="0"/>
              <a:t>protection" includes gloves, mittens, </a:t>
            </a:r>
            <a:r>
              <a:rPr lang="en-US" sz="1400" dirty="0" smtClean="0"/>
              <a:t>tapes, hand </a:t>
            </a:r>
            <a:r>
              <a:rPr lang="en-US" sz="1400" dirty="0"/>
              <a:t>warmers, barrier creams, </a:t>
            </a:r>
            <a:r>
              <a:rPr lang="en-US" sz="1400" dirty="0" smtClean="0"/>
              <a:t>skincare </a:t>
            </a:r>
            <a:r>
              <a:rPr lang="en-US" sz="1400" dirty="0"/>
              <a:t>creams and conscious behaviors specifically adopted with the aim of reducing risk of injury to the hands.</a:t>
            </a:r>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52</a:t>
            </a:fld>
            <a:endParaRPr lang="en-US" dirty="0"/>
          </a:p>
        </p:txBody>
      </p:sp>
    </p:spTree>
    <p:extLst>
      <p:ext uri="{BB962C8B-B14F-4D97-AF65-F5344CB8AC3E}">
        <p14:creationId xmlns:p14="http://schemas.microsoft.com/office/powerpoint/2010/main" xmlns="" val="264673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There is undoubtedly a need for hand protection in </a:t>
            </a:r>
            <a:r>
              <a:rPr lang="en-US" sz="1400" dirty="0"/>
              <a:t>agricultural settings </a:t>
            </a:r>
            <a:r>
              <a:rPr lang="en-US" sz="1400" dirty="0" smtClean="0"/>
              <a:t>such as </a:t>
            </a:r>
            <a:r>
              <a:rPr lang="en-US" sz="1400" dirty="0"/>
              <a:t>farms, ranches, forestry, and </a:t>
            </a:r>
            <a:r>
              <a:rPr lang="en-US" sz="1400" dirty="0" smtClean="0"/>
              <a:t>aquaculture, because the </a:t>
            </a:r>
            <a:r>
              <a:rPr lang="en-US" sz="1400" dirty="0"/>
              <a:t>hands are the body parts most likely to be injured at work from all causes, accounting for around 22% of all work-related nonfatal injuries to adults on U.S. farms </a:t>
            </a:r>
            <a:r>
              <a:rPr lang="en-US" sz="1400" dirty="0" smtClean="0"/>
              <a:t>(</a:t>
            </a:r>
            <a:r>
              <a:rPr lang="en-US" sz="1400" dirty="0"/>
              <a:t>Goldcamp, 2010).</a:t>
            </a:r>
          </a:p>
          <a:p>
            <a:pPr defTabSz="924458">
              <a:defRPr/>
            </a:pPr>
            <a:endParaRPr lang="en-US" sz="1400" dirty="0"/>
          </a:p>
          <a:p>
            <a:r>
              <a:rPr lang="en-US" sz="1400" dirty="0" smtClean="0"/>
              <a:t>Even superficial injuries to the hands can have more profound outcomes. Damage </a:t>
            </a:r>
            <a:r>
              <a:rPr lang="en-US" sz="1400" dirty="0"/>
              <a:t>to the skin </a:t>
            </a:r>
            <a:r>
              <a:rPr lang="en-US" sz="1400" dirty="0" smtClean="0"/>
              <a:t>may </a:t>
            </a:r>
            <a:r>
              <a:rPr lang="en-US" sz="1400" dirty="0"/>
              <a:t>increase the risk of absorption of noxious substances, infection and allergic reactions of the body's immune system. Laceration, abrasion, and disorders such as eczema, or </a:t>
            </a:r>
            <a:r>
              <a:rPr lang="en-US" sz="1400" dirty="0" smtClean="0"/>
              <a:t>psoriasis</a:t>
            </a:r>
            <a:r>
              <a:rPr lang="en-US" sz="1400" baseline="0" dirty="0" smtClean="0"/>
              <a:t> will </a:t>
            </a:r>
            <a:r>
              <a:rPr lang="en-US" sz="1400" dirty="0" smtClean="0"/>
              <a:t>reduce </a:t>
            </a:r>
            <a:r>
              <a:rPr lang="en-US" sz="1400" dirty="0"/>
              <a:t>the skin's effectiveness as a barrier to biological pathogens and irritants, toxic chemicals and environmental allergens.</a:t>
            </a:r>
          </a:p>
          <a:p>
            <a:r>
              <a:rPr lang="en-US" sz="1400" baseline="30000" dirty="0"/>
              <a:t>	</a:t>
            </a:r>
          </a:p>
          <a:p>
            <a:r>
              <a:rPr lang="en-US" sz="1400" dirty="0"/>
              <a:t>Taken together, these considerations make the protection of the hands an important health and safety goal for </a:t>
            </a:r>
            <a:r>
              <a:rPr lang="en-US" sz="1400" dirty="0" smtClean="0"/>
              <a:t>everyone working </a:t>
            </a:r>
            <a:r>
              <a:rPr lang="en-US" sz="1400" dirty="0"/>
              <a:t>in agricultural settings.</a:t>
            </a:r>
          </a:p>
          <a:p>
            <a:pPr defTabSz="924458">
              <a:defRPr/>
            </a:pPr>
            <a:endParaRPr lang="en-US" dirty="0"/>
          </a:p>
          <a:p>
            <a:pPr defTabSz="924458">
              <a:defRPr/>
            </a:pPr>
            <a:endParaRPr lang="en-US" dirty="0"/>
          </a:p>
          <a:p>
            <a:pPr defTabSz="924458">
              <a:defRPr/>
            </a:pPr>
            <a:endParaRPr lang="en-US" dirty="0"/>
          </a:p>
          <a:p>
            <a:endParaRPr lang="en-US" dirty="0"/>
          </a:p>
          <a:p>
            <a:endParaRPr lang="en-US" baseline="30000"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In terms of </a:t>
            </a:r>
            <a:r>
              <a:rPr lang="en-US" sz="1400" dirty="0" smtClean="0"/>
              <a:t>hazards </a:t>
            </a:r>
            <a:r>
              <a:rPr lang="en-US" sz="1400" dirty="0"/>
              <a:t>encountered in agricultural settings, NIOSH lists the principal causes of </a:t>
            </a:r>
            <a:r>
              <a:rPr lang="en-US" sz="1400" dirty="0" smtClean="0"/>
              <a:t>hand injury as</a:t>
            </a:r>
            <a:r>
              <a:rPr lang="en-US" sz="1400" dirty="0"/>
              <a:t>: </a:t>
            </a:r>
          </a:p>
          <a:p>
            <a:pPr lvl="0">
              <a:buFont typeface="Arial" pitchFamily="34" charset="0"/>
              <a:buChar char="•"/>
            </a:pPr>
            <a:r>
              <a:rPr lang="en-US" sz="1400" dirty="0"/>
              <a:t> Chemical, (e.g., irritants and sensitizers), </a:t>
            </a:r>
          </a:p>
          <a:p>
            <a:pPr lvl="0">
              <a:buFont typeface="Arial" pitchFamily="34" charset="0"/>
              <a:buChar char="•"/>
            </a:pPr>
            <a:r>
              <a:rPr lang="en-US" sz="1400" dirty="0"/>
              <a:t> Biological, (e.g. parasites, microorganisms, plants and animal materials),</a:t>
            </a:r>
          </a:p>
          <a:p>
            <a:pPr lvl="0">
              <a:buFont typeface="Arial" pitchFamily="34" charset="0"/>
              <a:buChar char="•"/>
            </a:pPr>
            <a:r>
              <a:rPr lang="en-US" sz="1400" dirty="0"/>
              <a:t> Physical, (e.g., exposure to hot or cold temperatures, UV/solar radiation), and </a:t>
            </a:r>
          </a:p>
          <a:p>
            <a:pPr lvl="0">
              <a:buFont typeface="Arial" pitchFamily="34" charset="0"/>
              <a:buChar char="•"/>
            </a:pPr>
            <a:r>
              <a:rPr lang="en-US" sz="1400" dirty="0"/>
              <a:t> Mechanical, (e.g., friction, abrasions, lacerations and contusions). </a:t>
            </a:r>
          </a:p>
          <a:p>
            <a:r>
              <a:rPr lang="en-US" dirty="0"/>
              <a:t> </a:t>
            </a:r>
          </a:p>
        </p:txBody>
      </p:sp>
      <p:sp>
        <p:nvSpPr>
          <p:cNvPr id="4" name="Slide Number Placeholder 3"/>
          <p:cNvSpPr>
            <a:spLocks noGrp="1"/>
          </p:cNvSpPr>
          <p:nvPr>
            <p:ph type="sldNum" sz="quarter" idx="10"/>
          </p:nvPr>
        </p:nvSpPr>
        <p:spPr/>
        <p:txBody>
          <a:bodyPr/>
          <a:lstStyle/>
          <a:p>
            <a:fld id="{C86D9C8B-E876-45B0-91C1-7F694E5CA9A7}"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Multiple causes of hand injury may occur simultaneously, and may synergistically increase risk or severity of harm to the agricultural worker. </a:t>
            </a:r>
            <a:r>
              <a:rPr lang="en-US" sz="1400" dirty="0" smtClean="0"/>
              <a:t>So, for example, hands may be exposed to laceration and biological hazards, and to cold temperatures</a:t>
            </a:r>
            <a:r>
              <a:rPr lang="en-US" sz="1400" baseline="0" dirty="0" smtClean="0"/>
              <a:t> and hand-arm </a:t>
            </a:r>
            <a:r>
              <a:rPr lang="en-US" sz="1400" dirty="0" smtClean="0"/>
              <a:t>vibration</a:t>
            </a:r>
            <a:r>
              <a:rPr lang="en-US" sz="1400" baseline="0" dirty="0" smtClean="0"/>
              <a:t> when operating power tools. The resulting injury may be more serious compared with those arising from any of these hazards in isolation</a:t>
            </a:r>
            <a:r>
              <a:rPr lang="en-US" sz="1400" dirty="0" smtClean="0"/>
              <a:t>.</a:t>
            </a:r>
            <a:endParaRPr lang="en-US" sz="1400"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sz="1400" dirty="0" smtClean="0"/>
              <a:t>Hand protection that is appropriate to the task, environment, and user, reduces the risks of injury and disability, whereas inappropriate hand protection may have adverse effects on health, safety, efficiency, and productivity.  </a:t>
            </a:r>
          </a:p>
          <a:p>
            <a:pPr defTabSz="924458">
              <a:defRPr/>
            </a:pPr>
            <a:endParaRPr lang="en-US" sz="1400" dirty="0"/>
          </a:p>
          <a:p>
            <a:pPr defTabSz="924458">
              <a:defRPr/>
            </a:pPr>
            <a:r>
              <a:rPr lang="en-US" sz="1400" dirty="0" smtClean="0"/>
              <a:t>In the left</a:t>
            </a:r>
            <a:r>
              <a:rPr lang="en-US" sz="1400" baseline="0" dirty="0" smtClean="0"/>
              <a:t> hand image, an </a:t>
            </a:r>
            <a:r>
              <a:rPr lang="en-US" sz="1400" dirty="0" smtClean="0"/>
              <a:t>operator’s </a:t>
            </a:r>
            <a:r>
              <a:rPr lang="en-US" sz="1400" dirty="0"/>
              <a:t>glove became caught in a high-speed milling machine, leading to cuts and fractures of the hand and forearm, and </a:t>
            </a:r>
            <a:r>
              <a:rPr lang="en-US" sz="1400" dirty="0" smtClean="0"/>
              <a:t>resulted in the prosecution of the </a:t>
            </a:r>
            <a:r>
              <a:rPr lang="en-US" sz="1400" dirty="0"/>
              <a:t>business owner. </a:t>
            </a:r>
            <a:r>
              <a:rPr lang="en-US" sz="1400" dirty="0" smtClean="0"/>
              <a:t>Other rotating machinery,</a:t>
            </a:r>
            <a:r>
              <a:rPr lang="en-US" sz="1400" baseline="0" dirty="0" smtClean="0"/>
              <a:t> such as PTO shafts, can also catch on gloves, with severe or fatal consequences. </a:t>
            </a:r>
            <a:r>
              <a:rPr lang="en-US" sz="1400" dirty="0" smtClean="0"/>
              <a:t>Workers </a:t>
            </a:r>
            <a:r>
              <a:rPr lang="en-US" sz="1400" dirty="0"/>
              <a:t>have </a:t>
            </a:r>
            <a:r>
              <a:rPr lang="en-US" sz="1400" dirty="0" smtClean="0"/>
              <a:t>been pulled </a:t>
            </a:r>
            <a:r>
              <a:rPr lang="en-US" sz="1400" dirty="0"/>
              <a:t>through woodchippers when their gloves became caught on branches </a:t>
            </a:r>
            <a:r>
              <a:rPr lang="en-US" sz="1400" dirty="0" smtClean="0"/>
              <a:t>they were feeding into the </a:t>
            </a:r>
            <a:r>
              <a:rPr lang="en-US" sz="1400" dirty="0"/>
              <a:t>chipper</a:t>
            </a:r>
            <a:r>
              <a:rPr lang="en-US" sz="1400" dirty="0" smtClean="0"/>
              <a:t>. In these cases, the gloves intended to protect the worker were key</a:t>
            </a:r>
            <a:r>
              <a:rPr lang="en-US" sz="1400" baseline="0" dirty="0" smtClean="0"/>
              <a:t> factors leading to their injury. </a:t>
            </a:r>
          </a:p>
          <a:p>
            <a:pPr defTabSz="924458">
              <a:defRPr/>
            </a:pPr>
            <a:endParaRPr lang="en-US" sz="1400" baseline="0" dirty="0" smtClean="0"/>
          </a:p>
          <a:p>
            <a:pPr defTabSz="924458">
              <a:defRPr/>
            </a:pPr>
            <a:r>
              <a:rPr lang="en-US" sz="1400" baseline="0" dirty="0" smtClean="0"/>
              <a:t>The hazards arising from inappropriate hand protection make this subject important not only to health and safety advisers, but also to each of us as consumers of hand protection.</a:t>
            </a:r>
            <a:endParaRPr lang="en-US" sz="1400" dirty="0"/>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6D9C8B-E876-45B0-91C1-7F694E5CA9A7}"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212201434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276923529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330192875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215728371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111255188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87563697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216447229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248582284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175881571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44641504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7B60D-01BE-467D-B9A2-0ED56290DA45}" type="datetimeFigureOut">
              <a:rPr lang="en-US" smtClean="0"/>
              <a:pPr/>
              <a:t>9/8/2011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290548799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7B60D-01BE-467D-B9A2-0ED56290DA45}" type="datetimeFigureOut">
              <a:rPr lang="en-US" smtClean="0"/>
              <a:pPr/>
              <a:t>9/8/2011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8DC97-B833-4E21-9B43-D37A53B34337}" type="slidenum">
              <a:rPr lang="en-US" smtClean="0"/>
              <a:pPr/>
              <a:t>‹#›</a:t>
            </a:fld>
            <a:endParaRPr lang="en-US" dirty="0"/>
          </a:p>
        </p:txBody>
      </p:sp>
    </p:spTree>
    <p:extLst>
      <p:ext uri="{BB962C8B-B14F-4D97-AF65-F5344CB8AC3E}">
        <p14:creationId xmlns:p14="http://schemas.microsoft.com/office/powerpoint/2010/main" xmlns="" val="1438755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www.hse.gov.uk/press/2010/coi-yh-24410.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osha.gov/pls/oshaweb/owadisp.show_document?p_table=STANDARDS&amp;p_id=9788#1910.138(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hyperlink" Target="mailto:cookke@purdu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hyperlink" Target="http://www.osha.gov/Publications/osha3151.pdf" TargetMode="Externa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ansellpro.com/specware/guide.as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fda.gov/medicaldevices/deviceregulationandguidance/guidancedocuments/ucm070925.htm" TargetMode="External"/><Relationship Id="rId4" Type="http://schemas.openxmlformats.org/officeDocument/2006/relationships/hyperlink" Target="http://www.osha.gov/SLTC/latexallerg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http://www.petdoc.ws/zoonotic_diseases.htm" TargetMode="External"/><Relationship Id="rId7"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wiggys.com/" TargetMode="External"/><Relationship Id="rId4" Type="http://schemas.openxmlformats.org/officeDocument/2006/relationships/image" Target="../media/image67.gif"/></Relationships>
</file>

<file path=ppt/slides/_rels/slide34.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srh.noaa.gov/ssd/html/windchil.ht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ytgloves.com/" TargetMode="External"/><Relationship Id="rId3" Type="http://schemas.openxmlformats.org/officeDocument/2006/relationships/image" Target="../media/image69.jpeg"/><Relationship Id="rId7" Type="http://schemas.openxmlformats.org/officeDocument/2006/relationships/image" Target="http://www.ytgloves.com/images/products/WaterproofWinterPlusXL.jp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hyperlink" Target="http://www.berbing.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2.dupont.com/Kevlar_Gloves/en_US/assets/downloads/kevlar_cut_protection_testing.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hyperlink" Target="http://www.instinctgloves.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maxfitgloves.com/wetoily-grip.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clfs.umd.edu/grad/mlfsc/Harvesting1.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agrability.org/"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safetyequipment.org/c/std105-2011.cfm" TargetMode="External"/><Relationship Id="rId7" Type="http://schemas.openxmlformats.org/officeDocument/2006/relationships/hyperlink" Target="http://www.lni.wa.gov/Safety/Research/Dermatitis/files/phytoderm.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eprints.ru.ac.za/1866/" TargetMode="External"/><Relationship Id="rId5" Type="http://schemas.openxmlformats.org/officeDocument/2006/relationships/hyperlink" Target="http://www.osha.gov/Publications/osha3151.pdf" TargetMode="External"/><Relationship Id="rId4" Type="http://schemas.openxmlformats.org/officeDocument/2006/relationships/hyperlink" Target="http://www.ansellhealthcare.com/america/latamer/source/nov00-4.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p:cNvSpPr>
          <p:nvPr>
            <p:ph type="ctrTitle"/>
          </p:nvPr>
        </p:nvSpPr>
        <p:spPr>
          <a:xfrm>
            <a:off x="304800" y="2667000"/>
            <a:ext cx="8610600" cy="1470025"/>
          </a:xfrm>
        </p:spPr>
        <p:txBody>
          <a:bodyPr>
            <a:normAutofit fontScale="90000"/>
          </a:bodyPr>
          <a:lstStyle/>
          <a:p>
            <a:r>
              <a:rPr lang="en-US" sz="4800" b="1" dirty="0" smtClean="0"/>
              <a:t>Hand Protection in Agriculture</a:t>
            </a:r>
            <a:r>
              <a:rPr lang="en-US" sz="6000" b="1" dirty="0" smtClean="0"/>
              <a:t/>
            </a:r>
            <a:br>
              <a:rPr lang="en-US" sz="6000" b="1" dirty="0" smtClean="0"/>
            </a:br>
            <a:endParaRPr lang="en-US" sz="6000" b="1" dirty="0" smtClean="0"/>
          </a:p>
        </p:txBody>
      </p:sp>
      <p:sp>
        <p:nvSpPr>
          <p:cNvPr id="26628" name="Rectangle 4"/>
          <p:cNvSpPr>
            <a:spLocks noGrp="1"/>
          </p:cNvSpPr>
          <p:nvPr>
            <p:ph type="subTitle" idx="1"/>
          </p:nvPr>
        </p:nvSpPr>
        <p:spPr>
          <a:xfrm>
            <a:off x="1371600" y="4800600"/>
            <a:ext cx="6400800" cy="381000"/>
          </a:xfrm>
        </p:spPr>
        <p:txBody>
          <a:bodyPr>
            <a:noAutofit/>
          </a:bodyPr>
          <a:lstStyle/>
          <a:p>
            <a:pPr>
              <a:lnSpc>
                <a:spcPct val="80000"/>
              </a:lnSpc>
              <a:defRPr/>
            </a:pPr>
            <a:r>
              <a:rPr lang="en-US" sz="2000" b="1" dirty="0" smtClean="0">
                <a:solidFill>
                  <a:schemeClr val="tx1"/>
                </a:solidFill>
                <a:effectLst>
                  <a:outerShdw blurRad="38100" dist="38100" dir="2700000" algn="tl">
                    <a:srgbClr val="C0C0C0"/>
                  </a:outerShdw>
                </a:effectLst>
                <a:latin typeface="Arial" charset="0"/>
              </a:rPr>
              <a:t>AgrAbility Webinar Series</a:t>
            </a:r>
          </a:p>
          <a:p>
            <a:pPr>
              <a:lnSpc>
                <a:spcPct val="80000"/>
              </a:lnSpc>
              <a:defRPr/>
            </a:pPr>
            <a:r>
              <a:rPr lang="en-US" sz="2000" b="1" dirty="0" smtClean="0">
                <a:solidFill>
                  <a:schemeClr val="tx1"/>
                </a:solidFill>
                <a:effectLst>
                  <a:outerShdw blurRad="38100" dist="38100" dir="2700000" algn="tl">
                    <a:srgbClr val="C0C0C0"/>
                  </a:outerShdw>
                </a:effectLst>
                <a:latin typeface="Arial" charset="0"/>
              </a:rPr>
              <a:t>September 8, 2011</a:t>
            </a:r>
          </a:p>
        </p:txBody>
      </p:sp>
      <p:pic>
        <p:nvPicPr>
          <p:cNvPr id="2052" name="Picture 5" descr="agrMDns.jpg"/>
          <p:cNvPicPr>
            <a:picLocks noChangeAspect="1"/>
          </p:cNvPicPr>
          <p:nvPr/>
        </p:nvPicPr>
        <p:blipFill>
          <a:blip r:embed="rId3" cstate="print"/>
          <a:srcRect/>
          <a:stretch>
            <a:fillRect/>
          </a:stretch>
        </p:blipFill>
        <p:spPr bwMode="auto">
          <a:xfrm>
            <a:off x="2514600" y="304800"/>
            <a:ext cx="4260850" cy="114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Multiple Hazards - synergistic</a:t>
            </a:r>
            <a:endParaRPr lang="en-US" dirty="0"/>
          </a:p>
        </p:txBody>
      </p:sp>
      <p:sp>
        <p:nvSpPr>
          <p:cNvPr id="3" name="Content Placeholder 2"/>
          <p:cNvSpPr>
            <a:spLocks noGrp="1"/>
          </p:cNvSpPr>
          <p:nvPr>
            <p:ph idx="1"/>
          </p:nvPr>
        </p:nvSpPr>
        <p:spPr>
          <a:xfrm>
            <a:off x="0" y="990601"/>
            <a:ext cx="5105400" cy="762000"/>
          </a:xfrm>
        </p:spPr>
        <p:txBody>
          <a:bodyPr>
            <a:noAutofit/>
          </a:bodyPr>
          <a:lstStyle/>
          <a:p>
            <a:r>
              <a:rPr lang="en-US" sz="2800" dirty="0" smtClean="0"/>
              <a:t>Hazards may be </a:t>
            </a:r>
            <a:r>
              <a:rPr lang="en-US" sz="2800" b="1" dirty="0" smtClean="0"/>
              <a:t>synergistic</a:t>
            </a:r>
            <a:r>
              <a:rPr lang="en-US" sz="2800" dirty="0" smtClean="0"/>
              <a:t>.</a:t>
            </a:r>
          </a:p>
        </p:txBody>
      </p:sp>
      <p:pic>
        <p:nvPicPr>
          <p:cNvPr id="17410" name="Picture 2" descr="http://www.porttackracks.com/wp-content/uploads/2011/01/chainsaw-5.jpg"/>
          <p:cNvPicPr>
            <a:picLocks noChangeAspect="1" noChangeArrowheads="1"/>
          </p:cNvPicPr>
          <p:nvPr/>
        </p:nvPicPr>
        <p:blipFill>
          <a:blip r:embed="rId3" cstate="screen"/>
          <a:srcRect l="39844" t="20313"/>
          <a:stretch>
            <a:fillRect/>
          </a:stretch>
        </p:blipFill>
        <p:spPr bwMode="auto">
          <a:xfrm flipH="1">
            <a:off x="4724400" y="1905000"/>
            <a:ext cx="4419600" cy="4507993"/>
          </a:xfrm>
          <a:prstGeom prst="rect">
            <a:avLst/>
          </a:prstGeom>
          <a:noFill/>
        </p:spPr>
      </p:pic>
      <p:sp>
        <p:nvSpPr>
          <p:cNvPr id="17412" name="AutoShape 4" descr="data:image/jpg;base64,/9j/4AAQSkZJRgABAQAAAQABAAD/2wCEAAkGBhISEBUUEhISFBQUEhUWEBUQFBQQEhUWFRAWFBQUFBQXGyYeGBkjGRUUHy8gIycpLCwtFR4xNTAqNSYrLCkBCQoKDgwOGg8PGikdFRwpKSkpKSkpKSwpKSkpKSkpKSkpKSkpLCkpLCkpLCkpKSkpKSksKSwsKSwpKSwsKSkpKf/AABEIALAAtAMBIgACEQEDEQH/xAAbAAACAwEBAQAAAAAAAAAAAAADBAECBQAGB//EAD4QAAEDAwIDBgQDBQYHAAAAAAEAAhEDEiEEMSJBUQUTYXGBkTKhscEjQnIUUpKi0QYzYrLC8BUkQ1Nz4fH/xAAZAQADAQEBAAAAAAAAAAAAAAABAgMEAAX/xAAjEQACAgICAgMAAwAAAAAAAAAAAQIRAyESMSJBBDJxE0JR/9oADAMBAAIRAxEAPwD5+1F7OIvnole6Ko55ZkLkIe60WrEK9XWZXhaHbrgYAWvQ1TnQnlKikFZ6vTatJdpagEGUvRcYQtY0lcpCSjsw9Hq+6ryNp5L19H+0Jt5rztLsvMrQp6XCDSDFlO0e2n3SM9UpV7eJG0K2soYWK4ZXJI5thRqTfdzlegodsEtwRHzXl3NKu0FFoVM0u2u0S4RKzKFCURmnLjlP6fTQuD2RQ0qP3KMAuIQaDQqaCkaYJiFIC6g0A/Z1D9OmZUEoUcZlWkUJzStNzFV1BCgGWQuTb9Plcuo6hz/hxKXrdjkr1LNKh1qUKrw0Ri2ePHYvFstKhpiFqNpCVBpKTRoi6LUtlZ7ZXU2qxCKVI5uyGsCuGroXSubGjEV1NKQsatocrfeUs6mpuVAnSMqnokT9jC06enmTiAJM/bmVc6QWF17ccszkfLfmnUhErMxunARAE1U0JkAFsui0GWl22RI8R7pR9CoPyO9Bd9Nk9ho4lSCoraGs2LqVQSJHA7brhALy3DgR+oFv1Qs4aUwgMqoociE4hVKIShuXHHBWCGCrSuFOLVyglcuOPWhqR1QK0S4QkNU/C0zeiUexOkueVVhypcsxUvTVnLmBUqORk6RyOLlBcqFyqXLPKQ7yUS5yqAouVdVqLKVR4Eua3gHVxMBR7Zlb5yoM8t4cgyTIaZPwyJ+fmuGkB/POwkhrhkYFvPyStaWkFwkinmP3iOWeuAegPVO9naaoaYG0uc64QTAgRPlJnxVYK3Rta4qjtYzu30YlxDngGRRj8Nw5mOQR36V73FzrTxYMi4kN5uETz36q2v0Ya9tzhw1GzJk/3WwHIJkahsje294iIEAGFp4onZjaTWVGzd3gcbjY1zjAutkuIxsCB4rSOqJlvePFsExDt3EEOHIQPSUpqNUQ7UlowDTDZ2HCLgfUj2WkXkHIEkNnba92+FOMdhbMvV9nsc6WuAFoMwBMkjIECcJev2cWQZDgdi36HoVol4kkMaDwHA6Tty8VR7SSTw85G0QRFvTfI2MBN6OejKcwoZBWo6iqnThJzFsyipDk9U0qD+xo8wC8rkx+yrkeQDYOo8UpXrKlCy0RhxEuDsH3SznScGR4IKba2Nxa/B2nspQqb1cFdZzGSICTrvyr1a6VqVJKE5qiXIIHqChgqwKz2TlKywCY0GmNV1gEkwc7BoySTyGZ9EvK0uwdL8dSSCbGjJiAZO2Z/qE0YpsOL7GZr2OFUtdbLcHmOW3hzWnQa+yk1phpDsjfn/RI9ouaapAaQQ8ZgtDhAJdByfWCYla7iQGDii09BsDPrKrjXkbJPQvqKUG7fjZE8RPxEZ9Ey1hhsxM1DkHrHTxQdW4k4EcbAI5S2P8AUiGtMEfEBg9OL58lpZISqMNrwCPxdQ1nCIOHBp9+IrRq0pfONhuf1O5+azgSe4698XH0FRw+gTLnDmdgfoAlilQWWGjl2QNm/CcDE7eyA5wtPW4zy/NHnyTlKnEkDyO2BPXySGodtv4CLYEzt5k+yRqkxZPRAKkIRcua5ZlskpBrAo7oLmuVw5WUUP2D7lSrFy5N/GdRn9p0i6mQ0wT9Bul+y3gCHMIHUSRHgm655IlMQAllDdo0xyNQ4voG/UUxPF7gg+yl1YEYQ36O2oatMw+DhwuYcdDzVe2dbwNLaXGBNUyGgwBIa0deqnKTS2BwjPUHsXrVlVlRDfpHk3CDIAADgYO5Hml3VLXWuBB6HCzp2ZM2DJjk00aAciMSVOoU7RamSshT9kuWr2Y8CiAHxc9xqSQ0BogRc4Y5eOcLLcE3otcLLJhzHNdJOILpMCNhBJB6qkVTK4V5CxrF1dxjhDiGQ0AWiG8PmQVr6gPAZnFpJ2MdT91n6h5dWcbg4QGtgR8MgxHjuYWlqyS/oA2GgYOGE58MK+JW2a56QvWDu8y38wzO3Btv4EozdPBAOZGf4wo1DXd8IiL2SJ2PdkojpLmZ/IflVbjHqrkxajdNKAPif5HgqIocQcxtnH+IY+SXoD+78C+P4akDzyiVCQTHQun0cfslQwe22mW4a4gRG4uO/lukdQMA5zhs7wJynahiZkw3n1FOY8pIS/arLQweGPQQUJLxYk+hRWAQe8Vm1FmjpkVoJcu71UVbE0n/AINb9BO9UqoprktyDbKMElGcgMeoqV1Ry9lZOkF71Katl4Incb9PFVdVUNqKXLl2ZlNpgRp7ILcEbEeO6Br9a+1snYjMZOdp8pC0HperSB5e6lKKLY/lThK27QSloaL2l1Oq6WjauC0STADc3bnkFWtUqUXAVO7gPDXmm4vIJ5QBk+AS7qCl+jD22y5u0FhgggzI5JoN+hoZ8c5ear8NWi68SwOPXhcCPMEKGRT1NtQFsgNzzyLh4GJQey6jqdN9QOce5ZUdSBJiQO7ZIHxOLiMnwUaKoxtI98wPtdFwa99WqQJqEF5i4kswDgGVorlp9lKhBtx6HNPT4nHB3IIxwlmIHQYCcpvyCZwHTG3wYz6Apah3FQ/8u91R4hz6WABgG3vDAkDfB2Vn6hzTbVpvpxMAw6ZbaAywmTKbHHi3Z0ny6Gahh+JzWpz4TTEjyOUcmXNLWi0swd5mq3ptkn2WYa1R9RtrCxpq4NY8ZsAn8PcYWi5kNZBMBrDzG774/l+St6EoS0wMU5HN5/zhE1FU2Ej9wnMxsRjruFFBhtpgkNAYCd83Bp9sn3VNbUPdW+NNu3IvZ69VNMIzUuFN5nm5vjJqBv0+iT7aPEwT+WfdPMqghodiXB0eMuM/JZ3a7pregXTfiTydGe5FpLrVZjVn0QsO0ogIQIXBxTWVjoZkKEG5cusbkBcEICUWq5VDcJZByPQvUVWOU1ylhUKmtGVjt6i5BaVMoN2KFcVRUuRWpWqFeg/Z1Rga+m91jXstDiC4NIeHi6MwSPmktd2hTF1K9tRtQ8AZMl35XS4YcDPojsHE39Q+q7XMEseRJbtbAgTkAHaS0+fVUjKzd8eVx2X7G7Oayk8/nL2xBtDWtZGPTHij9pU4dex7mmiA5kucN32wwjIO/nMc1odngNFobuHARsPww5v8weJS2hYTU+EwWsuk4w8yfkr41dl5OqYbT9p1XG6q14fFQiSBTIaQAGPE7BrpBXavSktd3RdShk1Lnh1IwyYDTtg8uZKsyoSxh/8AITjk5zyTPJF7RzTqGN3AY24jTb91o/rRJadmFoO3XcFEtZLYaS5xklggQPKMla+loP1GGy4h9xLAbIBuiTvyyEozs+k6veKX4kmTPAcAyR1l3yU6bSuaGCSBfULA07NsJtPkSoQUl2aMkoS6Q92hUFJ7BUAaHMtDtgDDyfXKzWvDwIIMC2RzAwD7KP7Q9m95UtbcXGnJBMxBDQGjkTJQ+x2aii7NtOyA1sBxiM3E80mRyuq0F4sbw23sYbSRGUUQ1XODySA78loGfFxWedXVpgufsOgwpyqKshh+PzdWh7F1vOJ8guNJJ9h1XvucbSHGbpg+AWjqAW7j2yjHyVotkw8HxYKxQhfto6O/hK5GmS4IAVxcqOdCE12UGZsjIrCUr3eU65qCWKTRnZVuFYFQQqSkBYUNV2hDbURGuThDUBL2j/Fy3V9XSGLiYmAI/KBsZ5Zn7qtEcQgweRPI8ij9otPeiDJJA6TLhP8AlVII1fGWmMsr7hvLAyBALSBI/iB8yr6OpJ3IJDQJESLgJx1goNlw4tyATi3KNpXYBLhILbpA3AJ5csq2F3ZomFoN4WXRIZsRaJc50fVdq3SLRzqtiAf+43E+ilrA4n9NEiM/vZztyVe0aZLcSAarRPm4jC0PomuwOkrENECS6dx0KtSbL2gCbWP8Nwxpz6q1ECBGw94moT8oV9M4z8RB7rpkS4T9FOIWc5v4z3A/9JjT/E4mPYJbVumo4+P2A+yZaSa1TeI6YgDE+/zS1XLz5k++UZLQHsoFLmhwhwkHcFTCgqPEZPiIafs1jKvBIAEwTIkp0OIdduR12UsYASeZ3UwkSotLJZ1btKoTMtHgAuUGgDuFya2JozK5QaL+aYrNxHVLOpRhKY+wrqoXNes3UVSDCmjqig0TlE0SFR1NdTrAoynxJ0L2qWvhWIUEINpHWHo1QDOcScZPh809q3PFQWw23LptkFwzg+nukOzqN1SDsBJ5bbpyvSBqvc5x6ZgkFzbAYJzhwVce0bcH1sNodm3E5EnnmJA8/wCiPSaTifiMutjeOXhzQHua4hp2JdEZwD/UJqkwNbP64/hMD7q2HplZ9ltO2KjhkkNpZ2EWj7lD1bibAM/iiQ7HwsqO36Sj2APeAdhTn3I/0oep+JkjZlV0cvgDW/51d9ExW8g2mRLScEDeRPu+UfQ1y5zsbd2JP6qjt0MUwAXEwe74ST1thoncYKns1xsqHaIBkfu6f+rkiGGKVUlrXTl0E+VgJH0CQqVeM+ado0z3l35e7APQESD7WQseu/JPifqlm6QknQ33ym8LNGpyjCso8xlscvUd4gtcigIhsK1yhQAuTaBbFDTLTxDy6eipUaFbT6sCna+SMWkQSFZ9AFtzDMfEDghS6Elj9wM2pQkoX7Km5XSjdmdyAMowmA1S0hGawI1oS9AC1SiuYgOws0o7EYxoKV1QZ+/oV3atP8V13NwEjpDeEdDy9EXsMXVgIJ5mOgEu+SA6qXVHG64mpdkB0meGD/vmtGPUT0MH0NFjxiBEk2jmMZ9ef/1NF0gRJIvPTc2/fZLaQAkE4Nr5xsJA+yKXmwwdybcRu9o+v0V8P1KT7Jc+S8zaLhJAMiC/puZwg1tSZm4y2g6RB5vaACOW3yRWzc4kkgPfHSLZGOWXfJL613G8tgnuqYE/4qzufXCoxEX1d0jEgY4dx+HUiPAE59EXSANpGCSC6qTzgCpbHoG7pOsHd5ygCTkjDZOPHi9ymHOig1pmXUzPQFzX1J8slKgl9BVIcAY+ESIkmWl3PnxrHq5W1onFxGAARmecNEfZZbGf7+all6I5HVCraOUUUky1gUkBRQFMqwQpdWhQ54SdZ6oxrHhXXLObVK5LYbKsfyRmVS0yChMYrSlbIttStBnPD3Q1vFEuAP0Cq5qC5xGRhwIgjffqn6wLwHATjjjeR4JC+SKyx5RVSXYkWqTUhXEKrqcrlJoxEs1C56F3OUQNTvo5xGew7w9xaRNroBMZsIEeMlVqUrKjRA4XZ8SHEXE85j5+KN2OOI/pcSSYiCAPWUGu8lznD4S6WyBgWyB5ZHonjqJ6GJVFGjp2Yu5QD/MPkjMfho5mCBzjvP8A0gaenNFsERIHoADz2lM0yA1sRLQ2MZgSd/NWw/UM+yoIjzeZ55Ngz5QqVSL3HH95RHkBTDv9RVqRMREy+emL5QNSw946GiA8k9MUWDqqsREa9nE47RROx2MnH8vzTGqaIDckAhuDzDQz7n2SuqDnTn4jSbGT8T59cFM1HkNaYGKknl+87PrCUYFTeQJzs8GeQSYKLQqkNgbGmDkk/EA4whBZs7M2ftFg5SQqooCirEihV9NUNFOlqrajbGbYkaK5Nlq5C2C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7415" name="Picture 7" descr="http://t3.gstatic.com/images?q=tbn:ANd9GcTIUFqw-uwa9qO2cmPdllVTfaiCbkTfrmZSCA5-KvvT50xWY6Yr"/>
          <p:cNvPicPr>
            <a:picLocks noChangeAspect="1" noChangeArrowheads="1"/>
          </p:cNvPicPr>
          <p:nvPr/>
        </p:nvPicPr>
        <p:blipFill>
          <a:blip r:embed="rId4" cstate="screen"/>
          <a:srcRect/>
          <a:stretch>
            <a:fillRect/>
          </a:stretch>
        </p:blipFill>
        <p:spPr bwMode="auto">
          <a:xfrm flipH="1">
            <a:off x="0" y="1905000"/>
            <a:ext cx="4546024" cy="4495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Hand protection</a:t>
            </a:r>
            <a:endParaRPr lang="en-US" dirty="0"/>
          </a:p>
        </p:txBody>
      </p:sp>
      <p:sp>
        <p:nvSpPr>
          <p:cNvPr id="3" name="Content Placeholder 2"/>
          <p:cNvSpPr>
            <a:spLocks noGrp="1"/>
          </p:cNvSpPr>
          <p:nvPr>
            <p:ph idx="1"/>
          </p:nvPr>
        </p:nvSpPr>
        <p:spPr>
          <a:xfrm>
            <a:off x="0" y="914400"/>
            <a:ext cx="9144000" cy="2514600"/>
          </a:xfrm>
        </p:spPr>
        <p:txBody>
          <a:bodyPr>
            <a:normAutofit/>
          </a:bodyPr>
          <a:lstStyle/>
          <a:p>
            <a:r>
              <a:rPr lang="en-US" sz="3600" dirty="0" smtClean="0"/>
              <a:t>Importance of </a:t>
            </a:r>
            <a:r>
              <a:rPr lang="en-US" sz="3600" b="1" dirty="0" smtClean="0"/>
              <a:t>appropriate</a:t>
            </a:r>
            <a:r>
              <a:rPr lang="en-US" sz="3600" dirty="0" smtClean="0"/>
              <a:t> hand protection. </a:t>
            </a:r>
          </a:p>
          <a:p>
            <a:r>
              <a:rPr lang="en-US" sz="3600" b="1" dirty="0" smtClean="0"/>
              <a:t>Inappropriate</a:t>
            </a:r>
            <a:r>
              <a:rPr lang="en-US" sz="3600" dirty="0" smtClean="0"/>
              <a:t> hand protection may have adverse effects on health, safety, efficiency, and productivity. </a:t>
            </a:r>
          </a:p>
          <a:p>
            <a:endParaRPr lang="en-US" sz="3600" dirty="0"/>
          </a:p>
        </p:txBody>
      </p:sp>
      <p:pic>
        <p:nvPicPr>
          <p:cNvPr id="15362" name="Picture 2" descr="http://www.hse.gov.uk/press/images/coi-yh-24410-pic1.jpg"/>
          <p:cNvPicPr>
            <a:picLocks noChangeAspect="1" noChangeArrowheads="1"/>
          </p:cNvPicPr>
          <p:nvPr/>
        </p:nvPicPr>
        <p:blipFill>
          <a:blip r:embed="rId3" cstate="screen"/>
          <a:srcRect/>
          <a:stretch>
            <a:fillRect/>
          </a:stretch>
        </p:blipFill>
        <p:spPr bwMode="auto">
          <a:xfrm>
            <a:off x="0" y="3352800"/>
            <a:ext cx="3251200" cy="2438400"/>
          </a:xfrm>
          <a:prstGeom prst="rect">
            <a:avLst/>
          </a:prstGeom>
          <a:noFill/>
        </p:spPr>
      </p:pic>
      <p:sp>
        <p:nvSpPr>
          <p:cNvPr id="5" name="TextBox 4"/>
          <p:cNvSpPr txBox="1"/>
          <p:nvPr/>
        </p:nvSpPr>
        <p:spPr>
          <a:xfrm>
            <a:off x="3276600" y="3277093"/>
            <a:ext cx="2590800" cy="2862322"/>
          </a:xfrm>
          <a:prstGeom prst="rect">
            <a:avLst/>
          </a:prstGeom>
          <a:noFill/>
        </p:spPr>
        <p:txBody>
          <a:bodyPr wrap="square" rtlCol="0">
            <a:spAutoFit/>
          </a:bodyPr>
          <a:lstStyle/>
          <a:p>
            <a:r>
              <a:rPr lang="en-US" sz="2000" dirty="0" smtClean="0"/>
              <a:t>&lt;&lt;&lt;  Glove caught in a high-speed milling machine = cuts and fractures of the hand and forearm. </a:t>
            </a:r>
          </a:p>
          <a:p>
            <a:endParaRPr lang="en-US" sz="2000" dirty="0" smtClean="0"/>
          </a:p>
          <a:p>
            <a:pPr algn="r"/>
            <a:r>
              <a:rPr lang="en-US" sz="2000" dirty="0" smtClean="0"/>
              <a:t>Farm  equipment entanglements can be fatal  &gt;&gt;&gt;</a:t>
            </a:r>
            <a:endParaRPr lang="en-US" sz="2000" dirty="0"/>
          </a:p>
        </p:txBody>
      </p:sp>
      <p:sp>
        <p:nvSpPr>
          <p:cNvPr id="6" name="Rectangle 5"/>
          <p:cNvSpPr/>
          <p:nvPr/>
        </p:nvSpPr>
        <p:spPr>
          <a:xfrm>
            <a:off x="0" y="6096000"/>
            <a:ext cx="3352800" cy="261610"/>
          </a:xfrm>
          <a:prstGeom prst="rect">
            <a:avLst/>
          </a:prstGeom>
        </p:spPr>
        <p:txBody>
          <a:bodyPr wrap="square">
            <a:spAutoFit/>
          </a:bodyPr>
          <a:lstStyle/>
          <a:p>
            <a:r>
              <a:rPr lang="en-US" sz="1100" dirty="0" smtClean="0">
                <a:hlinkClick r:id="rId4"/>
              </a:rPr>
              <a:t>http://www.hse.gov.uk/press/2010/coi-yh-24410.htm</a:t>
            </a:r>
            <a:endParaRPr lang="en-US" sz="1100" dirty="0"/>
          </a:p>
        </p:txBody>
      </p:sp>
      <p:pic>
        <p:nvPicPr>
          <p:cNvPr id="15364" name="Picture 4" descr="http://t0.gstatic.com/images?q=tbn:ANd9GcQ_dcWouON4YaPkFvHjqPR-YyG1sRd1iDCf52jKn7zjw3dlbYTVWw"/>
          <p:cNvPicPr>
            <a:picLocks noChangeAspect="1" noChangeArrowheads="1"/>
          </p:cNvPicPr>
          <p:nvPr/>
        </p:nvPicPr>
        <p:blipFill>
          <a:blip r:embed="rId5" cstate="screen"/>
          <a:srcRect l="2641" t="4000" r="2264" b="8000"/>
          <a:stretch>
            <a:fillRect/>
          </a:stretch>
        </p:blipFill>
        <p:spPr bwMode="auto">
          <a:xfrm>
            <a:off x="5943600" y="3277093"/>
            <a:ext cx="3200400" cy="1676400"/>
          </a:xfrm>
          <a:prstGeom prst="rect">
            <a:avLst/>
          </a:prstGeom>
          <a:noFill/>
        </p:spPr>
      </p:pic>
      <p:pic>
        <p:nvPicPr>
          <p:cNvPr id="15366" name="Picture 6" descr="Feed control bar (in red) on top and sides with handles."/>
          <p:cNvPicPr>
            <a:picLocks noChangeAspect="1" noChangeArrowheads="1"/>
          </p:cNvPicPr>
          <p:nvPr/>
        </p:nvPicPr>
        <p:blipFill>
          <a:blip r:embed="rId6" cstate="screen"/>
          <a:srcRect/>
          <a:stretch>
            <a:fillRect/>
          </a:stretch>
        </p:blipFill>
        <p:spPr bwMode="auto">
          <a:xfrm>
            <a:off x="5943600" y="4973782"/>
            <a:ext cx="3219854" cy="1828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screen"/>
          <a:srcRect l="18504" t="9303" r="18415" b="26646"/>
          <a:stretch>
            <a:fillRect/>
          </a:stretch>
        </p:blipFill>
        <p:spPr bwMode="auto">
          <a:xfrm>
            <a:off x="125568" y="0"/>
            <a:ext cx="8915400" cy="4953000"/>
          </a:xfrm>
          <a:prstGeom prst="rect">
            <a:avLst/>
          </a:prstGeom>
          <a:noFill/>
          <a:ln w="9525">
            <a:noFill/>
            <a:miter lim="800000"/>
            <a:headEnd/>
            <a:tailEnd/>
          </a:ln>
        </p:spPr>
      </p:pic>
      <p:sp>
        <p:nvSpPr>
          <p:cNvPr id="5" name="Rectangle 4"/>
          <p:cNvSpPr/>
          <p:nvPr/>
        </p:nvSpPr>
        <p:spPr>
          <a:xfrm>
            <a:off x="152400" y="5029200"/>
            <a:ext cx="8991600" cy="307777"/>
          </a:xfrm>
          <a:prstGeom prst="rect">
            <a:avLst/>
          </a:prstGeom>
        </p:spPr>
        <p:txBody>
          <a:bodyPr wrap="square">
            <a:spAutoFit/>
          </a:bodyPr>
          <a:lstStyle/>
          <a:p>
            <a:r>
              <a:rPr lang="en-US" sz="1400" dirty="0" smtClean="0">
                <a:hlinkClick r:id="rId4"/>
              </a:rPr>
              <a:t>http://www.osha.gov/pls/oshaweb/owadisp.show_document?p_table=STANDARDS&amp;p_id=9788#1910.138(a)</a:t>
            </a:r>
            <a:endParaRPr lang="en-US" sz="1400" dirty="0"/>
          </a:p>
        </p:txBody>
      </p:sp>
      <p:sp>
        <p:nvSpPr>
          <p:cNvPr id="6" name="TextBox 5"/>
          <p:cNvSpPr txBox="1"/>
          <p:nvPr/>
        </p:nvSpPr>
        <p:spPr>
          <a:xfrm>
            <a:off x="228601" y="5791200"/>
            <a:ext cx="8686800" cy="646331"/>
          </a:xfrm>
          <a:prstGeom prst="rect">
            <a:avLst/>
          </a:prstGeom>
          <a:noFill/>
        </p:spPr>
        <p:txBody>
          <a:bodyPr wrap="square" rtlCol="0">
            <a:spAutoFit/>
          </a:bodyPr>
          <a:lstStyle/>
          <a:p>
            <a:r>
              <a:rPr lang="en-US" dirty="0" smtClean="0"/>
              <a:t>OSHA Standards 1910.138 directs employers to ensure their employees are provided with – and wear - hand protection appropriate both to the task and to the hazards. </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ANSI/ISEA 105 (2011)</a:t>
            </a:r>
            <a:endParaRPr lang="en-US" dirty="0"/>
          </a:p>
        </p:txBody>
      </p:sp>
      <p:sp>
        <p:nvSpPr>
          <p:cNvPr id="4" name="TextBox 3"/>
          <p:cNvSpPr txBox="1"/>
          <p:nvPr/>
        </p:nvSpPr>
        <p:spPr>
          <a:xfrm>
            <a:off x="228600" y="990600"/>
            <a:ext cx="8686800" cy="707886"/>
          </a:xfrm>
          <a:prstGeom prst="rect">
            <a:avLst/>
          </a:prstGeom>
          <a:solidFill>
            <a:srgbClr val="FFFF00"/>
          </a:solidFill>
        </p:spPr>
        <p:txBody>
          <a:bodyPr wrap="square" rtlCol="0">
            <a:spAutoFit/>
          </a:bodyPr>
          <a:lstStyle/>
          <a:p>
            <a:pPr algn="ctr"/>
            <a:r>
              <a:rPr lang="en-US" sz="2000" b="1" dirty="0" smtClean="0"/>
              <a:t> ANSI/ISEA 105 (2011) American National Standard for Hand Protection Selection Criteria (February 2011, revision of the 105-2005 Standard).</a:t>
            </a:r>
            <a:endParaRPr lang="en-US" sz="2000" b="1" dirty="0"/>
          </a:p>
        </p:txBody>
      </p:sp>
      <p:sp>
        <p:nvSpPr>
          <p:cNvPr id="5" name="Rectangle 4"/>
          <p:cNvSpPr/>
          <p:nvPr/>
        </p:nvSpPr>
        <p:spPr>
          <a:xfrm>
            <a:off x="228600" y="1828800"/>
            <a:ext cx="8610600" cy="4278094"/>
          </a:xfrm>
          <a:prstGeom prst="rect">
            <a:avLst/>
          </a:prstGeom>
        </p:spPr>
        <p:txBody>
          <a:bodyPr wrap="square">
            <a:spAutoFit/>
          </a:bodyPr>
          <a:lstStyle/>
          <a:p>
            <a:pPr marL="342900" indent="-342900">
              <a:buFont typeface="+mj-lt"/>
              <a:buAutoNum type="arabicPeriod"/>
            </a:pPr>
            <a:r>
              <a:rPr lang="en-US" sz="1600" b="1" dirty="0" smtClean="0"/>
              <a:t>Glove performance and pass/fail criteria </a:t>
            </a:r>
            <a:r>
              <a:rPr lang="en-US" sz="1600" dirty="0" smtClean="0"/>
              <a:t>for </a:t>
            </a:r>
          </a:p>
          <a:p>
            <a:pPr marL="800100" lvl="1" indent="-342900">
              <a:buFont typeface="+mj-lt"/>
              <a:buAutoNum type="arabicPeriod"/>
            </a:pPr>
            <a:r>
              <a:rPr lang="en-US" sz="1600" dirty="0" smtClean="0"/>
              <a:t>cut, puncture and abrasion resistance; </a:t>
            </a:r>
          </a:p>
          <a:p>
            <a:pPr marL="800100" lvl="1" indent="-342900">
              <a:buFont typeface="+mj-lt"/>
              <a:buAutoNum type="arabicPeriod"/>
            </a:pPr>
            <a:r>
              <a:rPr lang="en-US" sz="1600" dirty="0" smtClean="0"/>
              <a:t>chemical permeation and degradation; </a:t>
            </a:r>
          </a:p>
          <a:p>
            <a:pPr marL="800100" lvl="1" indent="-342900">
              <a:buFont typeface="+mj-lt"/>
              <a:buAutoNum type="arabicPeriod"/>
            </a:pPr>
            <a:r>
              <a:rPr lang="en-US" sz="1600" dirty="0" smtClean="0"/>
              <a:t>detection of holes; </a:t>
            </a:r>
          </a:p>
          <a:p>
            <a:pPr marL="800100" lvl="1" indent="-342900">
              <a:buFont typeface="+mj-lt"/>
              <a:buAutoNum type="arabicPeriod"/>
            </a:pPr>
            <a:r>
              <a:rPr lang="en-US" sz="1600" dirty="0" smtClean="0"/>
              <a:t>vibration reduction, and </a:t>
            </a:r>
          </a:p>
          <a:p>
            <a:pPr marL="800100" lvl="1" indent="-342900">
              <a:buFont typeface="+mj-lt"/>
              <a:buAutoNum type="arabicPeriod"/>
            </a:pPr>
            <a:r>
              <a:rPr lang="en-US" sz="1600" dirty="0" smtClean="0"/>
              <a:t>heat and flame resistance.</a:t>
            </a:r>
          </a:p>
          <a:p>
            <a:pPr marL="342900" indent="-342900">
              <a:buFont typeface="+mj-lt"/>
              <a:buAutoNum type="arabicPeriod"/>
            </a:pPr>
            <a:r>
              <a:rPr lang="en-US" sz="1600" b="1" dirty="0"/>
              <a:t>Uses a </a:t>
            </a:r>
            <a:r>
              <a:rPr lang="en-US" sz="1600" b="1" u="sng" dirty="0"/>
              <a:t>numeric rating scheme</a:t>
            </a:r>
            <a:r>
              <a:rPr lang="en-US" sz="1600" b="1" dirty="0"/>
              <a:t> </a:t>
            </a:r>
            <a:r>
              <a:rPr lang="en-US" sz="1600" dirty="0"/>
              <a:t>for classifying hand protection against a variety of performance assessments.</a:t>
            </a:r>
          </a:p>
          <a:p>
            <a:pPr marL="342900" indent="-342900">
              <a:buFont typeface="+mj-lt"/>
              <a:buAutoNum type="arabicPeriod"/>
            </a:pPr>
            <a:r>
              <a:rPr lang="en-US" sz="1600" b="1" dirty="0" smtClean="0"/>
              <a:t>Also includes a recommended hand protection selection procedure, and reference information on: </a:t>
            </a:r>
          </a:p>
          <a:p>
            <a:pPr marL="800100" lvl="1" indent="-342900">
              <a:buFont typeface="+mj-lt"/>
              <a:buAutoNum type="arabicPeriod"/>
            </a:pPr>
            <a:r>
              <a:rPr lang="en-US" sz="1600" dirty="0" smtClean="0"/>
              <a:t>biological protection, </a:t>
            </a:r>
          </a:p>
          <a:p>
            <a:pPr marL="800100" lvl="1" indent="-342900">
              <a:buFont typeface="+mj-lt"/>
              <a:buAutoNum type="arabicPeriod"/>
            </a:pPr>
            <a:r>
              <a:rPr lang="en-US" sz="1600" dirty="0" smtClean="0"/>
              <a:t>extreme temperature applications, </a:t>
            </a:r>
          </a:p>
          <a:p>
            <a:pPr marL="800100" lvl="1" indent="-342900">
              <a:buFont typeface="+mj-lt"/>
              <a:buAutoNum type="arabicPeriod"/>
            </a:pPr>
            <a:r>
              <a:rPr lang="en-US" sz="1600" dirty="0" smtClean="0"/>
              <a:t>cleanroom applications, </a:t>
            </a:r>
          </a:p>
          <a:p>
            <a:pPr marL="800100" lvl="1" indent="-342900">
              <a:buFont typeface="+mj-lt"/>
              <a:buAutoNum type="arabicPeriod"/>
            </a:pPr>
            <a:r>
              <a:rPr lang="en-US" sz="1600" dirty="0" smtClean="0"/>
              <a:t>hazardous materials response applications, </a:t>
            </a:r>
          </a:p>
          <a:p>
            <a:pPr marL="800100" lvl="1" indent="-342900">
              <a:buFont typeface="+mj-lt"/>
              <a:buAutoNum type="arabicPeriod"/>
            </a:pPr>
            <a:r>
              <a:rPr lang="en-US" sz="1600" dirty="0" smtClean="0"/>
              <a:t>electrical protection and </a:t>
            </a:r>
          </a:p>
          <a:p>
            <a:pPr marL="800100" lvl="1" indent="-342900">
              <a:buFont typeface="+mj-lt"/>
              <a:buAutoNum type="arabicPeriod"/>
            </a:pPr>
            <a:r>
              <a:rPr lang="en-US" sz="1600" dirty="0" smtClean="0"/>
              <a:t>radiation hazards.  A section on human factors describes how fit, function and comfort are incorporated into selection.</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Chemical protection</a:t>
            </a:r>
            <a:endParaRPr lang="en-US" dirty="0"/>
          </a:p>
        </p:txBody>
      </p:sp>
      <p:sp>
        <p:nvSpPr>
          <p:cNvPr id="3" name="Content Placeholder 2"/>
          <p:cNvSpPr>
            <a:spLocks noGrp="1"/>
          </p:cNvSpPr>
          <p:nvPr>
            <p:ph idx="1"/>
          </p:nvPr>
        </p:nvSpPr>
        <p:spPr>
          <a:xfrm>
            <a:off x="0" y="914400"/>
            <a:ext cx="6096000" cy="4525963"/>
          </a:xfrm>
        </p:spPr>
        <p:txBody>
          <a:bodyPr>
            <a:noAutofit/>
          </a:bodyPr>
          <a:lstStyle/>
          <a:p>
            <a:pPr>
              <a:buNone/>
            </a:pPr>
            <a:r>
              <a:rPr lang="en-US" sz="2800" b="1" dirty="0" smtClean="0"/>
              <a:t>Irritants</a:t>
            </a:r>
            <a:r>
              <a:rPr lang="en-US" sz="2800" dirty="0" smtClean="0"/>
              <a:t> </a:t>
            </a:r>
            <a:r>
              <a:rPr lang="en-US" sz="2800" b="1" dirty="0" smtClean="0"/>
              <a:t>&amp; Sensitizers (e.g. pesticides).</a:t>
            </a:r>
            <a:endParaRPr lang="en-US" sz="2800" dirty="0" smtClean="0"/>
          </a:p>
          <a:p>
            <a:r>
              <a:rPr lang="en-US" sz="2000" dirty="0" smtClean="0"/>
              <a:t>The hands are the body part most likely to be contaminated by pesticides.</a:t>
            </a:r>
            <a:endParaRPr lang="en-US" sz="2000" baseline="30000" dirty="0" smtClean="0"/>
          </a:p>
          <a:p>
            <a:r>
              <a:rPr lang="en-US" sz="2000" dirty="0" smtClean="0"/>
              <a:t>Contact dermatitis linked to handling pesticides.</a:t>
            </a:r>
          </a:p>
          <a:p>
            <a:r>
              <a:rPr lang="en-US" sz="2000" dirty="0" smtClean="0"/>
              <a:t>For pesticide application, barrier creams do not provide effective protection. </a:t>
            </a:r>
          </a:p>
          <a:p>
            <a:r>
              <a:rPr lang="en-US" sz="2000" dirty="0" smtClean="0"/>
              <a:t>Best protection generally = nitrile/butyl rubber gloves or laminate gloves (4H or Barrier) </a:t>
            </a:r>
            <a:r>
              <a:rPr lang="en-US" sz="2000" i="1" dirty="0" smtClean="0"/>
              <a:t>(Lidén, 2011)</a:t>
            </a:r>
          </a:p>
          <a:p>
            <a:r>
              <a:rPr lang="en-US" sz="2000" dirty="0" smtClean="0"/>
              <a:t>It is important that the gloves are:</a:t>
            </a:r>
            <a:endParaRPr lang="en-US" sz="2400" dirty="0" smtClean="0"/>
          </a:p>
          <a:p>
            <a:pPr lvl="1"/>
            <a:r>
              <a:rPr lang="en-US" sz="2000" dirty="0" smtClean="0"/>
              <a:t>used properly;</a:t>
            </a:r>
          </a:p>
          <a:p>
            <a:pPr lvl="1"/>
            <a:r>
              <a:rPr lang="en-US" sz="2000" dirty="0" smtClean="0"/>
              <a:t>clean;</a:t>
            </a:r>
          </a:p>
          <a:p>
            <a:pPr lvl="1"/>
            <a:r>
              <a:rPr lang="en-US" sz="2000" dirty="0" smtClean="0"/>
              <a:t>in good condition – choose cut-resistant or ‘tear when damaged’ designs.</a:t>
            </a:r>
          </a:p>
          <a:p>
            <a:pPr lvl="1"/>
            <a:r>
              <a:rPr lang="en-US" sz="2000" dirty="0" smtClean="0"/>
              <a:t>part of a complete chemical PPE system;</a:t>
            </a:r>
          </a:p>
          <a:p>
            <a:pPr lvl="1"/>
            <a:r>
              <a:rPr lang="en-US" sz="2000" dirty="0" smtClean="0"/>
              <a:t>appropriate to the pesticide – many pesticides contain multiple chemicals </a:t>
            </a:r>
            <a:r>
              <a:rPr lang="en-US" sz="1800" dirty="0" smtClean="0"/>
              <a:t>(Schwope, 1992, ANSI 105-2011)</a:t>
            </a:r>
            <a:endParaRPr lang="en-US" sz="1600" dirty="0" smtClean="0"/>
          </a:p>
          <a:p>
            <a:pPr lvl="1"/>
            <a:endParaRPr lang="en-US" sz="2000" dirty="0" smtClean="0"/>
          </a:p>
          <a:p>
            <a:pPr>
              <a:buNone/>
            </a:pPr>
            <a:endParaRPr lang="en-US" sz="2800" dirty="0" smtClean="0"/>
          </a:p>
        </p:txBody>
      </p:sp>
      <p:pic>
        <p:nvPicPr>
          <p:cNvPr id="24578" name="Picture 2" descr="http://t2.gstatic.com/images?q=tbn:ANd9GcQLHVxBuAb60kua4z4Yh_nkcdai4Q5C_hPzrIihGkFRTB__RE_Ffg"/>
          <p:cNvPicPr>
            <a:picLocks noChangeAspect="1" noChangeArrowheads="1"/>
          </p:cNvPicPr>
          <p:nvPr/>
        </p:nvPicPr>
        <p:blipFill>
          <a:blip r:embed="rId3" cstate="screen"/>
          <a:srcRect/>
          <a:stretch>
            <a:fillRect/>
          </a:stretch>
        </p:blipFill>
        <p:spPr bwMode="auto">
          <a:xfrm flipH="1">
            <a:off x="6323527" y="3124200"/>
            <a:ext cx="2820473" cy="1787979"/>
          </a:xfrm>
          <a:prstGeom prst="rect">
            <a:avLst/>
          </a:prstGeom>
          <a:noFill/>
        </p:spPr>
      </p:pic>
      <p:pic>
        <p:nvPicPr>
          <p:cNvPr id="24580" name="Picture 4" descr="http://t1.gstatic.com/images?q=tbn:ANd9GcTBTjxsOSlb9L292ymjLYF8rlCQfCN7X7bIB9iMQn4qqL3obsj9"/>
          <p:cNvPicPr>
            <a:picLocks noChangeAspect="1" noChangeArrowheads="1"/>
          </p:cNvPicPr>
          <p:nvPr/>
        </p:nvPicPr>
        <p:blipFill>
          <a:blip r:embed="rId4" cstate="screen"/>
          <a:srcRect/>
          <a:stretch>
            <a:fillRect/>
          </a:stretch>
        </p:blipFill>
        <p:spPr bwMode="auto">
          <a:xfrm rot="10800000">
            <a:off x="6313558" y="1219200"/>
            <a:ext cx="2830442" cy="1877891"/>
          </a:xfrm>
          <a:prstGeom prst="rect">
            <a:avLst/>
          </a:prstGeom>
          <a:noFill/>
        </p:spPr>
      </p:pic>
      <p:pic>
        <p:nvPicPr>
          <p:cNvPr id="24582" name="Picture 6" descr="http://www.gemplers.com/img/horsepower-cut-resistant-156659.jpg"/>
          <p:cNvPicPr>
            <a:picLocks noChangeAspect="1" noChangeArrowheads="1"/>
          </p:cNvPicPr>
          <p:nvPr/>
        </p:nvPicPr>
        <p:blipFill>
          <a:blip r:embed="rId5" cstate="screen"/>
          <a:srcRect/>
          <a:stretch>
            <a:fillRect/>
          </a:stretch>
        </p:blipFill>
        <p:spPr bwMode="auto">
          <a:xfrm>
            <a:off x="5898174" y="4800601"/>
            <a:ext cx="2198076" cy="1600200"/>
          </a:xfrm>
          <a:prstGeom prst="rect">
            <a:avLst/>
          </a:prstGeom>
          <a:noFill/>
        </p:spPr>
      </p:pic>
      <p:sp>
        <p:nvSpPr>
          <p:cNvPr id="8" name="TextBox 7"/>
          <p:cNvSpPr txBox="1"/>
          <p:nvPr/>
        </p:nvSpPr>
        <p:spPr>
          <a:xfrm>
            <a:off x="6007180" y="6519446"/>
            <a:ext cx="3136820" cy="307777"/>
          </a:xfrm>
          <a:prstGeom prst="rect">
            <a:avLst/>
          </a:prstGeom>
          <a:noFill/>
        </p:spPr>
        <p:txBody>
          <a:bodyPr wrap="none" rtlCol="0">
            <a:spAutoFit/>
          </a:bodyPr>
          <a:lstStyle/>
          <a:p>
            <a:pPr algn="r"/>
            <a:r>
              <a:rPr lang="en-US" sz="1400" dirty="0" smtClean="0"/>
              <a:t>P/U (L) Nitrile (R) + Kevlar Gemplers.com</a:t>
            </a:r>
            <a:endParaRPr lang="en-US" sz="1400" dirty="0"/>
          </a:p>
        </p:txBody>
      </p:sp>
      <p:pic>
        <p:nvPicPr>
          <p:cNvPr id="24584" name="Picture 8" descr="http://www.gemplers.com/img/horsepower-cut-resistant-156660.jpg"/>
          <p:cNvPicPr>
            <a:picLocks noChangeAspect="1" noChangeArrowheads="1"/>
          </p:cNvPicPr>
          <p:nvPr/>
        </p:nvPicPr>
        <p:blipFill>
          <a:blip r:embed="rId6" cstate="screen"/>
          <a:srcRect/>
          <a:stretch>
            <a:fillRect/>
          </a:stretch>
        </p:blipFill>
        <p:spPr bwMode="auto">
          <a:xfrm>
            <a:off x="7467600" y="4876800"/>
            <a:ext cx="1676400" cy="15557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Chemical Protection Gloves </a:t>
            </a:r>
            <a:r>
              <a:rPr lang="en-US" sz="1600" dirty="0" smtClean="0"/>
              <a:t>(OSHA, 2003) </a:t>
            </a:r>
            <a:endParaRPr lang="en-US" sz="1600" dirty="0"/>
          </a:p>
        </p:txBody>
      </p:sp>
      <p:sp>
        <p:nvSpPr>
          <p:cNvPr id="3" name="Content Placeholder 2"/>
          <p:cNvSpPr>
            <a:spLocks noGrp="1"/>
          </p:cNvSpPr>
          <p:nvPr>
            <p:ph idx="1"/>
          </p:nvPr>
        </p:nvSpPr>
        <p:spPr>
          <a:xfrm>
            <a:off x="0" y="1143001"/>
            <a:ext cx="8991600" cy="3657600"/>
          </a:xfrm>
        </p:spPr>
        <p:txBody>
          <a:bodyPr>
            <a:noAutofit/>
          </a:bodyPr>
          <a:lstStyle/>
          <a:p>
            <a:r>
              <a:rPr lang="en-US" sz="2400" b="1" dirty="0" smtClean="0"/>
              <a:t>Rubber</a:t>
            </a:r>
            <a:r>
              <a:rPr lang="en-US" sz="2400" dirty="0" smtClean="0"/>
              <a:t>: natural/latex, butyl, neoprene, nitrile and fluorocarbon (viton); </a:t>
            </a:r>
          </a:p>
          <a:p>
            <a:r>
              <a:rPr lang="en-US" sz="2400" b="1" dirty="0" smtClean="0"/>
              <a:t>Plastic</a:t>
            </a:r>
            <a:r>
              <a:rPr lang="en-US" sz="2400" dirty="0" smtClean="0"/>
              <a:t>: polyvinyl chloride (PVC), polyvinyl alcohol and polyethylene.  </a:t>
            </a:r>
          </a:p>
          <a:p>
            <a:r>
              <a:rPr lang="en-US" sz="2400" dirty="0" smtClean="0"/>
              <a:t>These materials can be </a:t>
            </a:r>
            <a:r>
              <a:rPr lang="en-US" sz="2400" b="1" dirty="0" smtClean="0"/>
              <a:t>blended or laminated for better performance</a:t>
            </a:r>
            <a:r>
              <a:rPr lang="en-US" sz="2400" dirty="0" smtClean="0"/>
              <a:t>.  </a:t>
            </a:r>
          </a:p>
          <a:p>
            <a:r>
              <a:rPr lang="en-US" sz="2400" dirty="0" smtClean="0"/>
              <a:t>Thicker glove material generally = greater chemical resistance, but may impair grip and dexterity.</a:t>
            </a:r>
          </a:p>
          <a:p>
            <a:r>
              <a:rPr lang="en-US" sz="2400" b="1" dirty="0" smtClean="0"/>
              <a:t>Gloves may fail to protect due to:</a:t>
            </a:r>
          </a:p>
          <a:p>
            <a:pPr lvl="1"/>
            <a:r>
              <a:rPr lang="en-US" sz="2000" dirty="0" smtClean="0"/>
              <a:t>Deterioration/degradation of the glove material. Inspect for wear;</a:t>
            </a:r>
          </a:p>
          <a:p>
            <a:pPr lvl="1"/>
            <a:r>
              <a:rPr lang="en-US" sz="2000" dirty="0" smtClean="0"/>
              <a:t>Permeation (chemicals pass through on a molecular level) – always select appropriate material to the chemical(s) being handled;</a:t>
            </a:r>
          </a:p>
          <a:p>
            <a:pPr lvl="1"/>
            <a:r>
              <a:rPr lang="en-US" sz="2000" dirty="0" smtClean="0"/>
              <a:t>Penetration via holes (damage), pores (e.g. leather), or seams (construction methods). </a:t>
            </a:r>
            <a:r>
              <a:rPr lang="en-US" sz="2000" i="1" dirty="0" smtClean="0"/>
              <a:t>(Konz, 1995)</a:t>
            </a:r>
            <a:endParaRPr lang="en-US" sz="2000" i="1"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Chemical Protection Gloves </a:t>
            </a:r>
            <a:r>
              <a:rPr lang="en-US" sz="2200" dirty="0" smtClean="0"/>
              <a:t>(OSHA, 2003) </a:t>
            </a:r>
            <a:endParaRPr lang="en-US" dirty="0"/>
          </a:p>
        </p:txBody>
      </p:sp>
      <p:sp>
        <p:nvSpPr>
          <p:cNvPr id="3" name="Content Placeholder 2"/>
          <p:cNvSpPr>
            <a:spLocks noGrp="1"/>
          </p:cNvSpPr>
          <p:nvPr>
            <p:ph idx="1"/>
          </p:nvPr>
        </p:nvSpPr>
        <p:spPr>
          <a:xfrm>
            <a:off x="152399" y="1066801"/>
            <a:ext cx="6002791" cy="3200400"/>
          </a:xfrm>
        </p:spPr>
        <p:txBody>
          <a:bodyPr>
            <a:noAutofit/>
          </a:bodyPr>
          <a:lstStyle/>
          <a:p>
            <a:pPr>
              <a:buNone/>
            </a:pPr>
            <a:r>
              <a:rPr lang="en-US" sz="2400" b="1" dirty="0" smtClean="0"/>
              <a:t>Natural (latex) rubber: </a:t>
            </a:r>
          </a:p>
          <a:p>
            <a:pPr marL="857250" lvl="1" indent="-457200">
              <a:buFont typeface="+mj-lt"/>
              <a:buAutoNum type="arabicPeriod"/>
            </a:pPr>
            <a:r>
              <a:rPr lang="en-US" sz="2000" dirty="0" smtClean="0"/>
              <a:t>Comfortable to wear;  </a:t>
            </a:r>
          </a:p>
          <a:p>
            <a:pPr marL="857250" lvl="1" indent="-457200">
              <a:buFont typeface="+mj-lt"/>
              <a:buAutoNum type="arabicPeriod"/>
            </a:pPr>
            <a:r>
              <a:rPr lang="en-US" sz="2000" dirty="0" smtClean="0"/>
              <a:t>High tensile strength, elasticity;</a:t>
            </a:r>
          </a:p>
          <a:p>
            <a:pPr marL="857250" lvl="1" indent="-457200">
              <a:buFont typeface="+mj-lt"/>
              <a:buAutoNum type="arabicPeriod"/>
            </a:pPr>
            <a:r>
              <a:rPr lang="en-US" sz="2000" dirty="0" smtClean="0"/>
              <a:t>Temperature resistant;</a:t>
            </a:r>
          </a:p>
          <a:p>
            <a:pPr marL="857250" lvl="1" indent="-457200">
              <a:buFont typeface="+mj-lt"/>
              <a:buAutoNum type="arabicPeriod"/>
            </a:pPr>
            <a:r>
              <a:rPr lang="en-US" sz="2000" dirty="0" smtClean="0"/>
              <a:t>Abrasion resistant;</a:t>
            </a:r>
          </a:p>
          <a:p>
            <a:pPr marL="857250" lvl="1" indent="-457200">
              <a:buFont typeface="+mj-lt"/>
              <a:buAutoNum type="arabicPeriod"/>
            </a:pPr>
            <a:r>
              <a:rPr lang="en-US" sz="2000" dirty="0" smtClean="0"/>
              <a:t>Protect against most water solutions of acids, alkalis, salts and ketones. </a:t>
            </a:r>
          </a:p>
          <a:p>
            <a:pPr marL="0" indent="0">
              <a:buNone/>
            </a:pPr>
            <a:r>
              <a:rPr lang="en-US" sz="2400" dirty="0" smtClean="0"/>
              <a:t>May cause allergic contact dermatitis.</a:t>
            </a:r>
          </a:p>
        </p:txBody>
      </p:sp>
      <p:pic>
        <p:nvPicPr>
          <p:cNvPr id="2050" name="Picture 2" descr="http://t3.gstatic.com/images?q=tbn:ANd9GcSFIbp5E3ibOmJYuAxZLuusxiGzV_ucqg6eqcA5xKdjncyFB-WQtQ"/>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5866826" y="1219200"/>
            <a:ext cx="3066155" cy="229665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2.gstatic.com/images?q=tbn:ANd9GcS_6aq91aFE8D57iBA-bsec3UIGM7WZNKU72fFnveX38TwfWCr_"/>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899483" y="3803164"/>
            <a:ext cx="2760209" cy="27602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t0.gstatic.com/images?q=tbn:ANd9GcTI4hN7aGOL0cF_hUmfH_057WzXnLBoJ2VuuuSn2PzTdAet2uGxd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62000" y="4191000"/>
            <a:ext cx="3581400" cy="2383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023971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Chemical Protection Gloves </a:t>
            </a:r>
            <a:r>
              <a:rPr lang="en-US" sz="2200" dirty="0" smtClean="0"/>
              <a:t>(OSHA, 2003) </a:t>
            </a:r>
            <a:endParaRPr lang="en-US" dirty="0"/>
          </a:p>
        </p:txBody>
      </p:sp>
      <p:sp>
        <p:nvSpPr>
          <p:cNvPr id="3" name="Content Placeholder 2"/>
          <p:cNvSpPr>
            <a:spLocks noGrp="1"/>
          </p:cNvSpPr>
          <p:nvPr>
            <p:ph idx="1"/>
          </p:nvPr>
        </p:nvSpPr>
        <p:spPr>
          <a:xfrm>
            <a:off x="228600" y="990600"/>
            <a:ext cx="5715000" cy="3276600"/>
          </a:xfrm>
        </p:spPr>
        <p:txBody>
          <a:bodyPr>
            <a:noAutofit/>
          </a:bodyPr>
          <a:lstStyle/>
          <a:p>
            <a:pPr marL="0" indent="0">
              <a:buNone/>
            </a:pPr>
            <a:r>
              <a:rPr lang="en-US" sz="2000" b="1" dirty="0" smtClean="0"/>
              <a:t>BUTYL (synthetic rubber) </a:t>
            </a:r>
            <a:r>
              <a:rPr lang="en-US" sz="2000" dirty="0" smtClean="0"/>
              <a:t>protects against a wide variety of chemicals, such as:</a:t>
            </a:r>
          </a:p>
          <a:p>
            <a:pPr marL="857250" lvl="1" indent="-400050" defTabSz="739775">
              <a:buFont typeface="+mj-lt"/>
              <a:buAutoNum type="arabicPeriod"/>
            </a:pPr>
            <a:r>
              <a:rPr lang="en-US" sz="1800" dirty="0" smtClean="0"/>
              <a:t>Peroxide;</a:t>
            </a:r>
          </a:p>
          <a:p>
            <a:pPr marL="857250" lvl="1" indent="-400050" defTabSz="739775">
              <a:buFont typeface="+mj-lt"/>
              <a:buAutoNum type="arabicPeriod"/>
            </a:pPr>
            <a:r>
              <a:rPr lang="en-US" sz="1800" dirty="0" smtClean="0"/>
              <a:t>Rocket fuels;</a:t>
            </a:r>
          </a:p>
          <a:p>
            <a:pPr marL="857250" lvl="1" indent="-400050" defTabSz="739775">
              <a:buFont typeface="+mj-lt"/>
              <a:buAutoNum type="arabicPeriod"/>
            </a:pPr>
            <a:r>
              <a:rPr lang="en-US" sz="1800" dirty="0" smtClean="0"/>
              <a:t>Highly corrosive acids (nitric acid, sulfuric acid, hydrofluoric acid and red-fuming nitric acid);</a:t>
            </a:r>
          </a:p>
          <a:p>
            <a:pPr marL="857250" lvl="1" indent="-400050" defTabSz="739775">
              <a:buFont typeface="+mj-lt"/>
              <a:buAutoNum type="arabicPeriod"/>
            </a:pPr>
            <a:r>
              <a:rPr lang="en-US" sz="1800" dirty="0" smtClean="0"/>
              <a:t>Strong bases (e.g. NaOH lye/caustic soda; KOH caustic lye/caustic potash)</a:t>
            </a:r>
          </a:p>
          <a:p>
            <a:pPr marL="857250" lvl="1" indent="-400050" defTabSz="739775">
              <a:buFont typeface="+mj-lt"/>
              <a:buAutoNum type="arabicPeriod"/>
            </a:pPr>
            <a:r>
              <a:rPr lang="en-US" sz="1800" dirty="0" smtClean="0"/>
              <a:t>Alcohols; </a:t>
            </a:r>
          </a:p>
          <a:p>
            <a:pPr marL="857250" lvl="1" indent="-400050" defTabSz="739775">
              <a:buFont typeface="+mj-lt"/>
              <a:buAutoNum type="arabicPeriod"/>
            </a:pPr>
            <a:r>
              <a:rPr lang="en-US" sz="1800" dirty="0" smtClean="0"/>
              <a:t>Aldehydes;</a:t>
            </a:r>
          </a:p>
          <a:p>
            <a:pPr marL="857250" lvl="1" indent="-400050" defTabSz="739775">
              <a:buFont typeface="+mj-lt"/>
              <a:buAutoNum type="arabicPeriod"/>
            </a:pPr>
            <a:r>
              <a:rPr lang="en-US" sz="1800" dirty="0" smtClean="0"/>
              <a:t>Ketones, esters;</a:t>
            </a:r>
          </a:p>
          <a:p>
            <a:pPr marL="857250" lvl="1" indent="-400050" defTabSz="739775">
              <a:buFont typeface="+mj-lt"/>
              <a:buAutoNum type="arabicPeriod"/>
            </a:pPr>
            <a:r>
              <a:rPr lang="en-US" sz="1800" dirty="0" smtClean="0"/>
              <a:t>Nitro compounds.</a:t>
            </a:r>
            <a:endParaRPr lang="en-US" sz="2000" dirty="0" smtClean="0"/>
          </a:p>
          <a:p>
            <a:pPr marL="457200" indent="-457200"/>
            <a:r>
              <a:rPr lang="en-US" sz="2000" dirty="0" smtClean="0"/>
              <a:t>Also resists oxidation, ozone corrosion and abrasion.</a:t>
            </a:r>
          </a:p>
          <a:p>
            <a:pPr marL="457200" indent="-457200"/>
            <a:r>
              <a:rPr lang="en-US" sz="2000" dirty="0" smtClean="0"/>
              <a:t>Remains flexible at low temperatures. </a:t>
            </a:r>
          </a:p>
          <a:p>
            <a:pPr marL="457200" indent="-457200"/>
            <a:r>
              <a:rPr lang="en-US" sz="2000" dirty="0" smtClean="0"/>
              <a:t>Not good against aliphatic and aromatic hydrocarbons and halogenated solvents.</a:t>
            </a:r>
          </a:p>
          <a:p>
            <a:pPr>
              <a:buNone/>
            </a:pPr>
            <a:endParaRPr lang="en-US" sz="2000" dirty="0" smtClean="0"/>
          </a:p>
        </p:txBody>
      </p:sp>
      <p:pic>
        <p:nvPicPr>
          <p:cNvPr id="3074" name="Picture 2" descr="http://t2.gstatic.com/images?q=tbn:ANd9GcSdBqfQkr_2tXx-eEG4cPckKNNgfWRf6j5GqBVYmNtn8XeGNWaX"/>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5943600" y="1167424"/>
            <a:ext cx="2789464" cy="24847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data:image/jpg;base64,/9j/4AAQSkZJRgABAQAAAQABAAD/2wCEAAkGBhQSERUUExQVFBQUFRIVFRQVFxUVFxUVFxQWFxcVFBgYHSYgGRkkGhQUHy8gIycpLCwsFR4xNzAqNSYrLCkBCQoKDgwOGg8PGiwfHCUpLCwsLCwpKiksLCkpLCwsLCwtKiksKSwpKSwpLCwsLCwsKSksLCwsKSwsLCwsLCkpKf/AABEIAIMAoAMBIgACEQEDEQH/xAAcAAABBQEBAQAAAAAAAAAAAAADAQIEBQYABwj/xAA5EAACAQIEAwcCAwgBBQAAAAABAhEAAwQSITEFQVEGEyIyYXGBkaFCseEHFFJiwdHw8XIVI3OCov/EABkBAAMBAQEAAAAAAAAAAAAAAAIDBAEFAP/EACgRAAICAQQBAwQDAQAAAAAAAAABAhEDBBIhMUETMmEUUZGhI3GxIv/aAAwDAQACEQMRAD8A3BplPNNNGhIM1O4Xbl/YVCUVbcIt7n4rX0ZHss7S613EsR3dm4/8KOfnKY+9QeKdocPhFzX7ippou7n/AIqNf6V592h/awLyNbtWj3baSx8Tajp5R9aFK2NckkRBT0QnYE+2v5U3gPFrcg3kDZumYBfSJ199farzFXAniti4Adjm3HoZMfFdB5V4Rz1j+7IA4Regt3bgATJBGnzUWtTwvHWrnhz3EucyxLCfWapuLcNNpiZUgkxHtmMfBrIZLdSPTxUriQKUV1LFUbRG4SlropYodoSkJXUtdQ0FuGmkpTTTQuISkIaYaeaYaW4hpm2pVwpuHKtWAw4OgH+qnYHDhQYqFSLdhn/3coSp3BqXxPiQwmEa6RJAGUHYuxhZ9OfxUriVgZ9OQBJ8RknYDl/us12/wt7E4M2rIl86MAASSFB039taVLUQT2sOOGVNo8f4hxNrtxmdmuO5M7sxJPIfkKNcw7WzkdGRl8yupVgTrDA6jSpeCwL8Odb1xg2JKMVtDUWGJhWcR5gAYG9Qrt0uS7kszkkkmSSTqSf83p0JOXPgROKjx5Lrh15Qkzr0109as8JiLgEqdOnL6VS8JvZs40jKDr6fpVxhuKWwV10Eho22kf1p6Yqi3wXE5PjhTtMQJqu4zxRe8TLclAWQwJIDqQbgnnP5U1+ICMx8juoy8whMZj6yQapriqJznKf3ghmPJVU8vkfWvNniy4PiFbNka4FQSweGGWCc2moYxt61a4C+l1sudVIVnObQQu/ufSshZvsuYqYLJ3bR1W5kg9QQVNOuMFEgyBC+pMjMR6SfvRxyySpASxxbtmnwfEEuTLIkcnYCfaipiFbQMD7a/SqTij9ygQABmPiPMj9ar0uksCphhEHoR0pnrvyB6SNedN9PfT866Ky2OxF1mlmJbrrSYZr0FgTlA3JIE+nWi9b4M9L7M1BptVXAmvYm6tlXIEFnuQCyoIHh9SSAK9GwvBLSR4ZK8zqTpufWt9SJ5Y2Y/uWP4T9DQmHWvQHtzESPauuYZTuJ9wP60G8PYxoJFWeHxACk+q/nVbctEcqE7TmBmCI0E6+1QUWWQO0fHLitfW2fKLDDYwrAgmOmYRWU4j+0C/h1IBXvGTwtA8MkeIjma3mD4cjN4kB8HdktBJWQYY8ySJ9K8y/a5wQ4fEC4oi3cVQmhygqIK5ts3ODuDpU/oLfufQ55nspGLxOKe47S0sTmdyZMnn6sdaR8TMqNwrfG/wCn0qPh7Z7rw+d2YnooEA5j8ils2cgJBzMdCTtHQVUSB0umNaW3iIETsQfv+tRVfQan1EbHWhhiSAqlpPQmSdIEetZuSNpmkfFHu45CD9DUS7xHPbKkkuXWehBAk+/hFVt3EXAJyOBMSVaJ6TG/pSYTAYhmlbTtu3lI8IO4nf2olLd0Y1t7LTD8TFvKWEhpBiJnwGRPOVNHfGpmzRCIUVQTuA2difUmqa7w/FN3YNm7zKjIdQfy+aBxh2WEZGRh4mVhrmPl+OdebaXKMVPpmm/61bvuWcksdY2HsPSj2eKKrr4QFkTWQsXQCIImrAX83MAxzrVI9Rs8deQ3F6MF26Tr9qdxHFi4wQaKoAj1PL4FZCzjyyjXVdKKuMIlp6n89aLcZR6l2Hwaqty9HnbIp/lt/wB2J+lafvwxgSfyrP8AZ4LZwtkOQMtsGD6ydep1o93j4gi3APU6U1RMui1xOLW2JbfkBvQ8JcZ/EdByHP5NVWCwuds7tm9N4q9trpWvg8uTuA8bXFWEvW/ErjYRKt+JGHUGpvcEtJGUb+pr5/7B9u7nDrpDqWsuRnT8nTow+43r3/gPH8Pi0FyzdVweUgMvoy7g1GUrkk4azGpHsKB2h4lbs4dnuqrjQLbYAh3/AAqAQRvz5AE0vFu0WHwyzduKp5IPE7eiqNSa8143x18Xd7xhkRZFq3M5Ad2bq5+w0p2HE8kq8C82VYo/Jlu0WDdmz27ZZ7rs91lAjMY0CjYafaqyzwJbak3lfvD5VBHdwRu5mSw6DTatitEKAiCJB3B51dPRqXMXX+HNjq3H3KzBDCHJlqf2Z4UzSQQO7YTMiZnYjYxP2rVYPhVpSVKAkiRuecayeRj6ipy4VERcsCZkARHT5qHFpP5FHJ0W5tV/G5Y++A/E+HW1wTWrNwMzXLD5BKqMgCkhdgYEnqaHSCnV1MGnjhTSd2cnPqXmatdHVExXCbN0zctI5HNlBNSxSxT2k+xCk10YbtF2FIJuYXXrZn72yeX8v0rNXcBdXzW7i9ZRv7V69FdNRZNHGTtOi3HrJRVPk8btMVM7Tyo74iQf8969Ux2Ct3UIuqrLv4uXrO4rIcS4LhShFu8VjNlDDMs9M0AgTz1qTJppw6af6LMeojPtNfs3/BeGYTEW1a0xbwiQWYkGNjm1HTWre12ftqduXSvPcJhnGUmbV8KNRI7wADUdT/vnWgwnaS8sLdGbo39xTLZvBrMoTQRFMfiwC7HSs3iO1HoPf/PahWeIhz4jp/m9bS8nrfgyrWgwhgGHQiaHb4RbHlDL/wAWYURDR0NUKKl2idya6HYXBomoGv8AESWP1NTFNAU0VDVEUl0TTd9h1oyUFTWK7R4y/bvP3pc2jraKyq5emn4vfWhy5fTjuqzMeL1Zbbo3OJYQNQGU5l1gnqN+Y0+lOs4kBZLeH8P01OnxXlS9oWXyuw/92rWcX4urYC1d1m7ct+IEgBstzOpUjXVeR51zpaq5qSR0Y6X/AIcGzX2sUrTBmInQxrqPyoqXAdiD6Tr9K85sYtSmkg+hg/NWWE49etgAOt1dsrgP+evzTlrH5RPLQx8M3EUsVi7/AGzeRCKhEyFzENMbgkxz1FHsccXEWyLl3JcgwjHJbfqoK6zGni23mm/VwroT9FO+1RpsZjbdoTccIOU7n2G5qvwvGWvtlsrA18dzQTGwHr61guLWLli8Id2ssQVLHMwHNGP8Skx66Eb0C3j7lsnxElTqD9iKRPVyfXBRDSRj3yaHE8Uu3We0+usx/DG8R/WgXbRY+pA9gBt8VFw/FhJMQWiSac3FZeBsN/WpnNvsqUa6J+HxTC2FzEqp0BPlYc16VK4PxI3Xa27wQAVJjbYg9eX1rOYjH5SSuoNRMDxrJiLbEaAwwHMNp/avKXPJtX0b9+HONQ6n30pptMu4+nT4NDHE1OjBl9GEUG5eKaqZHSn0vAHJHtmjoai2zR0NVRZNJEpTRkNR0NFDRqTAG5p6J5IkqaKNtdufT5qEcRCZ5VEPluXJVW/8YAzXPgR61mu03HbYyhLzXYJDjLkQ67qszHLxT19lT1MIfJsNLOfwX3EeJYW35lR2iIVEJj1MQBVfjg2Mw2qROZbKASo8RAYEeo1+ax649nEZSuYEKwPORuT+EdK0vZrjA7q5auKWsjMpA85G5yH8LFudczNneTxR0cOBY/NmPsXGtvlY+m+h/Sp1/EFVJEyKi8Sw5yB8uXK7WyOmgdZ9wW+lMt4g5wORVdPikFLXkm4bH5lzNJiJ9uZoGPclyeUQKVHAlSOrDoR0oV67OnPnWgMk4bjjgZbgFxOjcvYjUHXlUbD4ub0nZtI5dBQBcC6RJ/yRT7C7HQEbT71l12bRauuWem9Q0xUkHlzo6Wr14ZUQvP8ACrH78qPZ7G4vbuonqyD666UajKXtTYtyjHtlLexDMx1McqCx+u9bnAfs5O964B/LbE//AE2n2q2TsPhgCMrmRElzPxppTlpsr+APqcaIGF4tmtqSJlQdTPLrSWbzEwoJJ5DWr0dn7AUKEgAADU7D5o+GwKW/IoXqeZ+TVCwTvliXmj4Rn0NSEaoiGjoaODMkiWjVG4xh3uWoQBvEpKkwGUT4T8x9KKjUZGp7SkqYn2u0YvE8HxBcm4wQ5SQBLyP4VVZMb67CKZh3wltjmR38JEvBLP1A2VZ05mJq24pgMTnuG3BW4ZzzBVAvlJ3Vd/Q1nLvCci95ccFTsBKl/VZHl9a5c47HSX5OhCW5Xf4J3EeLBbSqoU5z3k6F1YHKBPJY0y7aU/s/flWY7ozXNNN9d+XlMVS28YqkQpA0BMy0TOh2B5TFbLsjYw9wuoVvIxbdswCnIu4EkknrK89qRJ2OSrgquJXv3m3iLqqwDG00TmgqzrLHmcrDWqACLg9IH2FbDtXjEwsWrSope2huAQR1BgeVtBpyrL8P4TexDEW1LE7tso9zsK2rpIy65fQ+9fCnYHXQnl8VI4H2Wu4ppUZLc63Dt7KN2PoK1PB+wKJDXm7xgVOUeTTkebfatZaQKIUAAchoOu1W4dG27nwiHLq0lWPllCvYHC93kIYtp/3Jhp9OQHpFWmG4Bh7cZbKCOZGY/U1NzUmaugsUI9JELyTfbY+dIG3SkJpuakJowUhSaaTSE00mhYaFJpk1xNNmgGIyiNR0aoqtRUao4sraJiNRkaoiPRkaqIsTJEkqGBUiQQQQeYO4qjfsXbY63HC6AAQYHST81dIdp2NEV62UIZPcgFKUPazz/G8Ja2MgtMGBaXOsifDGkbVc9gWa1duF1uAd0zbSjFCpVWncebatWr1a8FwfeMZYKAIOYEqQQdD0J5Go8ulUU5Xx/RXj1Dk9tGM4V2J1N7EeNGJ7sSddd2PWI0rVWLaooVQFUbACBTe+kADYbD4/TeuzVdhxrHHrkhzTeSXwGDU7NQA1ODU8TQXNS5qFmrs1ZYSQXNTc1MzUhahCSHlqaWphakzUISQ4mmk00tTS1C2GkZRaKldXVDErYZakWtj7f1rq6noWwgO1FQ11dT4iJBFq64RiGyMk+HUx6nQn6GlrqDN7QsPuK0f3pQa6uqgQx9KK6urwJ1Orq6sCOpDXV1YEhDTa6uoQkMY00murqFhI/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8" name="Picture 6" descr="http://t0.gstatic.com/images?q=tbn:ANd9GcQyn57_GsGN0E4OJbGV2b2hDgkb9AwqT-h8sLIeE5HFuhLaAggO"/>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738132" y="3657600"/>
            <a:ext cx="3200400"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58622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Chemical Protection Gloves </a:t>
            </a:r>
            <a:r>
              <a:rPr lang="en-US" sz="2200" dirty="0" smtClean="0"/>
              <a:t>(OSHA, 2003) </a:t>
            </a:r>
            <a:endParaRPr lang="en-US" dirty="0"/>
          </a:p>
        </p:txBody>
      </p:sp>
      <p:sp>
        <p:nvSpPr>
          <p:cNvPr id="3" name="Content Placeholder 2"/>
          <p:cNvSpPr>
            <a:spLocks noGrp="1"/>
          </p:cNvSpPr>
          <p:nvPr>
            <p:ph idx="1"/>
          </p:nvPr>
        </p:nvSpPr>
        <p:spPr>
          <a:xfrm>
            <a:off x="152400" y="1066801"/>
            <a:ext cx="5943600" cy="3276600"/>
          </a:xfrm>
        </p:spPr>
        <p:txBody>
          <a:bodyPr>
            <a:noAutofit/>
          </a:bodyPr>
          <a:lstStyle/>
          <a:p>
            <a:pPr>
              <a:buNone/>
            </a:pPr>
            <a:r>
              <a:rPr lang="en-US" sz="2400" b="1" dirty="0" smtClean="0"/>
              <a:t>Neoprene - synthetic rubber </a:t>
            </a:r>
          </a:p>
          <a:p>
            <a:pPr marL="857250" lvl="1" indent="-457200">
              <a:buFont typeface="+mj-lt"/>
              <a:buAutoNum type="arabicPeriod"/>
            </a:pPr>
            <a:r>
              <a:rPr lang="en-US" sz="2000" dirty="0" smtClean="0"/>
              <a:t>Good pliability;</a:t>
            </a:r>
          </a:p>
          <a:p>
            <a:pPr marL="857250" lvl="1" indent="-457200">
              <a:buFont typeface="+mj-lt"/>
              <a:buAutoNum type="arabicPeriod"/>
            </a:pPr>
            <a:r>
              <a:rPr lang="en-US" sz="2000" dirty="0" smtClean="0"/>
              <a:t>Finger dexterity; </a:t>
            </a:r>
          </a:p>
          <a:p>
            <a:pPr marL="857250" lvl="1" indent="-457200">
              <a:buFont typeface="+mj-lt"/>
              <a:buAutoNum type="arabicPeriod"/>
            </a:pPr>
            <a:r>
              <a:rPr lang="en-US" sz="2000" dirty="0" smtClean="0"/>
              <a:t>High density;</a:t>
            </a:r>
          </a:p>
          <a:p>
            <a:pPr marL="857250" lvl="1" indent="-457200">
              <a:buFont typeface="+mj-lt"/>
              <a:buAutoNum type="arabicPeriod"/>
            </a:pPr>
            <a:r>
              <a:rPr lang="en-US" sz="2000" dirty="0" smtClean="0"/>
              <a:t>Tear resistant.  </a:t>
            </a:r>
            <a:endParaRPr lang="en-US" sz="2400" dirty="0" smtClean="0"/>
          </a:p>
          <a:p>
            <a:pPr marL="0" lvl="1" indent="0">
              <a:buNone/>
            </a:pPr>
            <a:r>
              <a:rPr lang="en-US" sz="2400" dirty="0" smtClean="0"/>
              <a:t>Protect against:</a:t>
            </a:r>
          </a:p>
          <a:p>
            <a:pPr marL="857250" lvl="1" indent="-457200">
              <a:buFont typeface="+mj-lt"/>
              <a:buAutoNum type="arabicPeriod"/>
            </a:pPr>
            <a:r>
              <a:rPr lang="en-US" sz="2000" dirty="0" smtClean="0"/>
              <a:t>Hydraulic fluids; </a:t>
            </a:r>
          </a:p>
          <a:p>
            <a:pPr marL="857250" lvl="1" indent="-457200">
              <a:buFont typeface="+mj-lt"/>
              <a:buAutoNum type="arabicPeriod"/>
            </a:pPr>
            <a:r>
              <a:rPr lang="en-US" sz="2000" dirty="0" smtClean="0"/>
              <a:t>Gasoline; </a:t>
            </a:r>
          </a:p>
          <a:p>
            <a:pPr marL="857250" lvl="1" indent="-457200">
              <a:buFont typeface="+mj-lt"/>
              <a:buAutoNum type="arabicPeriod"/>
            </a:pPr>
            <a:r>
              <a:rPr lang="en-US" sz="2000" dirty="0" smtClean="0"/>
              <a:t>Alcohols; </a:t>
            </a:r>
          </a:p>
          <a:p>
            <a:pPr marL="857250" lvl="1" indent="-457200">
              <a:buFont typeface="+mj-lt"/>
              <a:buAutoNum type="arabicPeriod"/>
            </a:pPr>
            <a:r>
              <a:rPr lang="en-US" sz="2000" dirty="0" smtClean="0"/>
              <a:t>Organic acids and alkalis.  </a:t>
            </a:r>
          </a:p>
          <a:p>
            <a:pPr marL="0" lvl="1" indent="0">
              <a:buNone/>
            </a:pPr>
            <a:r>
              <a:rPr lang="en-US" sz="2400" dirty="0" smtClean="0"/>
              <a:t>Generally have chemical and wear resistance properties superior to natural rubber</a:t>
            </a:r>
          </a:p>
        </p:txBody>
      </p:sp>
      <p:pic>
        <p:nvPicPr>
          <p:cNvPr id="4098" name="Picture 2" descr="http://cloudfront.zorotools.com/product/full/5NVF4_AS01.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rot="16200000">
            <a:off x="4948597" y="320089"/>
            <a:ext cx="2752005" cy="518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276881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Chemical Protection Gloves </a:t>
            </a:r>
            <a:r>
              <a:rPr lang="en-US" sz="2200" dirty="0" smtClean="0"/>
              <a:t>(OSHA, 2003) </a:t>
            </a:r>
            <a:endParaRPr lang="en-US" dirty="0"/>
          </a:p>
        </p:txBody>
      </p:sp>
      <p:sp>
        <p:nvSpPr>
          <p:cNvPr id="3" name="Content Placeholder 2"/>
          <p:cNvSpPr>
            <a:spLocks noGrp="1"/>
          </p:cNvSpPr>
          <p:nvPr>
            <p:ph idx="1"/>
          </p:nvPr>
        </p:nvSpPr>
        <p:spPr>
          <a:xfrm>
            <a:off x="152400" y="1066801"/>
            <a:ext cx="5791200" cy="3276600"/>
          </a:xfrm>
        </p:spPr>
        <p:txBody>
          <a:bodyPr>
            <a:noAutofit/>
          </a:bodyPr>
          <a:lstStyle/>
          <a:p>
            <a:pPr>
              <a:buNone/>
            </a:pPr>
            <a:r>
              <a:rPr lang="en-US" sz="2400" b="1" dirty="0" smtClean="0"/>
              <a:t>Nitrile</a:t>
            </a:r>
            <a:r>
              <a:rPr lang="en-US" sz="2400" dirty="0" smtClean="0"/>
              <a:t> – synthetic copolymer. </a:t>
            </a:r>
          </a:p>
          <a:p>
            <a:pPr>
              <a:buNone/>
            </a:pPr>
            <a:r>
              <a:rPr lang="en-US" sz="2400" dirty="0" smtClean="0"/>
              <a:t>Protect from:</a:t>
            </a:r>
          </a:p>
          <a:p>
            <a:r>
              <a:rPr lang="en-US" sz="2400" dirty="0" smtClean="0"/>
              <a:t>Chlorinated solvents (e.g. trichloroethylene, perchloroethylene). </a:t>
            </a:r>
          </a:p>
          <a:p>
            <a:r>
              <a:rPr lang="en-US" sz="2400" dirty="0" smtClean="0"/>
              <a:t>May be optimal for jobs requiring dexterity and sensitivity, yet stand up to heavy use even after prolonged exposure to substances that cause other gloves to deteriorate.  </a:t>
            </a:r>
          </a:p>
          <a:p>
            <a:r>
              <a:rPr lang="en-US" sz="2400" dirty="0" smtClean="0"/>
              <a:t>Offer protection when working with oils, greases, acids, caustics and alcohols;</a:t>
            </a:r>
          </a:p>
          <a:p>
            <a:pPr marL="0" indent="0">
              <a:buNone/>
            </a:pPr>
            <a:r>
              <a:rPr lang="en-US" sz="2400" dirty="0" smtClean="0"/>
              <a:t>Not recommended for use with strong oxidizing agents, aromatic solvents, ketones and acetates.</a:t>
            </a:r>
          </a:p>
        </p:txBody>
      </p:sp>
      <p:sp>
        <p:nvSpPr>
          <p:cNvPr id="4" name="AutoShape 2" descr="data:image/jpg;base64,/9j/4AAQSkZJRgABAQAAAQABAAD/2wCEAAkGBhQSERQUEhQUFRQWFxYVGBgWFhYYHBcVFBcYFB8YGBcXHCYeGhwjGxcYHy8gIycpLCwsFh8xNTAqNSYrLCkBCQoKDgwOGg8PGiwcHxwsLCkpKSwpKSkpKSwsKSkpLCksKSkpLCkpKSwpKSwsLCksKSwpKSwpLCwpKSkpKSkpLP/AABEIAN0A5AMBIgACEQEDEQH/xAAcAAEAAQUBAQAAAAAAAAAAAAAABgEDBAUHAgj/xABGEAABAwEFBAcEBwcDAgcAAAABAAIDEQQFEiExBkFRYQcTInGBkaEyUrHwFCNCcoLB0UNTYqKy4fEzksKD0hUWFyQ0Y3P/xAAZAQEAAwEBAAAAAAAAAAAAAAAAAQIDBAX/xAAlEQACAgEEAgICAwAAAAAAAAAAAQIRAwQSITEiQRNRMnFhgaH/2gAMAwEAAhEDEQA/AO4YeSYeSqiAph5Jh5KqICmHkqOoOC9LS7ZTFlgtTmmhEElD+EhARG8ul1jZCIIOtiaSDIXYcVDSrBQ1HM6qYbN7RQ22HrIuOFzT7THDc79V892C0AMLeYp5UU06Kr56q29UT2Z2kf8AUZVw9MQWjiqPPx6iTyVLpnXLxvGKBhkme2NgyxOyFTu5nkvN13tDaGY4HskbpVu48CNQeRXK+lK9nOvBkLv9OKMOA3F8lSXd9AB58Vo9l7+dY7WyRppG9zWyiuRYTSpHEag8lCjxZrLU7cm2uDvmHkq4eSo0r0qHWUw8kw8lVEBTDyTDyVUQFMPJMPJVRAUw8kw8lVEBTDyTDyVUQFMPJMPJVRAUw8kw8lVEBTDyTDyVUQFMPJFVEAREQBYd53tFZ4zJNI2Ngyq47+A4nkFmLi/Sve5deDYj7ELGkDdjkq4nvpQKUrM8s9kbOrXNtDBa2l1nkEgaaGlQQeYcAQsbbSPFd9rA/cS+jCVxG6Non2Sds8R0oHt3PZXNpHdpwK7xM9tosri01ZLESObXsy+KlqjPDl+SLvhnzNZT6raXTbzBPDL+7kY89wOfoStTYcgBwy8sllPFQRxBCv6PNk9srJZ0t5XliGjoYiO7tD8lGQahb7bybrWXfaP3llDCeL4nUPxUejdkoiX1HMrO+bAXmZ7BA4mrmt6t3fGcOfeACr967aWWzydXLKGvyqKE4QdMRA7Pion0NXiDFPCTmyQSAfwvAGXi31XO7beHWSTFxJc+aQk/iI+AAVUrZ1yzuGOMlzZ9ExShwBBBBAIIzBBzqDwXtQLonvzHZ3Wdx7cJq2v7p2lOQNR5KeBQzphNTipIqiIoLhERAEREBSqs2u2MiY58jg1jRUuJoAFckcACTkBmScqAb6ri+221LrdLgjJ+jsJwU+24ZdYfy4aqUrMM+ZYo2yb/APqtY8VB1pbWmPBl30rip4KW2K2MlY2SNwcxwqCNCF8+SWMMZ2tSus9FTHCwAurR0jyyvu1plyqCrSikYabUTytqSJiiVWHeF7QwAGaRkYOmJwFe6qodraXZmIrFktrJWh0b2vadC0gjzCvoT2EREAREQBcA6Voiy9ZSdHMieP8Abh+LSu/rkHTpdlH2a0Aah0Lv62/8lKMs0d0Gc9L12foivfrbD1RPageY/wADu030JH4VxNjqgFTXolvjqbd1RPZnYWfjZV7fTEPEK75Rw4JbZ/shduh6q0zM92WVvk8q6tr0k3b1F6WgbpCJm/8AUGf8wK1LTkpRnnjUmb28T1l0Wd2+z2qWE8mzN6weq0MZyW/uNnW3feUIzLWw2lo5xOo7+Wij1ndUBF2MnMYv+CW9GV5GG8YhXszB0R76Ym+rfVR28QWWq0s92eUfzuVy7ZzHPC8fYljd5OFfRZW2kOC87YOMuP8A3ta781HslPdir6Zl7GXybNbYX17LnCJ/NsnZ9DQ+C7+F8wOJArv1HeM/yX0lctuE1nhlH242O82gqJI6dI+HH6M0lYtovaGM0kljYTuc9rT5EqAdKW20kDm2azvwvLcUjm+00H2Wg7icyTrSnFc+stgMgxuqXHOrjUnz1UKNlsupUJbUrZ9ENeDpvXtc06KL4f1ktlcSWtaJGV+zmGuaOVSCulqGqN8c/kjuCpVVWh2v2i+iQYm9qV5wRN3ued9N4Gqgu3StkU6Ttqz/APDhdm6nXEbgdI+86nllvUHsww7qfPoppcWzbY/rJe3M4lznHOjna0rz3rQbbShs24dkE+uvkto8cHl6iEmvkf8ASNXDYX220x2ePVxzPutGrj3D8uK7td9ibDEyJgoxjQ0DkAoh0YbM9RB18g+unzz1bHqByJ9o+HBbDbPbFtjZhZR1oeOw33R77uQ3Des27Z1YYrDj3SPG2e3DLG3AwB9ocOyzc0H7T+A4DeuYyRyTuMtoeXudqSfQcByFB3qkVnLnGSZ2J7iXEnMk/O5LXba5D55laxikefmzPK7fXpGx2KvZ1mtsbWk4JXiN7a5HFkHU4g0z712kLmHRvsn1jm2yUHC0/Ut946dYeXDjquntWUnyejpYuOOmVREVTqCIiAKH9Kl1dfdk1B2o6TD8Bqf5SVMFatMAexzHCrXNLSOThQ+iEM+WLK/JZMFrdFIyRho9jmvb3tNQrVvu91mtEsD9Y3uZ4A5HxFD4qpC0R5OROLOidLMLbTZrHeEXsuGBx4B4xCvc4OCgFn0Wy/8ANjm3a+wltQ6UPa7KjGVxFoH3xXxK19jFQiJzzU6aJJ0fv/8AeOiJoLRBNB3uc2rfVpUTgaWnC4UIJB7waH1CzJYyKEEgg1BBII5gjRUZYsQq09quY788lavZg8qcNjKytqw01Wz2xtTZp4bQwitos8bnje2SP6pwPi1a+FprQg1Vt9io7hvHfzShHJtTX2UByXb+jK21uuEuOUYkYTyjc78lxV8BbwU82fvnqbgtRBo4SSRjvmLfycfJVkdOllUn+iFXvbzarVJM79o8nubo0eDQFu42hjB3LTXdYHYhiGGoDs97Tpl6rMvW2UGEK66OZu25MlfRIzHbbRJubEG+Lng/8SusqA9D93YLI+UjOaQkfcZ2B64j4qelYvs9bBHbjSLdonaxrnOIDWgkk6ADMkrndlmdbJ3WuQUYOxZ2n7LAa9ZTc52tVe6Rtog6SOxMPtuYZqGlGk5Mrz1PKiz44g0ADQDCB6AKyRNqcq+uyhcAK6AZ8gP0UQum7/8AxK8iafUR0c/+JrDRrT94+gK2O2V6dXAWj2pDQdw1/Rba4Qy6buEkw+ul7Zb9pzyOzGPut14ZoUyNSlT6jyzc7X7WMsUWQDpnA9Wzu+06mjR/Zcrgs81okdI4Pkkeal1Kip56AD0C3F2XS+2SG12o4i/MMzpQaU4MG4b1KsQAAGQGVBkrLxMpY3ndviK6/khs+z0+El2EZVpiqdK6jIZJsdsqbbIS+os7D2zpjOuBp+J3DvUptN3PtH1TXYGazSe5FSpaCcsTtOQBJUS2n2u6wCx2D6uyMGEluRl45+4fN1anJLb4KSxY8Xk/X+k6vDpDs8J6qztMxaKfV0bG2mVMZy8qrP2c20jtTjHhdHKBXA4g1bxaRrTeuU2WziJna8Bp5rP2LjdLeMOE0LS6Rx4Na0g+dQPFHFJEY9TOU0vT9HakRFkekEVm2WpsbHPeQ1jGlzidzWipK5m7ppJkOCzVirkXPwvI40w0FeFVKVlJ5Iw/I6kqFaPZrbCC2tPVOo8e1G7JzedN45jJbwKCyaatHFOmy4OrtMdqaOzKMD//ANGDLzb/AEqDRGoX0Ttps+LZYpoT7RaXMPCRvaaR45eK+b7G7KhyIy7jwV4nFqo1yZf0WpPdl3q7Z4SN2SrZ58PNXWz17loeaXWBXIo6GoyXhg+aq60qRRcfFiFa0KtPjxClc1eD1R7KoDCx5UK2Oz0xma6x0OF9ojndwwRsII8ThWutVQK71Juj27qMfO6vbOFv3G5k+JHoqs30yblRavmWtqkLaANo3/Y3+/oozeEpe+jRmSGgDeTkPUrb2p3tE6kurx9orG2WtMcdtgfMCY2vDjlWhGhPIGhKl9FLTyc/Z3u4rsFns0MI/Zsa3xAz9arA2w2oZYoC80MjuzGz3ncT/CNSsm+toorLF1kjsj7IFCXnWjRv79FxS/r3lt05kfmT2WMGYa0nJrePM7yslGz0s+dY1tj2ZWy9nfaLU6aU4iKvcTve7T53UXQIn5AfPzzWnuS6hBEG6uPacf4juHIDJbaPworNlsGNwhz2yF2y9o3W8yWgOdHZ6lkYH+pI05DgBXtGu5oCzbJHNeM30i1U6tuTGbjn7IHu8Xb/AIbW07KwySmR2LtEEgGgJ40p5raYABy4aCnzuU8FYYZNvf1d/soRQZaeW7gqQsdI4MZTEdOAHvHkP7LxI41AFS4mgA1JO6i1W1W0P0SM2eFwNqkH1z2/s2+408f86lVN5zUFb6Nbt3tQM7DZT9W00meNZX7214A68dNAtHYYGwtxEVd8P1WTcmy0r+1TCPefl5DUqRR7JxAfWOe48jhC0VI8uUMueW6qXohtqtpccyundGOzpihNoeKSTAYa6tiGY8Xe15KJbKbJC1Wl2ps0Tzicft0OUY/Pl3rsbG0CpN2b6TBt85HpERZnoEW6TZSLrtNN7WtPc57QfRcPsQDhTevpK2WRsrHRyND2OBa5rhUEHcQuEbdbIOu2cPjqbNITgJzwO/duPdod45hWizk1GNy8l6NYzrIXtljcWPaey5poQf05LquwvSS21UhtFGWjQHRstPd4O/h8lyhtqDm5E9xP6rHmg0IyORy3EbwtGrOKGWWJ8dH0zVfOG191/R7xtMYyHWF7fuydsf1ei6JsJ0mh2Gz21wD8msmOjuDXnc7noe9R3pbs1L0YR9uFhP4XOb8AqJUzszTjkxbkRER8darNZZeK8RxZ9yzYmgrQ8wtdXw0VGhZIarb4kJooAqkJhKpVSQYV4vJoBvIA7yaLp11WMRRRxjINaG+O/wBSVzCRuKaJvF7R/MF1SHXz/P8AVVZ36RdsgV9RFs0rTqXE5cHdoehWqdFQ0C6Xeez0No7T6tdpVuRPfUZrFs2xEDT2i9/eQPQKVI58minKVrog8cckmBgL3kCjW1JoK1oBuCmNxbOCCkkmcutK1DP1PPwC30FhjiFGMa0chr46qjs9fneqtnZh0qh5S5Z5xZq4w8FaHorgVTuL2JeHuXgn4q5GEREiLP2ltDpJG2SLPNjZKEuaBk4tHstJO85gLPuHZZsHblpJKcyTmGk5mhOrq7/JSBhGY0zr4/BWZJPT49+nkrI5/j5uTsq+RYEsD7STFG7A0V66U6RM1OZy6wjIDcMyvUlpbhdI9/VWdmT5TlU+5EPtyc93M6Q/aPat9rb9HszDDZR9kZF5r7UhGvGle+qjvoZckYK5Epk6RbLZGts9hi6xrOziJwsqNT7zyTqclINjNtfppex0YZIwB2TqhzSSKiuYoQuPsswjHNdJ6JbpIjltLh/qEMZ9yM5nxdXySUUkc2DPPLk46OhIiLM9ALDvS647RE+KZofG8Uc0/EcCNx3LMRAfOe2GyUt2z4TV0Dz9VJx/hdwcPUZha+O1V1X0XftyRWuF8EzcTHDxBGjmnc4HQr502iuOW77S6CXMasdTJ7Do4fAjcQrxkcObB7R6dGHLzK5+WIudQYW1JNBwFdByVuKZZDJuOa0s86UWeI5OK2EFooM1j9QDovbYuSkqk0ZjZQd69vI1WOxy9k8ELWeszwVor1i81Ze9BZ7uWDHboR7pLz+EErosT81Bti2A2qR3uxnnm4gfkpyxlT5/ED4lUZ6WmXhZlROz0V4HxWLHOzEWYm4gASK5hpyB8Vep8lVs60z070VmQq4fmqsSa8ULFMSriXghVafD54oSXGlXWkfO5WGuXuvHJCGyj5Fpr1vyOKSNkocWEOc8N1LQMmDhjORO4A8VuBr+u5UnuuKUgyRtcRpXh4HxzU0UknXiQuaO03nKHOAbEzKNgyjibpQcTTUgV7lIbHsdFHnI4uoMwey0czTQeq3U9pZE2pIawZcAB30AA5BaCS1S3jIbPZKiP9rMQcLW7wOJPDU8gl0c/wAUU7l5SNVdtwC32wsgaWWdlMb89BwB0Ltw3ars1jsrY2NYwBrGgNaBuAyWJcVxx2SFsUQyGZJ1c46uceK2So3ZtixqCCIig1CIiAKN7cbHMvCzmN1Gytq6J/uP5/wnQj9FJFQhAfKk0ElnlfDK0tewlrmncR/bMHfVZUUtV2jpF6ORbwJYS2O0sFKurhkZ7riMwRudu00XE7xu+ayymGdhje3cd44tOjgeIV0zz82F9o2VnkG9ZrJAtHDaKrKE5WlnG00bHEF5c5YYtBVXWpSZtl6R3yFaduVszcF4MqFGSPYQjr5hxY3+pTyMZVzXPNhnVtT6adWSfBwouhxNOizZ7Gm/BENex0trJf7EoLnBwIIghcaAjicPwWys96yxxMlcAWyPNGudm0VoGs76E+SyrZejZJZIizrI2xOL3CpcXAgYG0zGdB3hebN1dpkhMbx1cIzjI7TXDIHgaZDLmoISp8M2lktjZWBzcqjQ61rh05UKP47tfDQBRqWRz5i9uIGRxjiNcOBkWZJGvazGnFbqK9mvc9p0a4NxHJrnEUwjgQUNoTvhl/VVr5/3VBlWvPM8AqKTU9g/PBeq0y+aryDlpvVK1PFQSeusa0EuIAGpNMhxzWkvDbWFjSGHG7dh0rzP5KxbrPJeFo+iQEYG0dI/cKZVNNRuA3ldB2e2Gs1kaMLA+TfI8AuJ5bmjkEbMrcuiEXJsZare5slsLo4dQ05OcODW/YHM58OK6dd12RwRiOFjWMGgA9TxPMrKoqqrdlowUQiIoLhERAEREAREQCi0+0uysFui6udlaVwuGTmHi135aFbhEB87bVdHFqsBLgDNBr1jBoP/ALGjNp5io7lH7Paar6oc2q5rtj0PsmLpbGWxSGpMZ/03n+H3CfEclKZzZMKfKOVh68vcqXndk9meY543RvAqQRu4gjIjmsJsxV7OKWJrtGUXryZFZxK5ZLM6WRsbPaeQ0eOVfDVTZmsfNHQ+jq66QulcM5XAN+4z9XV8lMHQVBAcQSDQilRXeKrFuyyCONjGjJjQ0eAWcHIerCKjFI0BuM2frXwjETEGNpXEDvec866nmVZtVj6pkMUdWzSYWl7RRwAPWOPIVK8PMlptDnsDwxv1Mb2uw4CO0XuGpBOo5hZltjZJOIe2JWxiszCBSuocNBXl7yqzHjmjJvOztpjLmte1rg2R2gxZVcN9So6+BrHxQSnDE2sjy7SWQmown7VFev2zSPdDGcocbY2AOxYg0VMjnaVOgBOWav3jedZcHVNexmB3F1H1aHx7iGGgPOqEtpv6Mi1XyxsmA6UBc7cwk0a095+Hllj5/wArT2W5y2RzZA5zTUl5dQSlxBwuZoMNPDxW0kdSvx+fTehtByf5F7H88FqZ5prTP9FsntftZN0bdNePqdFuLPdk1oBENG7uscKtZXUgfadTdpxUt2d2biscXVxAmub3uzc93vOP5blFktN8ejzs1s1FYosEQqTm959p7uJ4choFuERVLJUEREJCIiAIiIAiIgCIiAIiIAqFVRAcb6ScTrweCMgyMDupi+JUcN1tfq0eSm/SvB1dohlaM3sc0/gIIP8AMotZ7fiyLQPPgroqzFbcUW9g/Lct5svcrBJ1oaBSrW09SsYQ43ANzBPBSyxQ4GgDd4/JViiijNaQvYVsH/BXpo/x+iFzHtV4sicxpqHSEgUbXPiaZ608li2OyizRzyTuBLi5z3Coq2mQ5VJK19qtJhtJmnje7LDFgo4DOg7nGvmVIyMTaPFQRQtOeuoO7koMl5Nv6I/szdkjWh5OCN4e7qc6NDj2KHVuRJ8l6sez4hlxiRzmtBEbCPYDjUitc8yaV4qQgUGXz85LCtLslBZY0kjGlfu8Fu7n2WL6PnqBqGbz97h3LN2euHABJIO2cwD9kf8AcpAq2aniKENADQABoBoF7RFACIiAIiIAiIgCIiAIiIAiIgCIiAIiIDnPS+7ALNIWksBka5+5pIaQDwrQ+ShcdrjIyI9PgV3O12NkrCyRrXsdk5rgCCOYKhF6dDdkkzhdNZzwjdiaPwPrTwKsmQQezySRu+kdS82ZpwOlYK4H61cBuFaHcphYLa17A5pBa7MOGh/Qqb3Tc8dngZBGOwxuHPPFxLuJJqT3qK3t0dFrjJd8os7nVLonDFC4neG/YPdkpUhRUO+d3mvWFR602y12Mj6bZ6R1oZoDjjHN7dW/Bbmx25kjQ5jmvadHNzBorEGQPkKuNUOatud88fn9VAo9mTyWwuK7hI/rHDstOQ4u/QLURsdI8Mbq408OPhqpxZbMI2BrdAKf3VWWLyIiqAiIgCIiAIiIAiIgCIiAIiIAiIgCIiAIiIAiIgCUREB5ewEEHMHKhUFvzo6wvM93uEMlcTojXqpeVPsH07tVPEUp0Dl92X31hdG9r45mZSRuHaYe/e07jXms2SX/ABw/st9tjse21sD43dVaY845B/Q/iw6cqqI7M2h1otH0advVTMJ6xhOdG5ks4g18irXYJnsrd1GmVwzf7PJvHxUgXljaAAaBelQBERAEREAREQBERAEREAREQBERAEREAREQBERAEREAREQBERAFii7Iut67q2dbhwY6DFh1w4taLKRAAEREAREQBERAEREAREQBERAEREAREQBERAEREAREQBERAEREAREQBERAEREAREQBERAEREAREQBERAERE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019800" y="1143000"/>
            <a:ext cx="2781300" cy="2695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descr="http://t2.gstatic.com/images?q=tbn:ANd9GcQFKsiO5jIdNwsu7ZYQkkc1OA2fySBBcUImkz41YsK6JwFNVa7Sew"/>
          <p:cNvPicPr>
            <a:picLocks noChangeAspect="1" noChangeArrowheads="1"/>
          </p:cNvPicPr>
          <p:nvPr/>
        </p:nvPicPr>
        <p:blipFill rotWithShape="1">
          <a:blip r:embed="rId4" cstate="screen">
            <a:extLst>
              <a:ext uri="{28A0092B-C50C-407E-A947-70E740481C1C}">
                <a14:useLocalDpi xmlns:a14="http://schemas.microsoft.com/office/drawing/2010/main" xmlns="" val="0"/>
              </a:ext>
            </a:extLst>
          </a:blip>
          <a:srcRect t="8127"/>
          <a:stretch/>
        </p:blipFill>
        <p:spPr bwMode="auto">
          <a:xfrm>
            <a:off x="6064589" y="3749662"/>
            <a:ext cx="2854551" cy="2622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347888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8229600" cy="1143000"/>
          </a:xfrm>
        </p:spPr>
        <p:txBody>
          <a:bodyPr/>
          <a:lstStyle/>
          <a:p>
            <a:r>
              <a:rPr lang="en-US" b="1" dirty="0" smtClean="0"/>
              <a:t>Basic Webinar Instructions</a:t>
            </a:r>
          </a:p>
        </p:txBody>
      </p:sp>
      <p:sp>
        <p:nvSpPr>
          <p:cNvPr id="51203" name="Content Placeholder 2"/>
          <p:cNvSpPr>
            <a:spLocks noGrp="1"/>
          </p:cNvSpPr>
          <p:nvPr>
            <p:ph idx="1"/>
          </p:nvPr>
        </p:nvSpPr>
        <p:spPr>
          <a:xfrm>
            <a:off x="457200" y="1219200"/>
            <a:ext cx="8458200" cy="5410200"/>
          </a:xfrm>
        </p:spPr>
        <p:txBody>
          <a:bodyPr>
            <a:normAutofit fontScale="92500"/>
          </a:bodyPr>
          <a:lstStyle/>
          <a:p>
            <a:pPr>
              <a:lnSpc>
                <a:spcPts val="2900"/>
              </a:lnSpc>
            </a:pPr>
            <a:r>
              <a:rPr lang="en-US" sz="3000" dirty="0" smtClean="0"/>
              <a:t>Need speakers or headphones to hear the presentation</a:t>
            </a:r>
          </a:p>
          <a:p>
            <a:pPr>
              <a:lnSpc>
                <a:spcPts val="2900"/>
              </a:lnSpc>
            </a:pPr>
            <a:r>
              <a:rPr lang="en-US" sz="3000" dirty="0" smtClean="0"/>
              <a:t>Meeting &gt; Manage My Settings &gt; My Connection Speed</a:t>
            </a:r>
          </a:p>
          <a:p>
            <a:pPr lvl="1">
              <a:lnSpc>
                <a:spcPts val="2900"/>
              </a:lnSpc>
            </a:pPr>
            <a:r>
              <a:rPr lang="en-US" sz="3000" i="1" dirty="0" smtClean="0"/>
              <a:t>Dial-up not recommended</a:t>
            </a:r>
          </a:p>
          <a:p>
            <a:pPr>
              <a:lnSpc>
                <a:spcPts val="2900"/>
              </a:lnSpc>
            </a:pPr>
            <a:r>
              <a:rPr lang="en-US" sz="3000" dirty="0" smtClean="0"/>
              <a:t>Questions about presentation – type into chat window and hit arrow, and they’ll be addressed at the end. Complete summary sent to all participants.</a:t>
            </a:r>
          </a:p>
          <a:p>
            <a:pPr>
              <a:lnSpc>
                <a:spcPts val="2900"/>
              </a:lnSpc>
            </a:pPr>
            <a:r>
              <a:rPr lang="en-US" sz="3000" dirty="0" smtClean="0"/>
              <a:t>Problems: use chat window or email </a:t>
            </a:r>
            <a:r>
              <a:rPr lang="en-US" sz="2600" dirty="0" smtClean="0">
                <a:hlinkClick r:id="rId2"/>
              </a:rPr>
              <a:t>cookke@purdue.edu</a:t>
            </a:r>
            <a:r>
              <a:rPr lang="en-US" sz="3000" dirty="0" smtClean="0"/>
              <a:t>  </a:t>
            </a:r>
          </a:p>
          <a:p>
            <a:pPr>
              <a:lnSpc>
                <a:spcPts val="2900"/>
              </a:lnSpc>
            </a:pPr>
            <a:r>
              <a:rPr lang="en-US" sz="3000" dirty="0" smtClean="0"/>
              <a:t>4 quick survey questions</a:t>
            </a:r>
          </a:p>
          <a:p>
            <a:pPr>
              <a:lnSpc>
                <a:spcPts val="2900"/>
              </a:lnSpc>
            </a:pPr>
            <a:r>
              <a:rPr lang="en-US" sz="3000" dirty="0" smtClean="0"/>
              <a:t>Session recorded and archived with PowerPoint file at </a:t>
            </a:r>
            <a:r>
              <a:rPr lang="en-US" sz="3000" dirty="0" smtClean="0">
                <a:hlinkClick r:id="rId3"/>
              </a:rPr>
              <a:t>www.agrability.org</a:t>
            </a:r>
            <a:r>
              <a:rPr lang="en-US" sz="3000" dirty="0" smtClean="0"/>
              <a:t>  </a:t>
            </a:r>
            <a:r>
              <a:rPr lang="en-US" sz="3000" i="1" dirty="0" smtClean="0"/>
              <a:t>Online Training </a:t>
            </a:r>
            <a:r>
              <a:rPr lang="en-US" sz="3000" dirty="0" smtClean="0"/>
              <a:t>link</a:t>
            </a:r>
            <a:endParaRPr lang="en-US" dirty="0" smtClean="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l="29500" t="10667" r="29000" b="57514"/>
          <a:stretch>
            <a:fillRect/>
          </a:stretch>
        </p:blipFill>
        <p:spPr bwMode="auto">
          <a:xfrm>
            <a:off x="0" y="0"/>
            <a:ext cx="4648200" cy="1544623"/>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l="33000" t="11778" r="33500" b="15333"/>
          <a:stretch>
            <a:fillRect/>
          </a:stretch>
        </p:blipFill>
        <p:spPr bwMode="auto">
          <a:xfrm>
            <a:off x="0" y="1447800"/>
            <a:ext cx="4420529" cy="5410200"/>
          </a:xfrm>
          <a:prstGeom prst="rect">
            <a:avLst/>
          </a:prstGeom>
          <a:noFill/>
          <a:ln w="9525">
            <a:noFill/>
            <a:miter lim="800000"/>
            <a:headEnd/>
            <a:tailEnd/>
          </a:ln>
        </p:spPr>
      </p:pic>
      <p:sp>
        <p:nvSpPr>
          <p:cNvPr id="7" name="Rectangle 6"/>
          <p:cNvSpPr/>
          <p:nvPr/>
        </p:nvSpPr>
        <p:spPr>
          <a:xfrm>
            <a:off x="762000" y="0"/>
            <a:ext cx="1494383" cy="369332"/>
          </a:xfrm>
          <a:prstGeom prst="rect">
            <a:avLst/>
          </a:prstGeom>
        </p:spPr>
        <p:txBody>
          <a:bodyPr wrap="none">
            <a:spAutoFit/>
          </a:bodyPr>
          <a:lstStyle/>
          <a:p>
            <a:r>
              <a:rPr lang="en-US" dirty="0" smtClean="0"/>
              <a:t>(OSHA, 2003) </a:t>
            </a:r>
            <a:endParaRPr lang="en-US" dirty="0"/>
          </a:p>
        </p:txBody>
      </p:sp>
      <p:pic>
        <p:nvPicPr>
          <p:cNvPr id="8" name="Picture 2"/>
          <p:cNvPicPr>
            <a:picLocks noChangeAspect="1" noChangeArrowheads="1"/>
          </p:cNvPicPr>
          <p:nvPr/>
        </p:nvPicPr>
        <p:blipFill>
          <a:blip r:embed="rId5" cstate="screen"/>
          <a:srcRect l="35500" t="14222" r="37000" b="10222"/>
          <a:stretch>
            <a:fillRect/>
          </a:stretch>
        </p:blipFill>
        <p:spPr bwMode="auto">
          <a:xfrm>
            <a:off x="4724400" y="0"/>
            <a:ext cx="4419600" cy="6830291"/>
          </a:xfrm>
          <a:prstGeom prst="rect">
            <a:avLst/>
          </a:prstGeom>
          <a:noFill/>
          <a:ln w="9525">
            <a:noFill/>
            <a:miter lim="800000"/>
            <a:headEnd/>
            <a:tailEnd/>
          </a:ln>
        </p:spPr>
      </p:pic>
      <p:pic>
        <p:nvPicPr>
          <p:cNvPr id="9" name="Picture 3"/>
          <p:cNvPicPr>
            <a:picLocks noChangeAspect="1" noChangeArrowheads="1"/>
          </p:cNvPicPr>
          <p:nvPr/>
        </p:nvPicPr>
        <p:blipFill>
          <a:blip r:embed="rId4" cstate="screen"/>
          <a:srcRect l="33000" t="18964" r="33500" b="77956"/>
          <a:stretch>
            <a:fillRect/>
          </a:stretch>
        </p:blipFill>
        <p:spPr bwMode="auto">
          <a:xfrm>
            <a:off x="4642789" y="26894"/>
            <a:ext cx="4420529" cy="228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srcRect l="36000" t="12444" r="36000" b="11111"/>
          <a:stretch>
            <a:fillRect/>
          </a:stretch>
        </p:blipFill>
        <p:spPr bwMode="auto">
          <a:xfrm>
            <a:off x="0" y="0"/>
            <a:ext cx="4465674" cy="6858000"/>
          </a:xfrm>
          <a:prstGeom prst="rect">
            <a:avLst/>
          </a:prstGeom>
          <a:noFill/>
          <a:ln w="9525">
            <a:noFill/>
            <a:miter lim="800000"/>
            <a:headEnd/>
            <a:tailEnd/>
          </a:ln>
        </p:spPr>
      </p:pic>
      <p:pic>
        <p:nvPicPr>
          <p:cNvPr id="2052" name="Picture 4"/>
          <p:cNvPicPr>
            <a:picLocks noChangeAspect="1" noChangeArrowheads="1"/>
          </p:cNvPicPr>
          <p:nvPr/>
        </p:nvPicPr>
        <p:blipFill>
          <a:blip r:embed="rId4" cstate="screen"/>
          <a:srcRect l="34500" t="45333" r="37000" b="32445"/>
          <a:stretch>
            <a:fillRect/>
          </a:stretch>
        </p:blipFill>
        <p:spPr bwMode="auto">
          <a:xfrm>
            <a:off x="4453128" y="457200"/>
            <a:ext cx="4690872" cy="2057400"/>
          </a:xfrm>
          <a:prstGeom prst="rect">
            <a:avLst/>
          </a:prstGeom>
          <a:noFill/>
          <a:ln w="9525">
            <a:noFill/>
            <a:miter lim="800000"/>
            <a:headEnd/>
            <a:tailEnd/>
          </a:ln>
        </p:spPr>
      </p:pic>
      <p:sp>
        <p:nvSpPr>
          <p:cNvPr id="5" name="Rectangle 4"/>
          <p:cNvSpPr/>
          <p:nvPr/>
        </p:nvSpPr>
        <p:spPr>
          <a:xfrm>
            <a:off x="4419600" y="2743201"/>
            <a:ext cx="4724400" cy="584775"/>
          </a:xfrm>
          <a:prstGeom prst="rect">
            <a:avLst/>
          </a:prstGeom>
        </p:spPr>
        <p:txBody>
          <a:bodyPr wrap="square">
            <a:spAutoFit/>
          </a:bodyPr>
          <a:lstStyle/>
          <a:p>
            <a:pPr algn="ctr"/>
            <a:r>
              <a:rPr lang="en-US" sz="1600" dirty="0" smtClean="0">
                <a:hlinkClick r:id="rId5"/>
              </a:rPr>
              <a:t>http://www.osha.gov/Publications/osha3151.pdf</a:t>
            </a:r>
            <a:endParaRPr lang="en-US" sz="1600" dirty="0" smtClean="0"/>
          </a:p>
          <a:p>
            <a:pPr algn="ctr"/>
            <a:endParaRPr lang="en-US" sz="1600" dirty="0"/>
          </a:p>
        </p:txBody>
      </p:sp>
      <p:pic>
        <p:nvPicPr>
          <p:cNvPr id="6" name="Picture 3"/>
          <p:cNvPicPr>
            <a:picLocks noChangeAspect="1" noChangeArrowheads="1"/>
          </p:cNvPicPr>
          <p:nvPr/>
        </p:nvPicPr>
        <p:blipFill>
          <a:blip r:embed="rId6" cstate="screen"/>
          <a:srcRect l="33000" t="18964" r="33500" b="77956"/>
          <a:stretch>
            <a:fillRect/>
          </a:stretch>
        </p:blipFill>
        <p:spPr bwMode="auto">
          <a:xfrm>
            <a:off x="-26894" y="53788"/>
            <a:ext cx="4420529" cy="228600"/>
          </a:xfrm>
          <a:prstGeom prst="rect">
            <a:avLst/>
          </a:prstGeom>
          <a:noFill/>
          <a:ln w="9525">
            <a:noFill/>
            <a:miter lim="800000"/>
            <a:headEnd/>
            <a:tailEnd/>
          </a:ln>
        </p:spPr>
      </p:pic>
      <p:pic>
        <p:nvPicPr>
          <p:cNvPr id="7" name="Picture 3"/>
          <p:cNvPicPr>
            <a:picLocks noChangeAspect="1" noChangeArrowheads="1"/>
          </p:cNvPicPr>
          <p:nvPr/>
        </p:nvPicPr>
        <p:blipFill>
          <a:blip r:embed="rId6" cstate="screen"/>
          <a:srcRect l="33000" t="18964" r="33500" b="77956"/>
          <a:stretch>
            <a:fillRect/>
          </a:stretch>
        </p:blipFill>
        <p:spPr bwMode="auto">
          <a:xfrm>
            <a:off x="4527176" y="428065"/>
            <a:ext cx="4495801" cy="23249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screen"/>
          <a:srcRect l="19103" t="11738" r="34000" b="5778"/>
          <a:stretch>
            <a:fillRect/>
          </a:stretch>
        </p:blipFill>
        <p:spPr bwMode="auto">
          <a:xfrm>
            <a:off x="685800" y="457200"/>
            <a:ext cx="7772400" cy="6400800"/>
          </a:xfrm>
          <a:prstGeom prst="rect">
            <a:avLst/>
          </a:prstGeom>
          <a:noFill/>
          <a:ln w="9525">
            <a:noFill/>
            <a:miter lim="800000"/>
            <a:headEnd/>
            <a:tailEnd/>
          </a:ln>
        </p:spPr>
      </p:pic>
      <p:sp>
        <p:nvSpPr>
          <p:cNvPr id="3" name="Rectangle 2"/>
          <p:cNvSpPr/>
          <p:nvPr/>
        </p:nvSpPr>
        <p:spPr>
          <a:xfrm>
            <a:off x="0" y="0"/>
            <a:ext cx="9144000" cy="461665"/>
          </a:xfrm>
          <a:prstGeom prst="rect">
            <a:avLst/>
          </a:prstGeom>
        </p:spPr>
        <p:txBody>
          <a:bodyPr wrap="square">
            <a:spAutoFit/>
          </a:bodyPr>
          <a:lstStyle/>
          <a:p>
            <a:pPr algn="ctr"/>
            <a:r>
              <a:rPr lang="en-US" sz="2400" dirty="0" smtClean="0">
                <a:hlinkClick r:id="rId4"/>
              </a:rPr>
              <a:t>http://www.ansellpro.com/specware/guide.asp</a:t>
            </a:r>
            <a:endParaRPr lang="en-US" sz="2400"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Chemical protection – glove allergies</a:t>
            </a:r>
            <a:endParaRPr lang="en-US" dirty="0"/>
          </a:p>
        </p:txBody>
      </p:sp>
      <p:sp>
        <p:nvSpPr>
          <p:cNvPr id="3" name="Content Placeholder 2"/>
          <p:cNvSpPr>
            <a:spLocks noGrp="1"/>
          </p:cNvSpPr>
          <p:nvPr>
            <p:ph idx="1"/>
          </p:nvPr>
        </p:nvSpPr>
        <p:spPr>
          <a:xfrm>
            <a:off x="0" y="914400"/>
            <a:ext cx="9144000" cy="5943600"/>
          </a:xfrm>
        </p:spPr>
        <p:txBody>
          <a:bodyPr>
            <a:normAutofit/>
          </a:bodyPr>
          <a:lstStyle/>
          <a:p>
            <a:r>
              <a:rPr lang="en-US" sz="2000" dirty="0" smtClean="0"/>
              <a:t>Glove materials can be irritants and sensitizers.</a:t>
            </a:r>
          </a:p>
          <a:p>
            <a:r>
              <a:rPr lang="en-US" sz="2000" b="1" dirty="0" smtClean="0"/>
              <a:t>Latex sensitization </a:t>
            </a:r>
            <a:r>
              <a:rPr lang="en-US" sz="2000" dirty="0" smtClean="0"/>
              <a:t>is common - caused by a protein in natural latex. </a:t>
            </a:r>
          </a:p>
          <a:p>
            <a:r>
              <a:rPr lang="en-US" sz="2000" dirty="0" smtClean="0"/>
              <a:t>Immune system responds by producing histamine.  Response may become increasingly severe, starting with an itchy rash, and in highly sensitive people, causing anaphylactic shock, which can be fatal.</a:t>
            </a:r>
          </a:p>
          <a:p>
            <a:r>
              <a:rPr lang="en-US" sz="2000" dirty="0" smtClean="0"/>
              <a:t>“Snapping off”, gloves - latex particles become airborne directly, or combined with powder inside some gloves, resulting in allergic reaction by inhalation or skin contact over the body and/or face. </a:t>
            </a:r>
          </a:p>
          <a:p>
            <a:r>
              <a:rPr lang="en-US" sz="2000" dirty="0" smtClean="0"/>
              <a:t>Allergy to PVC or nitrile gloves = less common, but not rare (Hayakawa, 2000).  </a:t>
            </a:r>
            <a:r>
              <a:rPr lang="en-US" sz="2000" i="1" dirty="0" smtClean="0"/>
              <a:t>Generally</a:t>
            </a:r>
            <a:r>
              <a:rPr lang="en-US" sz="2000" dirty="0" smtClean="0"/>
              <a:t>, suitable for pesticide use.</a:t>
            </a:r>
          </a:p>
          <a:p>
            <a:r>
              <a:rPr lang="en-US" sz="2000" dirty="0" smtClean="0"/>
              <a:t>Allergy tests determine hypersensitivity to glove materials.</a:t>
            </a:r>
          </a:p>
          <a:p>
            <a:r>
              <a:rPr lang="en-US" sz="2000" dirty="0" smtClean="0"/>
              <a:t>Cotton liners may help, where practicable. Inspect, wash or replace, as necessary.</a:t>
            </a:r>
          </a:p>
          <a:p>
            <a:endParaRPr lang="en-US" sz="2400"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2"/>
            <a:ext cx="8229600" cy="763555"/>
          </a:xfrm>
        </p:spPr>
        <p:txBody>
          <a:bodyPr/>
          <a:lstStyle/>
          <a:p>
            <a:r>
              <a:rPr lang="en-US" dirty="0" smtClean="0"/>
              <a:t>Latex allergy – product labeling</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l="18646" t="20289" r="23124" b="6250"/>
          <a:stretch/>
        </p:blipFill>
        <p:spPr bwMode="auto">
          <a:xfrm>
            <a:off x="947733" y="1679403"/>
            <a:ext cx="7248533" cy="514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756073"/>
            <a:ext cx="8839200" cy="923330"/>
          </a:xfrm>
          <a:prstGeom prst="rect">
            <a:avLst/>
          </a:prstGeom>
        </p:spPr>
        <p:txBody>
          <a:bodyPr wrap="square">
            <a:spAutoFit/>
          </a:bodyPr>
          <a:lstStyle/>
          <a:p>
            <a:pPr algn="ctr"/>
            <a:r>
              <a:rPr lang="en-US" dirty="0"/>
              <a:t>See also: </a:t>
            </a:r>
            <a:r>
              <a:rPr lang="en-US" dirty="0">
                <a:hlinkClick r:id="rId4"/>
              </a:rPr>
              <a:t>http://www.osha.gov/SLTC/latexallergy/</a:t>
            </a:r>
            <a:r>
              <a:rPr lang="en-US" dirty="0"/>
              <a:t>  and </a:t>
            </a:r>
            <a:r>
              <a:rPr lang="en-US" dirty="0">
                <a:hlinkClick r:id="rId5"/>
              </a:rPr>
              <a:t>http://</a:t>
            </a:r>
            <a:r>
              <a:rPr lang="en-US" dirty="0" smtClean="0">
                <a:hlinkClick r:id="rId5"/>
              </a:rPr>
              <a:t>www.fda.gov/medicaldevices/deviceregulationandguidance/guidancedocuments/ucm070925.htm</a:t>
            </a:r>
            <a:r>
              <a:rPr lang="en-US" dirty="0" smtClean="0"/>
              <a:t> (May 2011</a:t>
            </a:r>
            <a:r>
              <a:rPr lang="en-US" dirty="0"/>
              <a:t>) </a:t>
            </a:r>
          </a:p>
        </p:txBody>
      </p:sp>
    </p:spTree>
    <p:extLst>
      <p:ext uri="{BB962C8B-B14F-4D97-AF65-F5344CB8AC3E}">
        <p14:creationId xmlns:p14="http://schemas.microsoft.com/office/powerpoint/2010/main" xmlns="" val="171306356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Chemical protection</a:t>
            </a:r>
            <a:endParaRPr lang="en-US" dirty="0"/>
          </a:p>
        </p:txBody>
      </p:sp>
      <p:sp>
        <p:nvSpPr>
          <p:cNvPr id="3" name="Content Placeholder 2"/>
          <p:cNvSpPr>
            <a:spLocks noGrp="1"/>
          </p:cNvSpPr>
          <p:nvPr>
            <p:ph idx="1"/>
          </p:nvPr>
        </p:nvSpPr>
        <p:spPr>
          <a:xfrm>
            <a:off x="457200" y="1066800"/>
            <a:ext cx="5334000" cy="4525963"/>
          </a:xfrm>
        </p:spPr>
        <p:txBody>
          <a:bodyPr>
            <a:noAutofit/>
          </a:bodyPr>
          <a:lstStyle/>
          <a:p>
            <a:r>
              <a:rPr lang="en-US" sz="2800" dirty="0" smtClean="0"/>
              <a:t>Handling some metals can cause sensitization. </a:t>
            </a:r>
          </a:p>
          <a:p>
            <a:r>
              <a:rPr lang="en-US" sz="2800" dirty="0" smtClean="0"/>
              <a:t>“Nickel eczema is difficult to heal and may lead to early retirement,” </a:t>
            </a:r>
            <a:r>
              <a:rPr lang="en-US" sz="2800" i="1" dirty="0" smtClean="0"/>
              <a:t>(Konz, 1995).</a:t>
            </a:r>
          </a:p>
          <a:p>
            <a:r>
              <a:rPr lang="en-US" sz="2800" dirty="0" smtClean="0"/>
              <a:t>Chemical-protection gauntlet style</a:t>
            </a:r>
            <a:r>
              <a:rPr lang="en-US" sz="2800" b="1" dirty="0" smtClean="0"/>
              <a:t> </a:t>
            </a:r>
            <a:r>
              <a:rPr lang="en-US" sz="2800" dirty="0" smtClean="0"/>
              <a:t>gloves recommended </a:t>
            </a:r>
            <a:r>
              <a:rPr lang="en-US" sz="2800" i="1" dirty="0" smtClean="0"/>
              <a:t>(Konz, 1995)</a:t>
            </a:r>
            <a:r>
              <a:rPr lang="en-US" sz="2800" dirty="0" smtClean="0"/>
              <a:t>.</a:t>
            </a:r>
          </a:p>
        </p:txBody>
      </p:sp>
      <p:pic>
        <p:nvPicPr>
          <p:cNvPr id="39938" name="Picture 2" descr="728R BEST GLOVE HUSTLER SZ.10 "/>
          <p:cNvPicPr>
            <a:picLocks noChangeAspect="1" noChangeArrowheads="1"/>
          </p:cNvPicPr>
          <p:nvPr/>
        </p:nvPicPr>
        <p:blipFill>
          <a:blip r:embed="rId3" cstate="screen"/>
          <a:srcRect/>
          <a:stretch>
            <a:fillRect/>
          </a:stretch>
        </p:blipFill>
        <p:spPr bwMode="auto">
          <a:xfrm>
            <a:off x="5999238" y="1219199"/>
            <a:ext cx="3144762" cy="3962401"/>
          </a:xfrm>
          <a:prstGeom prst="rect">
            <a:avLst/>
          </a:prstGeom>
          <a:noFill/>
        </p:spPr>
      </p:pic>
      <p:sp>
        <p:nvSpPr>
          <p:cNvPr id="5" name="Rectangle 4"/>
          <p:cNvSpPr/>
          <p:nvPr/>
        </p:nvSpPr>
        <p:spPr>
          <a:xfrm>
            <a:off x="5943600" y="5181600"/>
            <a:ext cx="3200400" cy="923330"/>
          </a:xfrm>
          <a:prstGeom prst="rect">
            <a:avLst/>
          </a:prstGeom>
        </p:spPr>
        <p:txBody>
          <a:bodyPr wrap="square">
            <a:spAutoFit/>
          </a:bodyPr>
          <a:lstStyle/>
          <a:p>
            <a:pPr algn="ctr"/>
            <a:r>
              <a:rPr lang="en-US" b="1" dirty="0" smtClean="0"/>
              <a:t>HUSTLER 728R, by BEST GLOVE, </a:t>
            </a:r>
          </a:p>
          <a:p>
            <a:pPr algn="ctr"/>
            <a:r>
              <a:rPr lang="en-US" b="1" dirty="0" smtClean="0"/>
              <a:t>Abrasion and slip resistant nitrile/PVC gauntlet-style glove.</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Barrier creams</a:t>
            </a:r>
            <a:endParaRPr lang="en-US" dirty="0"/>
          </a:p>
        </p:txBody>
      </p:sp>
      <p:sp>
        <p:nvSpPr>
          <p:cNvPr id="3" name="Content Placeholder 2"/>
          <p:cNvSpPr>
            <a:spLocks noGrp="1"/>
          </p:cNvSpPr>
          <p:nvPr>
            <p:ph idx="1"/>
          </p:nvPr>
        </p:nvSpPr>
        <p:spPr>
          <a:xfrm>
            <a:off x="457200" y="990600"/>
            <a:ext cx="5562600" cy="5410200"/>
          </a:xfrm>
        </p:spPr>
        <p:txBody>
          <a:bodyPr>
            <a:noAutofit/>
          </a:bodyPr>
          <a:lstStyle/>
          <a:p>
            <a:r>
              <a:rPr lang="en-US" sz="2400" dirty="0" smtClean="0"/>
              <a:t>Barrier creams: oil-based or water-based; may be no more effective than 'skincare' creams;</a:t>
            </a:r>
          </a:p>
          <a:p>
            <a:r>
              <a:rPr lang="en-US" sz="2400" dirty="0" smtClean="0"/>
              <a:t>May </a:t>
            </a:r>
            <a:r>
              <a:rPr lang="en-US" sz="2400" b="1" dirty="0" smtClean="0"/>
              <a:t>increase</a:t>
            </a:r>
            <a:r>
              <a:rPr lang="en-US" sz="2400" dirty="0" smtClean="0"/>
              <a:t> risk for absorption of hazardous chemical through the skin; </a:t>
            </a:r>
          </a:p>
          <a:p>
            <a:r>
              <a:rPr lang="en-US" sz="2400" dirty="0" smtClean="0"/>
              <a:t>Not suitable for pesticide protection;</a:t>
            </a:r>
          </a:p>
          <a:p>
            <a:r>
              <a:rPr lang="en-US" sz="2400" dirty="0" smtClean="0"/>
              <a:t>May aid removal of oils, greases, resins, less need to wash with irritating abrasives and cleansers;</a:t>
            </a:r>
          </a:p>
          <a:p>
            <a:r>
              <a:rPr lang="en-US" sz="2400" dirty="0" smtClean="0"/>
              <a:t>Not known whether barrier creams are harmful or beneficial in regard to contact dermatitis </a:t>
            </a:r>
            <a:r>
              <a:rPr lang="en-US" sz="2400" i="1" dirty="0" smtClean="0"/>
              <a:t>(Kütting and Drexler, 2003).</a:t>
            </a:r>
            <a:endParaRPr lang="en-US" sz="2400" i="1" dirty="0"/>
          </a:p>
        </p:txBody>
      </p:sp>
      <p:pic>
        <p:nvPicPr>
          <p:cNvPr id="37890" name="Picture 2" descr="http://images1.labplanet.com/1020-680-ffffff/opplanet-north-safety-products-haus-barrier-cream-w-silicone-4oz-272204.jpg"/>
          <p:cNvPicPr>
            <a:picLocks noChangeAspect="1" noChangeArrowheads="1"/>
          </p:cNvPicPr>
          <p:nvPr/>
        </p:nvPicPr>
        <p:blipFill>
          <a:blip r:embed="rId3" cstate="screen"/>
          <a:srcRect l="40784" t="28235" r="40392" b="28235"/>
          <a:stretch>
            <a:fillRect/>
          </a:stretch>
        </p:blipFill>
        <p:spPr bwMode="auto">
          <a:xfrm>
            <a:off x="5867400" y="1143000"/>
            <a:ext cx="3048000" cy="4699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Biological protection</a:t>
            </a:r>
            <a:endParaRPr lang="en-US" dirty="0"/>
          </a:p>
        </p:txBody>
      </p:sp>
      <p:sp>
        <p:nvSpPr>
          <p:cNvPr id="3" name="Content Placeholder 2"/>
          <p:cNvSpPr>
            <a:spLocks noGrp="1"/>
          </p:cNvSpPr>
          <p:nvPr>
            <p:ph idx="1"/>
          </p:nvPr>
        </p:nvSpPr>
        <p:spPr>
          <a:xfrm>
            <a:off x="29547" y="1126106"/>
            <a:ext cx="5638800" cy="3276599"/>
          </a:xfrm>
        </p:spPr>
        <p:txBody>
          <a:bodyPr>
            <a:normAutofit/>
          </a:bodyPr>
          <a:lstStyle/>
          <a:p>
            <a:pPr marL="514350" indent="-514350">
              <a:buFont typeface="+mj-lt"/>
              <a:buAutoNum type="arabicPeriod"/>
            </a:pPr>
            <a:r>
              <a:rPr lang="en-US" sz="2800" dirty="0" smtClean="0"/>
              <a:t>Zoonotic diseases (some fatal) can be transmitted from animals to humans via parasitic bites to the hands, and (as microorganisms) via contact with skin lesions. For an extensive list:</a:t>
            </a:r>
          </a:p>
          <a:p>
            <a:pPr marL="0" indent="0">
              <a:buNone/>
            </a:pPr>
            <a:r>
              <a:rPr lang="en-US" sz="2600" dirty="0" smtClean="0">
                <a:hlinkClick r:id="rId3"/>
              </a:rPr>
              <a:t>www.petdoc.ws/zoonotic_diseases.htm</a:t>
            </a:r>
            <a:endParaRPr lang="en-US" sz="2600" dirty="0" smtClean="0"/>
          </a:p>
        </p:txBody>
      </p:sp>
      <p:pic>
        <p:nvPicPr>
          <p:cNvPr id="4" name="Picture 2" descr="Deerfly (Chrysops spp.)"/>
          <p:cNvPicPr>
            <a:picLocks noChangeAspect="1" noChangeArrowheads="1"/>
          </p:cNvPicPr>
          <p:nvPr/>
        </p:nvPicPr>
        <p:blipFill>
          <a:blip r:embed="rId4" cstate="screen"/>
          <a:srcRect/>
          <a:stretch>
            <a:fillRect/>
          </a:stretch>
        </p:blipFill>
        <p:spPr bwMode="auto">
          <a:xfrm>
            <a:off x="7696200" y="1219200"/>
            <a:ext cx="1447800" cy="1610054"/>
          </a:xfrm>
          <a:prstGeom prst="rect">
            <a:avLst/>
          </a:prstGeom>
          <a:noFill/>
        </p:spPr>
      </p:pic>
      <p:pic>
        <p:nvPicPr>
          <p:cNvPr id="5" name="Picture 4" descr="Dermacentor variabilis tick"/>
          <p:cNvPicPr>
            <a:picLocks noChangeAspect="1" noChangeArrowheads="1"/>
          </p:cNvPicPr>
          <p:nvPr/>
        </p:nvPicPr>
        <p:blipFill>
          <a:blip r:embed="rId5" cstate="screen"/>
          <a:srcRect/>
          <a:stretch>
            <a:fillRect/>
          </a:stretch>
        </p:blipFill>
        <p:spPr bwMode="auto">
          <a:xfrm>
            <a:off x="6172200" y="1219200"/>
            <a:ext cx="1524000" cy="1603515"/>
          </a:xfrm>
          <a:prstGeom prst="rect">
            <a:avLst/>
          </a:prstGeom>
          <a:noFill/>
        </p:spPr>
      </p:pic>
      <p:pic>
        <p:nvPicPr>
          <p:cNvPr id="7" name="Picture 8" descr="Francisella tularensis infecting macrophage cells "/>
          <p:cNvPicPr>
            <a:picLocks noChangeAspect="1" noChangeArrowheads="1"/>
          </p:cNvPicPr>
          <p:nvPr/>
        </p:nvPicPr>
        <p:blipFill>
          <a:blip r:embed="rId6" cstate="screen"/>
          <a:srcRect/>
          <a:stretch>
            <a:fillRect/>
          </a:stretch>
        </p:blipFill>
        <p:spPr bwMode="auto">
          <a:xfrm>
            <a:off x="5638800" y="2819400"/>
            <a:ext cx="1404755" cy="1600200"/>
          </a:xfrm>
          <a:prstGeom prst="rect">
            <a:avLst/>
          </a:prstGeom>
          <a:noFill/>
        </p:spPr>
      </p:pic>
      <p:pic>
        <p:nvPicPr>
          <p:cNvPr id="37890" name="Picture 2" descr="Mosquito; West Nile; generic"/>
          <p:cNvPicPr>
            <a:picLocks noChangeAspect="1" noChangeArrowheads="1"/>
          </p:cNvPicPr>
          <p:nvPr/>
        </p:nvPicPr>
        <p:blipFill>
          <a:blip r:embed="rId7" cstate="screen"/>
          <a:srcRect r="25532"/>
          <a:stretch>
            <a:fillRect/>
          </a:stretch>
        </p:blipFill>
        <p:spPr bwMode="auto">
          <a:xfrm>
            <a:off x="7022523" y="2819400"/>
            <a:ext cx="2121477" cy="1600200"/>
          </a:xfrm>
          <a:prstGeom prst="rect">
            <a:avLst/>
          </a:prstGeom>
          <a:noFill/>
        </p:spPr>
      </p:pic>
      <p:pic>
        <p:nvPicPr>
          <p:cNvPr id="2050" name="Picture 2" descr="http://t3.gstatic.com/images?q=tbn:ANd9GcSMvk4p-kemoWkGf18GLV2fL4o10i5ID-Kx0Fpjx8SnhSNBoAfdBA"/>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6655254" y="4419600"/>
            <a:ext cx="2466975" cy="18478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0.gstatic.com/images?q=tbn:ANd9GcTCOO_T0-nExam5ZU3oIuRR3Gsb2BJqpkv0K1wGpM6gNTI0VC8lhQ"/>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3842867" y="4419600"/>
            <a:ext cx="2812387" cy="18478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7106" y="4220140"/>
            <a:ext cx="3962401" cy="2246769"/>
          </a:xfrm>
          <a:prstGeom prst="rect">
            <a:avLst/>
          </a:prstGeom>
        </p:spPr>
        <p:txBody>
          <a:bodyPr wrap="square">
            <a:spAutoFit/>
          </a:bodyPr>
          <a:lstStyle/>
          <a:p>
            <a:pPr marL="514350" indent="-514350">
              <a:buFont typeface="+mj-lt"/>
              <a:buAutoNum type="arabicPeriod" startAt="2"/>
            </a:pPr>
            <a:r>
              <a:rPr lang="en-US" sz="2800" dirty="0"/>
              <a:t>Some plants – crops and weeds - may cause chemical injury to the hands (irritants/sensitizers).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Biological protection: </a:t>
            </a:r>
            <a:r>
              <a:rPr lang="en-US" sz="3100" dirty="0" smtClean="0"/>
              <a:t>Parasites &amp; Microorganisms</a:t>
            </a:r>
            <a:endParaRPr lang="en-US" dirty="0"/>
          </a:p>
        </p:txBody>
      </p:sp>
      <p:sp>
        <p:nvSpPr>
          <p:cNvPr id="3" name="Content Placeholder 2"/>
          <p:cNvSpPr>
            <a:spLocks noGrp="1"/>
          </p:cNvSpPr>
          <p:nvPr>
            <p:ph idx="1"/>
          </p:nvPr>
        </p:nvSpPr>
        <p:spPr>
          <a:xfrm>
            <a:off x="152400" y="990600"/>
            <a:ext cx="8839200" cy="3962400"/>
          </a:xfrm>
        </p:spPr>
        <p:txBody>
          <a:bodyPr>
            <a:noAutofit/>
          </a:bodyPr>
          <a:lstStyle/>
          <a:p>
            <a:pPr marL="514350" indent="-514350">
              <a:buFont typeface="+mj-lt"/>
              <a:buAutoNum type="arabicPeriod"/>
            </a:pPr>
            <a:r>
              <a:rPr lang="en-US" sz="2400" dirty="0" smtClean="0"/>
              <a:t>Gloves (and repellents, in some cases) protect against</a:t>
            </a:r>
          </a:p>
          <a:p>
            <a:pPr marL="914400" lvl="1" indent="-514350">
              <a:buFont typeface="+mj-lt"/>
              <a:buAutoNum type="arabicPeriod"/>
            </a:pPr>
            <a:r>
              <a:rPr lang="en-US" sz="2000" dirty="0" smtClean="0"/>
              <a:t>Ticks (Lyme Disease, Rocky Mountain Spotted Fever, and tularemia); </a:t>
            </a:r>
          </a:p>
          <a:p>
            <a:pPr marL="914400" lvl="1" indent="-514350">
              <a:buFont typeface="+mj-lt"/>
              <a:buAutoNum type="arabicPeriod"/>
            </a:pPr>
            <a:r>
              <a:rPr lang="en-US" sz="2000" dirty="0" smtClean="0"/>
              <a:t>Biting flies, e.g. deer flies, and mosquitoes (tularemia)</a:t>
            </a:r>
          </a:p>
          <a:p>
            <a:pPr marL="914400" lvl="1" indent="-514350">
              <a:buFont typeface="+mj-lt"/>
              <a:buAutoNum type="arabicPeriod"/>
            </a:pPr>
            <a:r>
              <a:rPr lang="en-US" sz="2000" dirty="0" smtClean="0"/>
              <a:t>Mites (scabies). </a:t>
            </a:r>
          </a:p>
          <a:p>
            <a:pPr marL="914400" lvl="1" indent="-514350">
              <a:buFont typeface="+mj-lt"/>
              <a:buAutoNum type="arabicPeriod"/>
            </a:pPr>
            <a:r>
              <a:rPr lang="en-US" sz="2000" dirty="0" smtClean="0"/>
              <a:t>Tapeworms, hookworms, roundworms (may be passed with or without contact with fecal matter).</a:t>
            </a:r>
          </a:p>
          <a:p>
            <a:pPr marL="514350" indent="-514350">
              <a:buFont typeface="+mj-lt"/>
              <a:buAutoNum type="arabicPeriod"/>
            </a:pPr>
            <a:r>
              <a:rPr lang="en-US" sz="2400" dirty="0" smtClean="0"/>
              <a:t>Protect hands against cuts – open cuts may allow parasites (e.g. ringworm) and microorganisms (e.g. the tularemia bacterium) to enter the body.</a:t>
            </a:r>
          </a:p>
          <a:p>
            <a:pPr marL="514350" indent="-514350">
              <a:buFont typeface="+mj-lt"/>
              <a:buAutoNum type="arabicPeriod"/>
            </a:pPr>
            <a:r>
              <a:rPr lang="en-US" sz="2400" dirty="0" smtClean="0"/>
              <a:t>Handling animals - bedding, feed, water, or waste.</a:t>
            </a:r>
          </a:p>
          <a:p>
            <a:pPr marL="514350" indent="-514350">
              <a:buFont typeface="+mj-lt"/>
              <a:buAutoNum type="arabicPeriod"/>
            </a:pPr>
            <a:r>
              <a:rPr lang="en-US" sz="2400" dirty="0" smtClean="0"/>
              <a:t>Contaminated gloves can carry pathogens into the home. </a:t>
            </a:r>
          </a:p>
          <a:p>
            <a:endParaRPr lang="en-US" sz="2400"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Biological protection - plants</a:t>
            </a:r>
            <a:endParaRPr lang="en-US" dirty="0"/>
          </a:p>
        </p:txBody>
      </p:sp>
      <p:sp>
        <p:nvSpPr>
          <p:cNvPr id="3" name="Content Placeholder 2"/>
          <p:cNvSpPr>
            <a:spLocks noGrp="1"/>
          </p:cNvSpPr>
          <p:nvPr>
            <p:ph idx="1"/>
          </p:nvPr>
        </p:nvSpPr>
        <p:spPr>
          <a:xfrm>
            <a:off x="-1" y="950166"/>
            <a:ext cx="6630955" cy="2631234"/>
          </a:xfrm>
        </p:spPr>
        <p:txBody>
          <a:bodyPr>
            <a:noAutofit/>
          </a:bodyPr>
          <a:lstStyle/>
          <a:p>
            <a:r>
              <a:rPr lang="en-US" sz="2400" dirty="0" smtClean="0"/>
              <a:t>5-10% dermatologic patients - phytodermatitis. </a:t>
            </a:r>
          </a:p>
          <a:p>
            <a:r>
              <a:rPr lang="en-US" sz="2400" dirty="0" smtClean="0"/>
              <a:t>Naturally occurring chemicals in plants &gt;50% of agricultural skin disease – pesticide handling &lt;20% (O’Malley, 1998, in WA.gov </a:t>
            </a:r>
            <a:r>
              <a:rPr lang="en-US" sz="2400" dirty="0"/>
              <a:t>2001) </a:t>
            </a:r>
            <a:endParaRPr lang="en-US" sz="2400" dirty="0" smtClean="0"/>
          </a:p>
          <a:p>
            <a:r>
              <a:rPr lang="en-US" sz="2400" dirty="0" smtClean="0"/>
              <a:t>Prickly </a:t>
            </a:r>
            <a:r>
              <a:rPr lang="en-US" sz="2400" dirty="0"/>
              <a:t>pears, pineapples, barberry, bamboo, rose thorns, mustards, chili peppers, pineapple, mayweed, cowhage, yarrow, celery, carrots, parsnips, limes, figs, Queen Anne’s lace, giant hogweed, chrysanthemums, dandelion, goldenrod, black-eyed Susan, tansy</a:t>
            </a:r>
            <a:r>
              <a:rPr lang="en-US" sz="2400" dirty="0" smtClean="0"/>
              <a:t> (WA.gov, 2001)</a:t>
            </a:r>
            <a:endParaRPr lang="en-US" sz="2400" dirty="0"/>
          </a:p>
        </p:txBody>
      </p:sp>
      <p:pic>
        <p:nvPicPr>
          <p:cNvPr id="35842" name="Picture 2" descr="http://t1.gstatic.com/images?q=tbn:ANd9GcSMyCGsdBId6wlRhZM3TGjmPq6ja0pUkkmudTzP3Hy4ozpaT54yBA"/>
          <p:cNvPicPr>
            <a:picLocks noChangeAspect="1" noChangeArrowheads="1"/>
          </p:cNvPicPr>
          <p:nvPr/>
        </p:nvPicPr>
        <p:blipFill>
          <a:blip r:embed="rId3" cstate="screen"/>
          <a:srcRect t="38235" r="21196"/>
          <a:stretch>
            <a:fillRect/>
          </a:stretch>
        </p:blipFill>
        <p:spPr bwMode="auto">
          <a:xfrm>
            <a:off x="6683827" y="2574207"/>
            <a:ext cx="2460172" cy="1323431"/>
          </a:xfrm>
          <a:prstGeom prst="rect">
            <a:avLst/>
          </a:prstGeom>
          <a:noFill/>
        </p:spPr>
      </p:pic>
      <p:pic>
        <p:nvPicPr>
          <p:cNvPr id="35844" name="Picture 4" descr="http://t1.gstatic.com/images?q=tbn:ANd9GcTqXU9ZuYj5hWnmQZY79c_Wzt27-_DXpfT2sdcPM4gURhO0uMP7"/>
          <p:cNvPicPr>
            <a:picLocks noChangeAspect="1" noChangeArrowheads="1"/>
          </p:cNvPicPr>
          <p:nvPr/>
        </p:nvPicPr>
        <p:blipFill>
          <a:blip r:embed="rId4" cstate="screen"/>
          <a:srcRect/>
          <a:stretch>
            <a:fillRect/>
          </a:stretch>
        </p:blipFill>
        <p:spPr bwMode="auto">
          <a:xfrm rot="10800000">
            <a:off x="6683827" y="890348"/>
            <a:ext cx="2475723" cy="1683857"/>
          </a:xfrm>
          <a:prstGeom prst="rect">
            <a:avLst/>
          </a:prstGeom>
          <a:noFill/>
        </p:spPr>
      </p:pic>
      <p:sp>
        <p:nvSpPr>
          <p:cNvPr id="8" name="Rectangle 7"/>
          <p:cNvSpPr/>
          <p:nvPr/>
        </p:nvSpPr>
        <p:spPr>
          <a:xfrm>
            <a:off x="0" y="5125617"/>
            <a:ext cx="7600949" cy="1569660"/>
          </a:xfrm>
          <a:prstGeom prst="rect">
            <a:avLst/>
          </a:prstGeom>
        </p:spPr>
        <p:txBody>
          <a:bodyPr wrap="square">
            <a:spAutoFit/>
          </a:bodyPr>
          <a:lstStyle/>
          <a:p>
            <a:pPr marL="342900" indent="-342900">
              <a:buFont typeface="Arial" pitchFamily="34" charset="0"/>
              <a:buChar char="•"/>
            </a:pPr>
            <a:r>
              <a:rPr lang="en-US" sz="2400" dirty="0" smtClean="0"/>
              <a:t>NC seasonal tobacco </a:t>
            </a:r>
            <a:r>
              <a:rPr lang="en-US" sz="2400" dirty="0"/>
              <a:t>harvesters - contact </a:t>
            </a:r>
            <a:r>
              <a:rPr lang="en-US" sz="2400" dirty="0" smtClean="0"/>
              <a:t>dermatitis.</a:t>
            </a:r>
            <a:endParaRPr lang="en-US" sz="2400" dirty="0"/>
          </a:p>
          <a:p>
            <a:pPr marL="342900" indent="-342900">
              <a:buFont typeface="Arial" pitchFamily="34" charset="0"/>
              <a:buChar char="•"/>
            </a:pPr>
            <a:r>
              <a:rPr lang="en-US" sz="2400" dirty="0"/>
              <a:t>Woods , e.g., West Indian mahogany, silver fir, spruce </a:t>
            </a:r>
            <a:r>
              <a:rPr lang="en-US" sz="2400" dirty="0" smtClean="0"/>
              <a:t>during cutting </a:t>
            </a:r>
            <a:r>
              <a:rPr lang="en-US" sz="2400" dirty="0"/>
              <a:t>or </a:t>
            </a:r>
            <a:r>
              <a:rPr lang="en-US" sz="2400" dirty="0" smtClean="0"/>
              <a:t>sanding.</a:t>
            </a:r>
            <a:endParaRPr lang="en-US" sz="2400" dirty="0"/>
          </a:p>
          <a:p>
            <a:pPr marL="342900" indent="-342900">
              <a:buFont typeface="Arial" pitchFamily="34" charset="0"/>
              <a:buChar char="•"/>
            </a:pPr>
            <a:r>
              <a:rPr lang="en-US" sz="2400" dirty="0"/>
              <a:t>Grain straw/grain  </a:t>
            </a:r>
            <a:r>
              <a:rPr lang="en-US" sz="2400" dirty="0" smtClean="0"/>
              <a:t>irritation  usually due </a:t>
            </a:r>
            <a:r>
              <a:rPr lang="en-US" sz="2400" dirty="0"/>
              <a:t>to mites.</a:t>
            </a:r>
          </a:p>
        </p:txBody>
      </p:sp>
      <p:pic>
        <p:nvPicPr>
          <p:cNvPr id="3076" name="Picture 4" descr="http://t0.gstatic.com/images?q=tbn:ANd9GcTBeJ6YDAvB1YZIKJmiRmVbcPdysliJMxJts0PTNyX2_k2q9p7p"/>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600949" y="3919247"/>
            <a:ext cx="1543050" cy="22860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dirty="0" smtClean="0"/>
          </a:p>
        </p:txBody>
      </p:sp>
      <p:sp>
        <p:nvSpPr>
          <p:cNvPr id="50179" name="Content Placeholder 2"/>
          <p:cNvSpPr>
            <a:spLocks noGrp="1"/>
          </p:cNvSpPr>
          <p:nvPr>
            <p:ph idx="1"/>
          </p:nvPr>
        </p:nvSpPr>
        <p:spPr>
          <a:xfrm>
            <a:off x="457200" y="1951038"/>
            <a:ext cx="8229600" cy="4525962"/>
          </a:xfrm>
        </p:spPr>
        <p:txBody>
          <a:bodyPr>
            <a:normAutofit/>
          </a:bodyPr>
          <a:lstStyle/>
          <a:p>
            <a:r>
              <a:rPr lang="en-US" dirty="0" smtClean="0"/>
              <a:t>AgrAbility: USDA-sponsored program that assists farmers, ranchers, and other agricultural workers with disabilities.</a:t>
            </a:r>
          </a:p>
          <a:p>
            <a:pPr lvl="1"/>
            <a:r>
              <a:rPr lang="en-US" dirty="0" smtClean="0"/>
              <a:t>Partners land grant universities with disability services organizations</a:t>
            </a:r>
          </a:p>
          <a:p>
            <a:pPr lvl="1"/>
            <a:r>
              <a:rPr lang="en-US" dirty="0" smtClean="0"/>
              <a:t>Currently 23 projects covering 25 states</a:t>
            </a:r>
          </a:p>
          <a:p>
            <a:pPr lvl="1"/>
            <a:r>
              <a:rPr lang="en-US" dirty="0" smtClean="0"/>
              <a:t>More information available at </a:t>
            </a:r>
            <a:r>
              <a:rPr lang="en-US" dirty="0" smtClean="0">
                <a:hlinkClick r:id="rId2"/>
              </a:rPr>
              <a:t>www.agrability.org</a:t>
            </a:r>
            <a:endParaRPr lang="en-US" dirty="0" smtClean="0"/>
          </a:p>
        </p:txBody>
      </p:sp>
      <p:pic>
        <p:nvPicPr>
          <p:cNvPr id="50180" name="Picture 5" descr="agrMDns.jpg"/>
          <p:cNvPicPr>
            <a:picLocks noChangeAspect="1"/>
          </p:cNvPicPr>
          <p:nvPr/>
        </p:nvPicPr>
        <p:blipFill>
          <a:blip r:embed="rId3" cstate="print"/>
          <a:srcRect/>
          <a:stretch>
            <a:fillRect/>
          </a:stretch>
        </p:blipFill>
        <p:spPr bwMode="auto">
          <a:xfrm>
            <a:off x="2514600" y="304800"/>
            <a:ext cx="4260850" cy="114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Physical protection - Hot</a:t>
            </a:r>
            <a:endParaRPr lang="en-US" dirty="0"/>
          </a:p>
        </p:txBody>
      </p:sp>
      <p:sp>
        <p:nvSpPr>
          <p:cNvPr id="3" name="Content Placeholder 2"/>
          <p:cNvSpPr>
            <a:spLocks noGrp="1"/>
          </p:cNvSpPr>
          <p:nvPr>
            <p:ph idx="1"/>
          </p:nvPr>
        </p:nvSpPr>
        <p:spPr>
          <a:xfrm>
            <a:off x="0" y="1066800"/>
            <a:ext cx="5257800" cy="5791200"/>
          </a:xfrm>
        </p:spPr>
        <p:txBody>
          <a:bodyPr>
            <a:noAutofit/>
          </a:bodyPr>
          <a:lstStyle/>
          <a:p>
            <a:r>
              <a:rPr lang="en-US" sz="2400" dirty="0" smtClean="0"/>
              <a:t>Some gloves are capable of protecting against multiple hazards, including heat/cold, chemicals, and cuts/abrasions. </a:t>
            </a:r>
          </a:p>
          <a:p>
            <a:r>
              <a:rPr lang="en-US" sz="2400" dirty="0" smtClean="0"/>
              <a:t>Trade-offs in fit/dexterity may be unacceptable for some users/tasks.</a:t>
            </a:r>
          </a:p>
          <a:p>
            <a:r>
              <a:rPr lang="en-US" sz="2400" dirty="0" smtClean="0"/>
              <a:t>But multi-protection gloves may be useful in Ag safety /shop equipment.</a:t>
            </a:r>
          </a:p>
          <a:p>
            <a:r>
              <a:rPr lang="en-US" sz="2400" dirty="0" smtClean="0"/>
              <a:t>Steam is a potential source of injury when cleaning equipment.</a:t>
            </a:r>
          </a:p>
        </p:txBody>
      </p:sp>
      <p:pic>
        <p:nvPicPr>
          <p:cNvPr id="31746" name="Picture 2" descr="http://cloudfront.zorotools.com/product/full/2MYW6_AS01.JPG"/>
          <p:cNvPicPr>
            <a:picLocks noChangeAspect="1" noChangeArrowheads="1"/>
          </p:cNvPicPr>
          <p:nvPr/>
        </p:nvPicPr>
        <p:blipFill>
          <a:blip r:embed="rId3" cstate="screen"/>
          <a:srcRect/>
          <a:stretch>
            <a:fillRect/>
          </a:stretch>
        </p:blipFill>
        <p:spPr bwMode="auto">
          <a:xfrm>
            <a:off x="6477000" y="914400"/>
            <a:ext cx="2362200" cy="1847766"/>
          </a:xfrm>
          <a:prstGeom prst="rect">
            <a:avLst/>
          </a:prstGeom>
          <a:noFill/>
        </p:spPr>
      </p:pic>
      <p:sp>
        <p:nvSpPr>
          <p:cNvPr id="5" name="Rectangle 4"/>
          <p:cNvSpPr/>
          <p:nvPr/>
        </p:nvSpPr>
        <p:spPr>
          <a:xfrm>
            <a:off x="5334000" y="2667000"/>
            <a:ext cx="3810000" cy="1354217"/>
          </a:xfrm>
          <a:prstGeom prst="rect">
            <a:avLst/>
          </a:prstGeom>
        </p:spPr>
        <p:txBody>
          <a:bodyPr wrap="square">
            <a:spAutoFit/>
          </a:bodyPr>
          <a:lstStyle/>
          <a:p>
            <a:pPr algn="ctr"/>
            <a:r>
              <a:rPr lang="en-US" sz="1600" b="1" dirty="0" smtClean="0"/>
              <a:t>MAPA</a:t>
            </a:r>
            <a:r>
              <a:rPr lang="en-US" sz="1600" b="1" baseline="30000" dirty="0" smtClean="0"/>
              <a:t>®</a:t>
            </a:r>
            <a:r>
              <a:rPr lang="en-US" sz="1600" b="1" dirty="0" smtClean="0"/>
              <a:t> Temp-Proof</a:t>
            </a:r>
            <a:r>
              <a:rPr lang="en-US" sz="1600" b="1" baseline="30000" dirty="0" smtClean="0"/>
              <a:t>®</a:t>
            </a:r>
            <a:r>
              <a:rPr lang="en-US" sz="1600" b="1" dirty="0" smtClean="0"/>
              <a:t> 333 Heat-Insulated Nitrile Gloves</a:t>
            </a:r>
            <a:r>
              <a:rPr lang="en-US" sz="1600" dirty="0" smtClean="0"/>
              <a:t> - Nitrile polymer layer keeps hands dry in wet or chemical applications. Provide thermal insulation from </a:t>
            </a:r>
          </a:p>
          <a:p>
            <a:pPr algn="ctr"/>
            <a:r>
              <a:rPr lang="en-US" sz="1600" dirty="0" smtClean="0"/>
              <a:t>-22 to 480°F (-30 to 249°C). </a:t>
            </a:r>
            <a:endParaRPr lang="en-US" sz="1600" dirty="0"/>
          </a:p>
        </p:txBody>
      </p:sp>
      <p:pic>
        <p:nvPicPr>
          <p:cNvPr id="31748" name="Picture 4" descr="Heat Work Glove, Silicone, 600 F, L, Pr"/>
          <p:cNvPicPr>
            <a:picLocks noChangeAspect="1" noChangeArrowheads="1"/>
          </p:cNvPicPr>
          <p:nvPr/>
        </p:nvPicPr>
        <p:blipFill>
          <a:blip r:embed="rId4" cstate="screen"/>
          <a:srcRect/>
          <a:stretch>
            <a:fillRect/>
          </a:stretch>
        </p:blipFill>
        <p:spPr bwMode="auto">
          <a:xfrm>
            <a:off x="6324600" y="3962400"/>
            <a:ext cx="2057400" cy="2011680"/>
          </a:xfrm>
          <a:prstGeom prst="rect">
            <a:avLst/>
          </a:prstGeom>
          <a:noFill/>
        </p:spPr>
      </p:pic>
      <p:sp>
        <p:nvSpPr>
          <p:cNvPr id="7" name="Rectangle 6"/>
          <p:cNvSpPr/>
          <p:nvPr/>
        </p:nvSpPr>
        <p:spPr>
          <a:xfrm>
            <a:off x="5257800" y="5943600"/>
            <a:ext cx="3886200" cy="914400"/>
          </a:xfrm>
          <a:prstGeom prst="rect">
            <a:avLst/>
          </a:prstGeom>
        </p:spPr>
        <p:txBody>
          <a:bodyPr wrap="square">
            <a:spAutoFit/>
          </a:bodyPr>
          <a:lstStyle/>
          <a:p>
            <a:pPr algn="ctr"/>
            <a:r>
              <a:rPr lang="en-US" dirty="0" smtClean="0"/>
              <a:t>IRONCLAD  brand Heat Work Glove, Kevlar/silicone, 600 °F (intermittent). Welding, mechanics, etc.</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Physical protection – UV radiation</a:t>
            </a:r>
            <a:endParaRPr lang="en-US" dirty="0"/>
          </a:p>
        </p:txBody>
      </p:sp>
      <p:sp>
        <p:nvSpPr>
          <p:cNvPr id="3" name="Content Placeholder 2"/>
          <p:cNvSpPr>
            <a:spLocks noGrp="1"/>
          </p:cNvSpPr>
          <p:nvPr>
            <p:ph idx="1"/>
          </p:nvPr>
        </p:nvSpPr>
        <p:spPr>
          <a:xfrm>
            <a:off x="0" y="1066800"/>
            <a:ext cx="5181600" cy="5257800"/>
          </a:xfrm>
        </p:spPr>
        <p:txBody>
          <a:bodyPr>
            <a:normAutofit/>
          </a:bodyPr>
          <a:lstStyle/>
          <a:p>
            <a:pPr marL="288925" indent="-288925"/>
            <a:r>
              <a:rPr lang="en-US" dirty="0" smtClean="0"/>
              <a:t>Prolonged ultraviolet (UV) radiation - premature skin aging, skin cancer. </a:t>
            </a:r>
          </a:p>
          <a:p>
            <a:pPr marL="288925" indent="-288925"/>
            <a:r>
              <a:rPr lang="en-US" dirty="0" smtClean="0"/>
              <a:t>Gloves afford protection (e.g. when worn to reduce against laceration/abrasion).</a:t>
            </a:r>
          </a:p>
          <a:p>
            <a:pPr marL="288925" indent="-288925"/>
            <a:r>
              <a:rPr lang="en-US" dirty="0" smtClean="0"/>
              <a:t>Bare hands – sunscreen SPF15 or higher. UV-A </a:t>
            </a:r>
            <a:r>
              <a:rPr lang="en-US" i="1" dirty="0" smtClean="0"/>
              <a:t>and</a:t>
            </a:r>
            <a:r>
              <a:rPr lang="en-US" dirty="0" smtClean="0"/>
              <a:t> U-VB.</a:t>
            </a:r>
          </a:p>
        </p:txBody>
      </p:sp>
      <p:pic>
        <p:nvPicPr>
          <p:cNvPr id="29698" name="Picture 2" descr="Coppertone Sport Sunblock Lotion, SPF 15, Ultra Sweatproof"/>
          <p:cNvPicPr>
            <a:picLocks noChangeAspect="1" noChangeArrowheads="1"/>
          </p:cNvPicPr>
          <p:nvPr/>
        </p:nvPicPr>
        <p:blipFill>
          <a:blip r:embed="rId3" cstate="screen"/>
          <a:srcRect/>
          <a:stretch>
            <a:fillRect/>
          </a:stretch>
        </p:blipFill>
        <p:spPr bwMode="auto">
          <a:xfrm>
            <a:off x="5715000" y="1295400"/>
            <a:ext cx="3162299" cy="3162301"/>
          </a:xfrm>
          <a:prstGeom prst="rect">
            <a:avLst/>
          </a:prstGeom>
          <a:noFill/>
        </p:spPr>
      </p:pic>
      <p:sp>
        <p:nvSpPr>
          <p:cNvPr id="5" name="Rectangle 4"/>
          <p:cNvSpPr/>
          <p:nvPr/>
        </p:nvSpPr>
        <p:spPr>
          <a:xfrm>
            <a:off x="5791200" y="4800600"/>
            <a:ext cx="3124200" cy="1477328"/>
          </a:xfrm>
          <a:prstGeom prst="rect">
            <a:avLst/>
          </a:prstGeom>
        </p:spPr>
        <p:txBody>
          <a:bodyPr wrap="square">
            <a:spAutoFit/>
          </a:bodyPr>
          <a:lstStyle/>
          <a:p>
            <a:pPr algn="ctr"/>
            <a:r>
              <a:rPr lang="en-US" dirty="0" smtClean="0"/>
              <a:t>Choose a long-lasting waterproof sunscreen, such as Coppertone Sport Sunblock Lotion SPF 15, Ultra Sweatproof.</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636"/>
            <a:ext cx="8229600" cy="1143000"/>
          </a:xfrm>
        </p:spPr>
        <p:txBody>
          <a:bodyPr>
            <a:normAutofit fontScale="90000"/>
          </a:bodyPr>
          <a:lstStyle/>
          <a:p>
            <a:r>
              <a:rPr lang="en-US" dirty="0" smtClean="0"/>
              <a:t>Physical protection – electrical shock</a:t>
            </a:r>
            <a:endParaRPr lang="en-US" dirty="0"/>
          </a:p>
        </p:txBody>
      </p:sp>
      <p:sp>
        <p:nvSpPr>
          <p:cNvPr id="3" name="Content Placeholder 2"/>
          <p:cNvSpPr>
            <a:spLocks noGrp="1"/>
          </p:cNvSpPr>
          <p:nvPr>
            <p:ph idx="1"/>
          </p:nvPr>
        </p:nvSpPr>
        <p:spPr>
          <a:xfrm>
            <a:off x="152400" y="1066800"/>
            <a:ext cx="5410200" cy="4525963"/>
          </a:xfrm>
        </p:spPr>
        <p:txBody>
          <a:bodyPr/>
          <a:lstStyle/>
          <a:p>
            <a:r>
              <a:rPr lang="en-US" sz="2400" dirty="0"/>
              <a:t>ASTM D120 - 09 Standard Specification for Rubber Insulating </a:t>
            </a:r>
            <a:r>
              <a:rPr lang="en-US" sz="2400" dirty="0" smtClean="0"/>
              <a:t>Gloves (2009)</a:t>
            </a:r>
          </a:p>
          <a:p>
            <a:r>
              <a:rPr lang="en-US" sz="2400" dirty="0" smtClean="0"/>
              <a:t>Type I (non-resistant to ozone) and Type II (resistant to ozone).</a:t>
            </a:r>
          </a:p>
          <a:p>
            <a:r>
              <a:rPr lang="en-US" sz="2400" dirty="0" smtClean="0"/>
              <a:t>6 classes: 00, 0, 1, 2, 3, 4 depend on voltage – 1,000v (00) to 36,000v (4).</a:t>
            </a:r>
          </a:p>
          <a:p>
            <a:r>
              <a:rPr lang="en-US" sz="2400" dirty="0" smtClean="0"/>
              <a:t>Worn under leather cut-resistant gloves (where dexterity allows).</a:t>
            </a:r>
            <a:endParaRPr lang="en-US" sz="2400" dirty="0"/>
          </a:p>
          <a:p>
            <a:endParaRPr lang="en-US" dirty="0"/>
          </a:p>
        </p:txBody>
      </p:sp>
      <p:sp>
        <p:nvSpPr>
          <p:cNvPr id="4" name="AutoShape 2" descr="data:image/jpg;base64,/9j/4AAQSkZJRgABAQAAAQABAAD/2wCEAAkGBhIREBUTEhQWEhUWFBcUGBgXFhcWFBkXFRcVFBUWFRkXHCYeFxwjGRQUHy8gIycpLCwsFR4xNTAqNSYrLCkBCQoKDgwOGg8PFywdHBwsKS4sKSkpKSopLSksKSwqKSkpKSkwKSktKikpKSksKSwpKSkuLCwpKSkpLCwpKSwsKf/AABEIAOgA2QMBIgACEQEDEQH/xAAcAAABBAMBAAAAAAAAAAAAAAAAAwQFBgIHCAH/xABGEAABAwICBQcJBQYFBQEAAAABAAIDBBESIQUGMUFRImFxkZOx0QcTFjI1VHSBoRRCUnPBI2JykuHwFSQzRVNVY4Ky8SX/xAAaAQADAQEBAQAAAAAAAAAAAAAAAQIDBAUG/8QALBEAAgICAgECBQMFAQAAAAAAAAECEQMxBBIhBVEyQWGRsRQiIxVScYHRE//aAAwDAQACEQMRAD8AteqGrdG7RtHI+kp5Hvga5znQsc4m20m2alfRmg9xpOxZ4JPU32VQ/Dt7lKFWkqJbdjD0ZoPcaXsWeCPRmg9xpexZ4J+hPqhWyP8ARmg9xpexZ4I9GaD3Gl7FngpBCOqC2MPRmg9xpexZ4I9GaD3Gl7Fngn6EdUFsj/Rmg9xpexZ4I9GaD3Gl7FngpBCOqC2MPRmg9xpexZ4I9GaD3Gl7Fngn6EdUFsj/AEZoPcaXsWeCPRmg9xpexZ4KQQjqgtjD0ZoPcaXsWeC89GaD3Gl7FngpBCOqC2R/ozQe40vYs8F76M0HuNL2LPBP0I6oLYw9GaD3Gl7FngvPRmg9xpexZ4KQQjqgtkf6M0HuNL2LPBe+jNB7jS9izwT9COqC2MPRmg9xpexZ4Lz0ZoPcaXsWeCkEI6oLZH+jNB7jS9izwR6M0HuNL2LPBSCEdUFsjpNVqAsk/wAlSgiN7gRCzaAbbly95134vqF1p9yX8l/cVySofhlR8o6g1N9lUPw7e5ShUXqb7Kofh29ylCrjol7BCEJiBC9S7IRZJugSsSbGSvTGBvSrmpFzeKzc2Woo8LL+q4fNJOD27Wh38Jseoole0AcnESbZBesjA+6QenMJdmOkeRzNdvseByKzXrntHrHovmvHTttl9clSn7icQQhv98F6tE7IPEIQgAQhCABCEIAEIQgAQhCABCEIAy+5L+S/uK5JXW33JfyX9xXJKzlsuOjqDU32VQ/Dt7lKFRepvsqh+Hb3KUKuOiXsEIQmIQrNIRwhpefWcGt53HYnn2kbymlVRxygCRjXgG4xC9jxHBYO0fHwPyJCiUWyk6HjpuBTWoqSzaUyqo3AXjxZbi7LrN1FP0u/EGVEb2AmweLOaDz2WZZOurSvBXWzB+R2JlUzADkkOttttCZslxjJIY+mrYpDZxMbuO4rKCjffJwLeO3qUFPHfI7P72cEjBpOSB1iSWbjvH8Q3jn2oAtMkbmWwSYQTsdyiT89gSj9JmMft2hjRkZLjBf5rV2sflKlkeWUb2xhpzkLQ4udvDQdjedVcacqppCKl7pAATn6v/hZUrJdG6avXajjaT50PI+6y7iejcnOhdY6erbeF9yNrXcl46R+oWs9BaqzVADiRAz8TmkuI5gP1V21e1JghcHvDZZGnkSgva4j95hOEHoVqRLRaShC9VkniEIQAIQhAAhCEACEIQBl9yX8l/cVySutvuS/kv7iuSVnLZcdHUGpvsqh+Hb3KUKi9TfZVD8O3uUoVcdEvYIQhMQIQhACL+TnbqSE+YzbtNuVkDdP6Z7XZggjmNwo3WNoIiJJs2aPfba5YyST8GiZjDq01sgkc4hw+63Jp5jxSVNTROqZYzcFjWvsBYWcbXvv6FO1Ls+tRAqcNYGbpYjY/vR52+qkDKq1fY9pwlzXWy3jqWn9cdYXsxU4NnHIuGVm7xbaCt2xz58y0/5adBebq46ljTacYXW/5G8Oc3+iaApEZDrACzgMiMlYtUg2OcGZglc6wAdcAc44Jno3Q5h5Txdzh8hzdKs2hKiKJ2JzRfic02xpGy6PSIa0Ym4RbYDdv1Txla124LX02my7MbBsCWodMSbzbfe3BCQi72seSSN/NZRdTrazE6OAfaZGNxOaxwAwj1sBPruA+6FR63WWauhl81KYxEb4djpGjIknhwATOj1fqcMUoHmsRvkbSM3hzQM7ngnbWhUbV0RpmKqiEkJuL2IIs5p3tcNxCeqI0M0tjY0uDbfhaG4jvc+2QJ3qWa5Wpe4nE9QmFXp6niJD5WtttzyHSdidUtUyVgfG5sjSLhzSHA9Sq0SKoQhAAhCEAZfcl/Jf3Fckrrb7kv5L+4rklZy2XHR1Bqb7Kofh29ylCovU32VQ/Dt7lKFXHRL2CEITECSqo7stuO3oStljObNUy0NbGOgywCVjBYNfs4XHOkNaWl1LJh9ZoxjpZygm9FJaWVwvaQhoFjtG9O6xl74/VAthBzJPHgsix9R1XnYY5DlijaTfjYA/W6r+tcpZ5mYX/ZzsxW24XGzh1KU0JFhpmsuSGXAJ4Ek2TeexuN6AFpqr718r5dBzTHWvRrKukwv2sPnGneCOCSrKs4BlknlDKJISOItfJAzVVBUXxseb4HEEkdRKymF/U2DinWtlIYZ2ytHIfyX8A4bz0pgDfYqEKR1DxsCexV7xuUdjS9LX2yIQAkaKT7S2aKzQTd4Iyvvy51aqbS72uxOzJ/lHMOCio66+wJ22tDG4pLYRtvx4AcUAWGLTjWtL3HC0bSe7nKianWeeqd5uHks37hbi48eZVas0m+pksOSwbANg8XKY0fOImhrch3nieK4eTyf/AD/bHZ6PF4Usv75a/JZNH6GYwXd+0fxOY6ANiltHTCAYY2Nay98LRhzO05Kv02lgpKOrBtz8Nq8xZZqXZPyelLDHr1a8Fkp61j9hz4Hal1C0tHi2nf1J6+o80Ab4h+E+uOdp39BXoYfUPll+54+XjRv+J39B7ZCTp6prxdpvzb/mEovVjJSVpnDKLi6aoy+5L+S/uK5JXW33JfyX9xXJKiWyo6OoNTfZVD8O3uUoVF6m+yqH4dvcpQq46JewQhCYj1Na6oa0WJtfr+SdXUTpxgGF+y2X62sonocdikmkGt9VtyN5/RQdVpCR7icVrbhZJaPqzK93DaC7Jo5rb01lqGxvIubXubNy+ZO7oWRoTNNMcFjIADuukpquKIYTIHE8LlQ8OkA93IYLcdqQqC+5JysmBLipBJbe18xv6xvT2iu08po/iHqkc43KluriC2T8Mga7+F+X6KairnwnE114ydm0BAErJStMgbI0PY51iCLtLXbidyq2s+or6W8lOC+DaW7Xx8/FzFZHaXa84SRdwDrDYbbfmrRRvJjaTtLRdXHyS/BpCOUO2HPbzHoSjJxflNurvrlqGHAz0owyDN8Yya8DaWjc7m3rX0c7Tcu5OHbe4OW63FNoadkuJ4mNxHE0D68wCgquvfUPtsA2cGj9SeKY1ulvOvtew3c39U80awAX4rnzT6RbR08XEsmRJ6JGCzBYbE4bMmd1kHLx2rPq1VUh+yoN1Y6GQMkEbg9pPqv2tdvvl6oVPxJxHpCRrbB7w3gHZLOUH8jm5OGWVJRdF5l1hwEtDg43zI2DxKbDS5fe1udx2fLiVUIXXGJxwsHW7mHNzqA07rS6T9lCcLBkXDK/FrfFPHglkl1j/tmM44uJC5b/ACXSv1us4x0/Lfsc8nkjq9boWeitcqmAYSRKL3IcLbeBC15RzloDW/34qThe63KeRzL2sHGhhXjfueHn5M8z8+F7G59A62RVTZWhrmPEEji05iwFrhw2rmRbn8mszTUzgG5+xy94WmLroZzI6g1N9lUPw7e5ShUXqb7Kofh29ylCrjoh7BCEJiBJ1MWJpFr8Eoo7Tmn4KKMSzuLG3wghpeb7dgQwRV9DVZFQ+KwvewxfoqlrXUv+0ujuR907BfPrTnTeukDqls1Kx/EudyQT0bQq3pjTD5ZnTWDXON8swFhRrZsfQ9I2GmD3XtbpVa0lp0GTM4WbT0dCpFTpupkbgfPI5v4cVh1BNA8AEHabZkknoToVlpdrHBgkvjcx2QIbsI2EgpWj10MbRGWOfkdpABHOqlERgLTwy6RsT2Chlc1jgwgg79hCdILJKr1kldYgNaG52AvlvGa3noGpbJSwvbsdE0jqWmKXVB8rbh4cd7W+sOO1bF1BmMLPsjsRDSTG48DtB4JxfkUtFwVY1t1Cgrm3B8xNe4kaAQeaRv3xz7QrOhaEGstF+RGNr8VTUOmH4Y2+bvzOJJNuiyktP+TFhGOitG4DONxJY8DgTm13f0q9oUygpKmXDJKEuyNFTRujeY5GmN7drXCx/qOdeLcendXYKxmGVtyPVeMpGni136HIrWesGqk9Hm79rFewlaNl9mMfcP0XlZuM4eV5R9BxOdHJ+2XhkRiWbGixe82YPliPAeKwY0HMmzRmT+gVe0zpgynC3JgyFtluCyxYnkdI7ORyo4I29/JGem9OOmOFnJZsy3gbhzJjDCN6QBRcnJetjxxgqifMZs0ssu0mPjVtb6ufOk/tjjt+Syj0aQMUjvNt63H5bl4/SAaLQjB+8c5D89y0MTYXkkppBUzuc3CPsUoF8jtG7bZanW1PI00+fqHOJJdRy2uSTYELValjR1Bqb7Kofh29ylCovU32VQ/Dt7lKFXHRL2CEITECh9b9D/aqOWIDE4tu3ZfEMwATxUwhAGnqDyY1pg85IGMeGk+bJJeSNjThFrnmKr7NCVcuFrYsOM2BLTe97HbnYFby0zVOayzPWccI3ADeeZRlMwRMaPXe2/KOwEm+Q3rN/QtGv3+RqZrhjqIyLXIAcD0KRpfJ/Sxes5pPRiPWVZp5bm5Jcd6YSnPZ1pDMYdFUTMsJPORf6BLR6OpA/Fc7LWw5dSYSykJETOBzQBYY56YHksN+NgES1EeIOwua4G4I/VQXrbyD0paKoe394c+1FAXujqBIwOBvln0pZVnV/SDQ/DuftHAjYrMtEzNoEIQmALxwuCDmCLEECxB2gjYV6hAjVutHk0rJpnimMEcBddgL3NLRbMEBptnfitfax6pVOj5Aydos71JG5xu4gEjI8xXSabaS0bFUROimYJGOFi1w+o4HnUKCjo1nllN3J2czRsbvNkuK1jPUFzxKteu3k0lo7zQYpqcZnfJGP3gPWaOKo5Nxln/f1QSezTuebuN1gG3y514E5pG3IQBsHyUyk187Rsbo+UfO7VqxbR8jOdVVO40kv0IWrkmUjqDU32VQ/Dt7lKFRepvsqh+Hb3KUKuOiHsEIQmIEIQgRCaRefPOA3WH6prIE40rlK7nt3JpLMGguOwNLj8s1mzVDKtqmR+u4N32Jz+Q2qCqNbKcAluKXDbYLDPLaVGauCSZtTK0D9qXMa97smjPZf1skhUaqyNYGMlbJc3ebEAW2ADf1pAODrPI+VkccVnPtfEdl99gmGndPTsnMTHhxFhkwXudwzKkKTVxzJTK848rBpGEdO8qQaHWFwwDmG0dKAM4pCAMRBNhc86ewyE7bZpgKdpzBt0pWNxbzpgOy0g3bkRn1K8aLrhNE1435HpG1UljrqX1WrMMjojsdyhnvCafkTRaUIQrIBCEIAEIQgA/+f3zLXWuXklinxS0doJTmYz/ovPN/xn6dC2KgIA5d0noyWmlMU8bopBtaeG4tOxw5xkvKEXfYbSCAukdO6u09bH5uojDxuOx7edjhm1am1l8kdTTHzlI41LAb4chO0DiNjxa+yymih15I2hlXPHtIoZiekuatWLaPkkb/AJ6oJBafsMtwQQ4HEMiDmFq5Sxo6g1N9lUPw7e5ShUXqb7Kofh29ylCrjol7BCEJiBCEJiIXTeTxzhR0uY5iLEHeDuS2telooXtxnPBew27d6pFVr6HO83AzG/cBy3eDVjJpGsVfhFlZo6NoyYANoG4dA2JvV6Uhjvie0cwI7goP/C62cftpRE38N8buoWA+qw9Eom+s58nS7COptlyy5WOP1OuHDyz+Vf5FqzW6nblyn9TR9dqh59bS7/TjB+TnfpZSQ0VEz1Y2j5XP1SL8v/i5v116iehD0m/in9kRY0vVu9WMj5Nb3lZfaa4/u/8An4BP/OLLzih8zJ7I2/peJbbZHtlrgcnj+c+CXpNLaS8/HHGzzkhdyBySCbXzJsBklnPXkdY6N7JGmzmODh8tv0uE4cufbyTP0zE4vrdm5KNzzGwyAB+AYgDcB9uUG222KVSFDWNliZI3Y9od0Xzt8kuvaXlHzjVOmCEIQAIQhAAhCEACP7/qEIQA0OhofPS1OG032aSMuGWJpz5QG03AzXK3UutvuS/kv7iuSVnLZcdHUGpvsqh+Hb3KUKi9TfZVD8O3uUoVcdEvYIQhMQICEIAp+vnk/OkSx7ZzC5jMOEtvG7O93Wzuq/onUv8Aw0hjntke9uMuDS0WvawvmtoKr62D9tGdxjt873XBz1/Da90ej6a/5q+jIwvSEjghxSZsvGR7tUNKpRMxUvU7FEztQl5OrHLwNy9ZB6ybSPdmGkjjbLrXklM5gu5tgdh2jrCu1oJTjdWeErErMLFzUIRe/JtpPFE+AnOM4mDfgdm4/wAyuS1LqnpHzFZG69mv/Zv/AITsH81ltohe3xZ9sdex8v6hi6Zm/wC7yCEIXUcAIQhAAhCEACEIQBl9yX8l/cVySutvuS/kv7iuSVnLZcdHUGpvsqh+Hb3KUKi9TfZVD8O3uUoVcdEvYIQhMQIQhAAq7rmOTEf33f8AqrEofW2IGlcd7XNI681zcuPbDJHXwpdc8X9fyUySVFPd7sLRc7ebpuU1kkStDUtaJGvBwvba4zIO7JfNuTS8H1GRNRbStkkdGtvZ7vkP1J/RISRMaOSwA3yvm484J2JjV6Qu1jWgvc0YcRyB+W1R9TK5ovNIIm7bXw9W8pKMpvycSx55+ZOl9h9VTtDTjdYje44h0ABMq3TDXRCNoJ4k5D5byoh2lo7/ALGJ8x/EeSzrO1YfaKl2wxw8zW4ndZXbi4U35r7+DFy4+J3KfZr2/wCkgxxtsPUVlhP4Soz7BI7N08h6CG9yavpo9hmffnksfqur9DL3KfqmP5RZNGN20DMEEdIzH1W3tA6SFRTsk3ltnDeHDInrWhRSD7sr/wCcFWPUrTLqKoL5nvfE5uEgEbztLd66cGGeJ7tM4OXysfIjppo3MhJUlUyVjXxuD2uFwRmD1JVdx5YIQhAwQorT+s0FG0GUm7vVaPWPy3DnKouldf6mXKO0DDswm7yOdx2dARYUbMmmawXe5rekgd6hqvXaijNjMHHg0FxWoNIVcrr5lxO0uJJPWopode7krHRvbQ2uEFU6aOIPuKeR93Nwiwy4niuZrf3dbg8lrwaif4OXvC07ZQykdQ6m+yqH4dvcpQqL1N9lUPw7e5ShVx0S9ghCExAhCEACZ6YhD6eUH8Dj8wLhPE20jQtnifE4uaHixLThcOgqZrtFr3Lxy6yT9masfK1gu9zWC2859SjqvWqFg5AMh/lb8yrtD5IKK95HTy9MpHcM1IUvkz0bGb/ZxJ+Y5zx1Gy8yHpyXxOz2MvqzfwRo1lLVVMrbsljiB2YBc/zKLg0G4PL5pBJzk/oVY9YtUjQVhwZU013Ri98Dh6zPl+qqOmqog4Qu6GKEPhVHm5M+TJ8crH1TpiGPIEyEbgLNCjJNMTSnAzkA5AN2npKaUNE6V1gpGpqW0vIjsZNhdtDeYc/OtTAdVVSKeNsQdyxm477nddMhpNp9ez/4mgnrKY01DJNc7r5vdsB357ypCk0bFisMUzupv99KAMHzMkF4omO4gA4volaPRsjnf6RhH4sZFugG6m44xGMgAeDRYLIOJzKBj7RemainhEEczgwG+QAOfA2uFMUWvlZHbEWzD99tnW5i231CrmINBJ2KNZWvne5sZDWtzc4phRtjRvlHpn5Sh0Dv3uUz+YeCm6zWGmhweclaMfq53vvvyb5LS8NG1jXuF3vDSbu29W5MaCtEmBzTm02I70WKhprFpuepqpS/N7nlotstfkhvNZSWjTZnm3ZuaM+Y7wsnUI+2CS2QF/nuWBkax0pHrPds2250hmUz77Eg5qwjlO9Ex+SALh5K2Wq6j4KXvC1Gtu+SwD7VPmL/AGKXL5haiUsEdQam+yqH4dvcpQqL1N9lUPw7e5ShVrRL2CEITECEIQAIQhAAhCEAVnyh0Jkoi5ou6N7X84aPXPctEaYzkJXTj4w4EOAIIsQdhB3LnzXzQBpKt0eeA8qMnew7ukKWNMS1cjwsc49ajy+naS54dI4km17N+e9SMNO77NZuRcsabVxozkdfmQMYxyy1Lg0WYwbhk1oU7o8MY3DGOSN+885KbVT2tHm4xZu/nStEbCyAF5pM0o3cOJSMw5SXb63QExkLrJpA3wN6E/0XQ+Zit959i5Qwj85Vtv8Ai7lY3uu424pAYmbA+5zBFiOZRZ0b5mQvZmx2dxuUnKLpJriMjsQB6ytJOdv74pnKMMlw3FfI277ptVRlpyTiGcubYnNAgfSSnNzxGDuaLnrK8NDGBcjFzkkr2oq78Tu+aZ1dZybBAF68lOD7XUYQAfsUuzpC1LdbK8jTv87UfAy/+zVrVSykdH6oayUTdG0bH1dPG9kDQ5rpWhwNthF8ipX0moPfqXtmeKEITYOKD0moPfqXtmeKPSag9+pe2Z4oQjsxdUHpNQe/UvbM8Uek1B79S9szxQhFsOqD0moPfqXtmeKPSag9+pe2Z4oQjsw6oPSag9+pe2Z4o9JqD36l7ZnihCLYdUHpLQe/UvbM8VWNfKOg0hCwNr6Nksbrtc6ZtrH1mm2dihCOzHRV59V48LQzSWjhYZ3nP0sEnBqhECSdJ6PJtl+3Nh9EISsKPBqdF/1PR3bHwSseqcI/3LR/bnwQhFhQq7ViG4P+JaP7dZDVuHET/iWj7Wt/r/0QhFhRFt1HjEjXjSejsj/znf8AJSDdV4gfaWj+3PghCLHRkdWYf+paP7f+iwOq0R/3LR/bHwXqEWxUIzaoQuHtLR/bHwSDNSowfaeju3PghCLCjx+pEZJ//T0dY/8AfO3qTR3k9Yf900b27vBCE7Cixai6Eg0fNNNLpGgkDqWSICOblYnWI9a3Bag82V4hId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1219200"/>
            <a:ext cx="2779658"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867400" y="4202668"/>
            <a:ext cx="2779658" cy="369332"/>
          </a:xfrm>
          <a:prstGeom prst="rect">
            <a:avLst/>
          </a:prstGeom>
          <a:noFill/>
        </p:spPr>
        <p:txBody>
          <a:bodyPr wrap="square" rtlCol="0">
            <a:spAutoFit/>
          </a:bodyPr>
          <a:lstStyle/>
          <a:p>
            <a:pPr algn="ctr"/>
            <a:r>
              <a:rPr lang="en-US" dirty="0" smtClean="0"/>
              <a:t>^  PIPUSA.com</a:t>
            </a:r>
            <a:endParaRPr 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19400" y="4571999"/>
            <a:ext cx="3048000" cy="2246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867400" y="5510794"/>
            <a:ext cx="2779658" cy="369332"/>
          </a:xfrm>
          <a:prstGeom prst="rect">
            <a:avLst/>
          </a:prstGeom>
          <a:noFill/>
        </p:spPr>
        <p:txBody>
          <a:bodyPr wrap="square" rtlCol="0">
            <a:spAutoFit/>
          </a:bodyPr>
          <a:lstStyle/>
          <a:p>
            <a:pPr algn="ctr"/>
            <a:r>
              <a:rPr lang="en-US" dirty="0"/>
              <a:t>&lt;</a:t>
            </a:r>
            <a:r>
              <a:rPr lang="en-US" dirty="0" smtClean="0"/>
              <a:t>  Westernsafety.com</a:t>
            </a:r>
            <a:endParaRPr lang="en-US" dirty="0"/>
          </a:p>
        </p:txBody>
      </p:sp>
    </p:spTree>
    <p:extLst>
      <p:ext uri="{BB962C8B-B14F-4D97-AF65-F5344CB8AC3E}">
        <p14:creationId xmlns:p14="http://schemas.microsoft.com/office/powerpoint/2010/main" xmlns="" val="148743469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Physical protection - cold</a:t>
            </a:r>
            <a:endParaRPr lang="en-US" dirty="0"/>
          </a:p>
        </p:txBody>
      </p:sp>
      <p:sp>
        <p:nvSpPr>
          <p:cNvPr id="3" name="Content Placeholder 2"/>
          <p:cNvSpPr>
            <a:spLocks noGrp="1"/>
          </p:cNvSpPr>
          <p:nvPr>
            <p:ph idx="1"/>
          </p:nvPr>
        </p:nvSpPr>
        <p:spPr>
          <a:xfrm>
            <a:off x="-14416" y="815546"/>
            <a:ext cx="5257800" cy="5813854"/>
          </a:xfrm>
        </p:spPr>
        <p:txBody>
          <a:bodyPr>
            <a:noAutofit/>
          </a:bodyPr>
          <a:lstStyle/>
          <a:p>
            <a:r>
              <a:rPr lang="en-US" sz="2400" dirty="0" smtClean="0"/>
              <a:t>Hypothermia; frostbite.</a:t>
            </a:r>
          </a:p>
          <a:p>
            <a:r>
              <a:rPr lang="en-US" sz="2400" dirty="0" smtClean="0"/>
              <a:t>Disabled/elderly workers at greatest risk. </a:t>
            </a:r>
          </a:p>
          <a:p>
            <a:r>
              <a:rPr lang="en-US" sz="2400" dirty="0" smtClean="0"/>
              <a:t>Some medications </a:t>
            </a:r>
            <a:r>
              <a:rPr lang="en-US" sz="2400" dirty="0"/>
              <a:t>increase frostbite risk </a:t>
            </a:r>
            <a:r>
              <a:rPr lang="en-US" sz="2400" dirty="0" smtClean="0"/>
              <a:t>(e.g. beta blockers)</a:t>
            </a:r>
          </a:p>
          <a:p>
            <a:r>
              <a:rPr lang="en-US" sz="2400" dirty="0" smtClean="0"/>
              <a:t>Mittens greatest protection against cold; dexterity trade-off. </a:t>
            </a:r>
          </a:p>
          <a:p>
            <a:r>
              <a:rPr lang="en-US" sz="2400" dirty="0" smtClean="0"/>
              <a:t>Gloves essential when handling liquid gas equipment. </a:t>
            </a:r>
          </a:p>
        </p:txBody>
      </p:sp>
      <p:pic>
        <p:nvPicPr>
          <p:cNvPr id="30722" name="Picture 2" descr="Water-resistant Cryo-Glove® gloves, 15L, Large, 1 pair"/>
          <p:cNvPicPr>
            <a:picLocks noChangeAspect="1" noChangeArrowheads="1"/>
          </p:cNvPicPr>
          <p:nvPr/>
        </p:nvPicPr>
        <p:blipFill>
          <a:blip r:embed="rId3" cstate="screen"/>
          <a:srcRect l="8000" t="9852" r="8000" b="5419"/>
          <a:stretch>
            <a:fillRect/>
          </a:stretch>
        </p:blipFill>
        <p:spPr bwMode="auto">
          <a:xfrm>
            <a:off x="6583062" y="3827168"/>
            <a:ext cx="1600200" cy="1638300"/>
          </a:xfrm>
          <a:prstGeom prst="rect">
            <a:avLst/>
          </a:prstGeom>
          <a:noFill/>
        </p:spPr>
      </p:pic>
      <p:sp>
        <p:nvSpPr>
          <p:cNvPr id="30723" name="Rectangle 3"/>
          <p:cNvSpPr>
            <a:spLocks noChangeArrowheads="1"/>
          </p:cNvSpPr>
          <p:nvPr/>
        </p:nvSpPr>
        <p:spPr bwMode="auto">
          <a:xfrm>
            <a:off x="5410200" y="5452073"/>
            <a:ext cx="3733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1400" b="0" i="0" u="none" strike="noStrike" cap="none" normalizeH="0" baseline="0" dirty="0" smtClean="0">
                <a:ln>
                  <a:noFill/>
                </a:ln>
                <a:solidFill>
                  <a:srgbClr val="000000"/>
                </a:solidFill>
                <a:effectLst/>
                <a:latin typeface="Verdana" pitchFamily="34" charset="0"/>
                <a:cs typeface="Arial" pitchFamily="34" charset="0"/>
              </a:rPr>
              <a:t>Cryo-Glove</a:t>
            </a:r>
            <a:r>
              <a:rPr kumimoji="0" lang="en-US" sz="1400" b="0" i="0" u="none" strike="noStrike" cap="none" normalizeH="0" baseline="30000" dirty="0" smtClean="0">
                <a:ln>
                  <a:noFill/>
                </a:ln>
                <a:solidFill>
                  <a:srgbClr val="000000"/>
                </a:solidFill>
                <a:effectLst/>
                <a:latin typeface="Verdana" pitchFamily="34" charset="0"/>
                <a:cs typeface="Arial" pitchFamily="34" charset="0"/>
              </a:rPr>
              <a:t>®</a:t>
            </a:r>
            <a:r>
              <a:rPr kumimoji="0" lang="en-US" sz="1400" b="0" i="0" u="none" strike="noStrike" cap="none" normalizeH="0" baseline="0" dirty="0" smtClean="0">
                <a:ln>
                  <a:noFill/>
                </a:ln>
                <a:solidFill>
                  <a:srgbClr val="000000"/>
                </a:solidFill>
                <a:effectLst/>
                <a:latin typeface="Verdana" pitchFamily="34" charset="0"/>
                <a:cs typeface="Arial" pitchFamily="34" charset="0"/>
              </a:rPr>
              <a:t> Cryogenic Gloves </a:t>
            </a:r>
            <a:r>
              <a:rPr lang="en-US" sz="1400" dirty="0" smtClean="0"/>
              <a:t>Protects to</a:t>
            </a:r>
          </a:p>
          <a:p>
            <a:pPr lvl="0" algn="ctr" fontAlgn="base">
              <a:spcBef>
                <a:spcPct val="0"/>
              </a:spcBef>
              <a:spcAft>
                <a:spcPct val="0"/>
              </a:spcAft>
            </a:pPr>
            <a:r>
              <a:rPr lang="en-US" sz="1400" dirty="0" smtClean="0"/>
              <a:t>–256°F (–160°C)  Multilayered insulated construction provides maximum thermal protection while maintaining flexibility and dexterity</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 name="Picture 7" descr="Extreme Arctic Mittens"/>
          <p:cNvPicPr/>
          <p:nvPr/>
        </p:nvPicPr>
        <p:blipFill>
          <a:blip r:embed="rId4" cstate="screen"/>
          <a:srcRect/>
          <a:stretch>
            <a:fillRect/>
          </a:stretch>
        </p:blipFill>
        <p:spPr bwMode="auto">
          <a:xfrm>
            <a:off x="5791200" y="710171"/>
            <a:ext cx="3352800" cy="2286000"/>
          </a:xfrm>
          <a:prstGeom prst="rect">
            <a:avLst/>
          </a:prstGeom>
          <a:noFill/>
          <a:ln w="9525">
            <a:noFill/>
            <a:miter lim="800000"/>
            <a:headEnd/>
            <a:tailEnd/>
          </a:ln>
        </p:spPr>
      </p:pic>
      <p:sp>
        <p:nvSpPr>
          <p:cNvPr id="9" name="Rectangle 1"/>
          <p:cNvSpPr>
            <a:spLocks noChangeArrowheads="1"/>
          </p:cNvSpPr>
          <p:nvPr/>
        </p:nvSpPr>
        <p:spPr bwMode="auto">
          <a:xfrm>
            <a:off x="5243384" y="2996171"/>
            <a:ext cx="3886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Extreme Arctic Mittens incorporate a palm opening that allows the whole hand to pass through. </a:t>
            </a:r>
            <a:r>
              <a:rPr kumimoji="0" lang="en-GB"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These mittens have been demonstrated to be effective to -50°F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(-45.6°C). </a:t>
            </a:r>
            <a:r>
              <a:rPr kumimoji="0" lang="en-GB"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http://www.wiggys.com</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5"/>
            <a:ext cx="8229600" cy="600635"/>
          </a:xfrm>
        </p:spPr>
        <p:txBody>
          <a:bodyPr>
            <a:normAutofit fontScale="90000"/>
          </a:bodyPr>
          <a:lstStyle/>
          <a:p>
            <a:r>
              <a:rPr lang="en-US" dirty="0" smtClean="0"/>
              <a:t>Frostbite</a:t>
            </a:r>
            <a:endParaRPr lang="en-US" dirty="0"/>
          </a:p>
        </p:txBody>
      </p:sp>
      <p:pic>
        <p:nvPicPr>
          <p:cNvPr id="4098" name="Picture 2" descr="Wind Chill chart"/>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09600" y="665672"/>
            <a:ext cx="7966887" cy="56007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9600" y="6302316"/>
            <a:ext cx="7966886" cy="461665"/>
          </a:xfrm>
          <a:prstGeom prst="rect">
            <a:avLst/>
          </a:prstGeom>
        </p:spPr>
        <p:txBody>
          <a:bodyPr wrap="square">
            <a:spAutoFit/>
          </a:bodyPr>
          <a:lstStyle/>
          <a:p>
            <a:pPr algn="ctr"/>
            <a:r>
              <a:rPr lang="en-US" sz="2400" dirty="0">
                <a:hlinkClick r:id="rId4"/>
              </a:rPr>
              <a:t>http://www.srh.noaa.gov/ssd/html/windchil.htm</a:t>
            </a:r>
            <a:endParaRPr lang="en-US" sz="2400" dirty="0"/>
          </a:p>
        </p:txBody>
      </p:sp>
    </p:spTree>
    <p:extLst>
      <p:ext uri="{BB962C8B-B14F-4D97-AF65-F5344CB8AC3E}">
        <p14:creationId xmlns:p14="http://schemas.microsoft.com/office/powerpoint/2010/main" xmlns="" val="323830608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Physical protection - Cold</a:t>
            </a:r>
            <a:endParaRPr lang="en-US" dirty="0"/>
          </a:p>
        </p:txBody>
      </p:sp>
      <p:sp>
        <p:nvSpPr>
          <p:cNvPr id="3" name="Content Placeholder 2"/>
          <p:cNvSpPr>
            <a:spLocks noGrp="1"/>
          </p:cNvSpPr>
          <p:nvPr>
            <p:ph idx="1"/>
          </p:nvPr>
        </p:nvSpPr>
        <p:spPr>
          <a:xfrm>
            <a:off x="0" y="1143000"/>
            <a:ext cx="6019800" cy="4114800"/>
          </a:xfrm>
        </p:spPr>
        <p:txBody>
          <a:bodyPr>
            <a:noAutofit/>
          </a:bodyPr>
          <a:lstStyle/>
          <a:p>
            <a:r>
              <a:rPr lang="en-US" sz="2000" dirty="0" smtClean="0"/>
              <a:t>Handwear - gloves and mittens – can reduce dexterity and tactile sensitivity;</a:t>
            </a:r>
          </a:p>
          <a:p>
            <a:r>
              <a:rPr lang="en-US" sz="2000" dirty="0" smtClean="0"/>
              <a:t>May increase muscular effort to grip a task (loss of grip). Slip-resistant palms and finger pads for better purchase on smooth objects;</a:t>
            </a:r>
          </a:p>
          <a:p>
            <a:r>
              <a:rPr lang="en-US" sz="2000" dirty="0" smtClean="0"/>
              <a:t>Water and wind resistance, but not thicker than necessary. </a:t>
            </a:r>
          </a:p>
          <a:p>
            <a:r>
              <a:rPr lang="en-US" sz="2000" dirty="0" smtClean="0"/>
              <a:t>Layering may help to adapt handwear to task/operating conditions.</a:t>
            </a:r>
          </a:p>
          <a:p>
            <a:r>
              <a:rPr lang="en-US" sz="2000" dirty="0" smtClean="0"/>
              <a:t>Insulate bare metal grip points if winter handling is possible (use insulating paint, foam pipe insulation or foam tape).</a:t>
            </a:r>
            <a:endParaRPr lang="en-US" sz="2000" dirty="0"/>
          </a:p>
        </p:txBody>
      </p:sp>
      <p:pic>
        <p:nvPicPr>
          <p:cNvPr id="89093" name="Picture 5" descr="http://www.gerbing.com/images/productImages/Gloves/gloveLiner_orig.jpg"/>
          <p:cNvPicPr>
            <a:picLocks noChangeAspect="1" noChangeArrowheads="1"/>
          </p:cNvPicPr>
          <p:nvPr/>
        </p:nvPicPr>
        <p:blipFill>
          <a:blip r:embed="rId3" cstate="screen"/>
          <a:srcRect l="10526" r="21303" b="10526"/>
          <a:stretch>
            <a:fillRect/>
          </a:stretch>
        </p:blipFill>
        <p:spPr bwMode="auto">
          <a:xfrm>
            <a:off x="7696200" y="4419600"/>
            <a:ext cx="1219200" cy="2171701"/>
          </a:xfrm>
          <a:prstGeom prst="rect">
            <a:avLst/>
          </a:prstGeom>
          <a:noFill/>
        </p:spPr>
      </p:pic>
      <p:sp>
        <p:nvSpPr>
          <p:cNvPr id="10" name="TextBox 9"/>
          <p:cNvSpPr txBox="1"/>
          <p:nvPr/>
        </p:nvSpPr>
        <p:spPr>
          <a:xfrm>
            <a:off x="4800600" y="4826675"/>
            <a:ext cx="2743200" cy="1477328"/>
          </a:xfrm>
          <a:prstGeom prst="rect">
            <a:avLst/>
          </a:prstGeom>
          <a:noFill/>
        </p:spPr>
        <p:txBody>
          <a:bodyPr wrap="square" rtlCol="0">
            <a:spAutoFit/>
          </a:bodyPr>
          <a:lstStyle/>
          <a:p>
            <a:r>
              <a:rPr lang="en-US" dirty="0" smtClean="0"/>
              <a:t>&lt;&lt;  Heat Wave reusable hand warmers &lt;2 hrs use.</a:t>
            </a:r>
          </a:p>
          <a:p>
            <a:pPr algn="r"/>
            <a:r>
              <a:rPr lang="en-US" dirty="0" smtClean="0"/>
              <a:t>&gt;&gt; Gerbing’s  heated glove liners use a 12v DC supply </a:t>
            </a:r>
            <a:r>
              <a:rPr lang="en-US" dirty="0" smtClean="0">
                <a:hlinkClick r:id="rId4"/>
              </a:rPr>
              <a:t>www.berbing.com</a:t>
            </a:r>
            <a:endParaRPr lang="en-US" dirty="0"/>
          </a:p>
        </p:txBody>
      </p:sp>
      <p:pic>
        <p:nvPicPr>
          <p:cNvPr id="89095" name="Picture 7" descr="HEAT WAVE Instant Reusable Hand Warmers - 1 pair"/>
          <p:cNvPicPr>
            <a:picLocks noChangeAspect="1" noChangeArrowheads="1"/>
          </p:cNvPicPr>
          <p:nvPr/>
        </p:nvPicPr>
        <p:blipFill>
          <a:blip r:embed="rId5" cstate="screen"/>
          <a:srcRect t="13333" b="14667"/>
          <a:stretch>
            <a:fillRect/>
          </a:stretch>
        </p:blipFill>
        <p:spPr bwMode="auto">
          <a:xfrm>
            <a:off x="2480732" y="4953000"/>
            <a:ext cx="2319867" cy="1670304"/>
          </a:xfrm>
          <a:prstGeom prst="rect">
            <a:avLst/>
          </a:prstGeom>
          <a:noFill/>
        </p:spPr>
      </p:pic>
      <p:pic>
        <p:nvPicPr>
          <p:cNvPr id="12" name="Bild 1" descr="http://www.ytgloves.com/images/products/WaterproofWinterPlusXL.jpg"/>
          <p:cNvPicPr/>
          <p:nvPr/>
        </p:nvPicPr>
        <p:blipFill>
          <a:blip r:embed="rId6" r:link="rId7" cstate="screen"/>
          <a:srcRect/>
          <a:stretch>
            <a:fillRect/>
          </a:stretch>
        </p:blipFill>
        <p:spPr bwMode="auto">
          <a:xfrm>
            <a:off x="6400800" y="1295400"/>
            <a:ext cx="2133600" cy="1295400"/>
          </a:xfrm>
          <a:prstGeom prst="rect">
            <a:avLst/>
          </a:prstGeom>
          <a:noFill/>
          <a:ln w="9525">
            <a:noFill/>
            <a:miter lim="800000"/>
            <a:headEnd/>
            <a:tailEnd/>
          </a:ln>
        </p:spPr>
      </p:pic>
      <p:sp>
        <p:nvSpPr>
          <p:cNvPr id="13" name="Rectangle 12"/>
          <p:cNvSpPr/>
          <p:nvPr/>
        </p:nvSpPr>
        <p:spPr>
          <a:xfrm>
            <a:off x="6019800" y="2667000"/>
            <a:ext cx="3124200" cy="1384995"/>
          </a:xfrm>
          <a:prstGeom prst="rect">
            <a:avLst/>
          </a:prstGeom>
        </p:spPr>
        <p:txBody>
          <a:bodyPr wrap="square">
            <a:spAutoFit/>
          </a:bodyPr>
          <a:lstStyle/>
          <a:p>
            <a:pPr algn="ctr"/>
            <a:r>
              <a:rPr lang="en-GB" sz="1400" i="1" dirty="0" smtClean="0"/>
              <a:t>Waterproof Winter Plus by the Youngstown Glove Company -  waterproof, windproof, while being designed to maintain dexterity. Similar gloves may incorporate Kevlar palms to resist cuts </a:t>
            </a:r>
            <a:r>
              <a:rPr lang="en-GB" sz="1400" i="1" u="sng" dirty="0" smtClean="0">
                <a:hlinkClick r:id="rId8"/>
              </a:rPr>
              <a:t>www.ytgloves.com</a:t>
            </a:r>
            <a:endParaRPr lang="en-US" sz="1400"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Mechanical protection – friction/abrasion</a:t>
            </a:r>
            <a:endParaRPr lang="en-US" dirty="0"/>
          </a:p>
        </p:txBody>
      </p:sp>
      <p:sp>
        <p:nvSpPr>
          <p:cNvPr id="3" name="Content Placeholder 2"/>
          <p:cNvSpPr>
            <a:spLocks noGrp="1"/>
          </p:cNvSpPr>
          <p:nvPr>
            <p:ph idx="1"/>
          </p:nvPr>
        </p:nvSpPr>
        <p:spPr>
          <a:xfrm>
            <a:off x="0" y="1143000"/>
            <a:ext cx="6248400" cy="4525963"/>
          </a:xfrm>
        </p:spPr>
        <p:txBody>
          <a:bodyPr/>
          <a:lstStyle/>
          <a:p>
            <a:r>
              <a:rPr lang="en-US" dirty="0" smtClean="0"/>
              <a:t>Abrasions are wounds in which the skin is torn or rubbed due to friction. </a:t>
            </a:r>
            <a:r>
              <a:rPr lang="en-US" dirty="0"/>
              <a:t>S</a:t>
            </a:r>
            <a:r>
              <a:rPr lang="en-US" dirty="0" smtClean="0"/>
              <a:t>ource of friction e.g., rope handling, handling building materials (blocks, bricks, etc.), grinding tools, etc.</a:t>
            </a:r>
          </a:p>
          <a:p>
            <a:endParaRPr lang="en-US" dirty="0" smtClean="0"/>
          </a:p>
        </p:txBody>
      </p:sp>
      <p:pic>
        <p:nvPicPr>
          <p:cNvPr id="28676" name="Picture 4" descr="Kimberly-Clark Foam-Coated Glove"/>
          <p:cNvPicPr>
            <a:picLocks noChangeAspect="1" noChangeArrowheads="1"/>
          </p:cNvPicPr>
          <p:nvPr/>
        </p:nvPicPr>
        <p:blipFill>
          <a:blip r:embed="rId3" cstate="screen"/>
          <a:srcRect l="32000" r="30667"/>
          <a:stretch>
            <a:fillRect/>
          </a:stretch>
        </p:blipFill>
        <p:spPr bwMode="auto">
          <a:xfrm rot="5400000">
            <a:off x="1404257" y="3243943"/>
            <a:ext cx="1219200" cy="3265714"/>
          </a:xfrm>
          <a:prstGeom prst="rect">
            <a:avLst/>
          </a:prstGeom>
          <a:noFill/>
        </p:spPr>
      </p:pic>
      <p:sp>
        <p:nvSpPr>
          <p:cNvPr id="6" name="Rectangle 5"/>
          <p:cNvSpPr/>
          <p:nvPr/>
        </p:nvSpPr>
        <p:spPr>
          <a:xfrm>
            <a:off x="381000" y="5470071"/>
            <a:ext cx="3265714" cy="1200329"/>
          </a:xfrm>
          <a:prstGeom prst="rect">
            <a:avLst/>
          </a:prstGeom>
        </p:spPr>
        <p:txBody>
          <a:bodyPr wrap="square">
            <a:spAutoFit/>
          </a:bodyPr>
          <a:lstStyle/>
          <a:p>
            <a:pPr algn="ctr"/>
            <a:r>
              <a:rPr lang="en-US" b="1" dirty="0" smtClean="0"/>
              <a:t>^ Kimberly-Clark Foam-Coated Glove </a:t>
            </a:r>
            <a:r>
              <a:rPr lang="en-US" dirty="0" smtClean="0"/>
              <a:t>is rated </a:t>
            </a:r>
          </a:p>
          <a:p>
            <a:pPr algn="ctr"/>
            <a:r>
              <a:rPr lang="en-US" dirty="0" smtClean="0"/>
              <a:t>Abrasion Resistant </a:t>
            </a:r>
          </a:p>
          <a:p>
            <a:pPr algn="ctr"/>
            <a:r>
              <a:rPr lang="en-US" dirty="0" smtClean="0"/>
              <a:t>www.kimberly-clark.com</a:t>
            </a:r>
            <a:endParaRPr lang="en-US" dirty="0"/>
          </a:p>
        </p:txBody>
      </p:sp>
      <p:pic>
        <p:nvPicPr>
          <p:cNvPr id="28678" name="Picture 6" descr="0035_1 Gardening 2"/>
          <p:cNvPicPr>
            <a:picLocks noChangeAspect="1" noChangeArrowheads="1"/>
          </p:cNvPicPr>
          <p:nvPr/>
        </p:nvPicPr>
        <p:blipFill>
          <a:blip r:embed="rId4" cstate="screen"/>
          <a:srcRect t="40476"/>
          <a:stretch>
            <a:fillRect/>
          </a:stretch>
        </p:blipFill>
        <p:spPr bwMode="auto">
          <a:xfrm>
            <a:off x="6135624" y="1176996"/>
            <a:ext cx="3008376" cy="2686050"/>
          </a:xfrm>
          <a:prstGeom prst="rect">
            <a:avLst/>
          </a:prstGeom>
          <a:noFill/>
        </p:spPr>
      </p:pic>
      <p:sp>
        <p:nvSpPr>
          <p:cNvPr id="8" name="Rectangle 7"/>
          <p:cNvSpPr/>
          <p:nvPr/>
        </p:nvSpPr>
        <p:spPr>
          <a:xfrm>
            <a:off x="6142857" y="3858064"/>
            <a:ext cx="3001143" cy="2031325"/>
          </a:xfrm>
          <a:prstGeom prst="rect">
            <a:avLst/>
          </a:prstGeom>
        </p:spPr>
        <p:txBody>
          <a:bodyPr wrap="square">
            <a:spAutoFit/>
          </a:bodyPr>
          <a:lstStyle/>
          <a:p>
            <a:pPr algn="ctr"/>
            <a:r>
              <a:rPr lang="en-US" dirty="0" smtClean="0"/>
              <a:t>^  </a:t>
            </a:r>
            <a:r>
              <a:rPr lang="en-US" b="1" dirty="0" smtClean="0"/>
              <a:t>MaxFit</a:t>
            </a:r>
            <a:r>
              <a:rPr lang="en-US" dirty="0" smtClean="0"/>
              <a:t> gloves provide abrasion protection with relatively little loss of dexterity, and offering increased grip compared with bare hands. www.maxfitgloves.com</a:t>
            </a:r>
            <a:endParaRPr lang="en-US" dirty="0"/>
          </a:p>
        </p:txBody>
      </p:sp>
      <p:pic>
        <p:nvPicPr>
          <p:cNvPr id="1026" name="Picture 2" descr="http://www.flexx-rap.com/_images/industrial.jp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3618641" y="3886200"/>
            <a:ext cx="2518855" cy="167504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3657600" y="5595256"/>
            <a:ext cx="2485257" cy="1200329"/>
          </a:xfrm>
          <a:prstGeom prst="rect">
            <a:avLst/>
          </a:prstGeom>
        </p:spPr>
        <p:txBody>
          <a:bodyPr wrap="square">
            <a:spAutoFit/>
          </a:bodyPr>
          <a:lstStyle/>
          <a:p>
            <a:pPr algn="ctr"/>
            <a:r>
              <a:rPr lang="en-US" b="1" dirty="0" smtClean="0"/>
              <a:t>^ </a:t>
            </a:r>
            <a:r>
              <a:rPr lang="en-US" b="1" dirty="0"/>
              <a:t>F</a:t>
            </a:r>
            <a:r>
              <a:rPr lang="en-US" b="1" dirty="0" smtClean="0"/>
              <a:t>inger tape may be useful. Can be used with/without gloves. </a:t>
            </a:r>
          </a:p>
          <a:p>
            <a:pPr algn="ctr"/>
            <a:r>
              <a:rPr lang="en-US" dirty="0" smtClean="0"/>
              <a:t>www.flexx-rap.com</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Mechanical protection: vibration</a:t>
            </a:r>
            <a:endParaRPr lang="en-US" dirty="0"/>
          </a:p>
        </p:txBody>
      </p:sp>
      <p:sp>
        <p:nvSpPr>
          <p:cNvPr id="3" name="Content Placeholder 2"/>
          <p:cNvSpPr>
            <a:spLocks noGrp="1"/>
          </p:cNvSpPr>
          <p:nvPr>
            <p:ph idx="1"/>
          </p:nvPr>
        </p:nvSpPr>
        <p:spPr>
          <a:xfrm>
            <a:off x="0" y="1066800"/>
            <a:ext cx="9144000" cy="4525963"/>
          </a:xfrm>
        </p:spPr>
        <p:txBody>
          <a:bodyPr>
            <a:noAutofit/>
          </a:bodyPr>
          <a:lstStyle/>
          <a:p>
            <a:pPr marL="514350" indent="-514350">
              <a:buFont typeface="+mj-lt"/>
              <a:buAutoNum type="arabicPeriod"/>
            </a:pPr>
            <a:r>
              <a:rPr lang="en-US" sz="2800" dirty="0" smtClean="0"/>
              <a:t>Hand-arm vibration - five types of disorders (HAVS hand-arm vibration syndrome is a combination of two or more of these disorders)</a:t>
            </a:r>
          </a:p>
          <a:p>
            <a:pPr marL="1314450" lvl="2" indent="-514350">
              <a:buNone/>
            </a:pPr>
            <a:r>
              <a:rPr lang="en-US" sz="2000" dirty="0" smtClean="0"/>
              <a:t>Type A: Circulatory</a:t>
            </a:r>
          </a:p>
          <a:p>
            <a:pPr marL="1314450" lvl="2" indent="-514350">
              <a:buNone/>
            </a:pPr>
            <a:r>
              <a:rPr lang="en-US" sz="2000" dirty="0" smtClean="0"/>
              <a:t>Type B: Bone &amp; joint</a:t>
            </a:r>
          </a:p>
          <a:p>
            <a:pPr marL="1314450" lvl="2" indent="-514350">
              <a:buNone/>
            </a:pPr>
            <a:r>
              <a:rPr lang="en-US" sz="2000" dirty="0" smtClean="0"/>
              <a:t>Type C: Neurological</a:t>
            </a:r>
          </a:p>
          <a:p>
            <a:pPr marL="1314450" lvl="2" indent="-514350">
              <a:buNone/>
            </a:pPr>
            <a:r>
              <a:rPr lang="en-US" sz="2000" dirty="0" smtClean="0"/>
              <a:t>Type D: Muscular</a:t>
            </a:r>
          </a:p>
          <a:p>
            <a:pPr marL="803275" lvl="2" indent="-3175">
              <a:buNone/>
            </a:pPr>
            <a:r>
              <a:rPr lang="en-US" sz="2000" dirty="0" smtClean="0"/>
              <a:t>Type E: General disorders, e.g. central nervous system disorders.</a:t>
            </a:r>
          </a:p>
          <a:p>
            <a:pPr marL="514350" indent="-514350">
              <a:buFont typeface="+mj-lt"/>
              <a:buAutoNum type="arabicPeriod"/>
            </a:pPr>
            <a:r>
              <a:rPr lang="en-US" sz="2800" dirty="0" smtClean="0"/>
              <a:t>Grip force, hand temperature and hand-arm postures are risk factors. </a:t>
            </a:r>
          </a:p>
          <a:p>
            <a:pPr marL="914400" lvl="1" indent="-514350">
              <a:buFont typeface="+mj-lt"/>
              <a:buAutoNum type="arabicPeriod"/>
            </a:pPr>
            <a:r>
              <a:rPr lang="en-US" sz="2200" dirty="0" smtClean="0"/>
              <a:t>Gloves may improve grip, depending on design and working conditions; relax grip as much as possible to de-couple hand/tool.</a:t>
            </a:r>
          </a:p>
          <a:p>
            <a:pPr marL="914400" lvl="1" indent="-514350">
              <a:buFont typeface="+mj-lt"/>
              <a:buAutoNum type="arabicPeriod"/>
            </a:pPr>
            <a:r>
              <a:rPr lang="en-US" sz="2200" dirty="0" smtClean="0"/>
              <a:t>Keep hands warm when operating hand tools in cold temperatures.</a:t>
            </a:r>
          </a:p>
          <a:p>
            <a:pPr marL="914400" lvl="1" indent="-514350">
              <a:buFont typeface="+mj-lt"/>
              <a:buAutoNum type="arabicPeriod"/>
            </a:pPr>
            <a:r>
              <a:rPr lang="en-US" sz="2200" dirty="0" smtClean="0"/>
              <a:t>Position task and operator optimally.</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Mechanical protection: vibration</a:t>
            </a:r>
            <a:endParaRPr lang="en-US" dirty="0"/>
          </a:p>
        </p:txBody>
      </p:sp>
      <p:sp>
        <p:nvSpPr>
          <p:cNvPr id="3" name="Content Placeholder 2"/>
          <p:cNvSpPr>
            <a:spLocks noGrp="1"/>
          </p:cNvSpPr>
          <p:nvPr>
            <p:ph idx="1"/>
          </p:nvPr>
        </p:nvSpPr>
        <p:spPr>
          <a:xfrm>
            <a:off x="228600" y="1066800"/>
            <a:ext cx="6096000" cy="4525963"/>
          </a:xfrm>
        </p:spPr>
        <p:txBody>
          <a:bodyPr>
            <a:noAutofit/>
          </a:bodyPr>
          <a:lstStyle/>
          <a:p>
            <a:pPr marL="0" indent="0">
              <a:buNone/>
            </a:pPr>
            <a:r>
              <a:rPr lang="en-US" sz="2400" dirty="0" smtClean="0"/>
              <a:t>Anti-vibration gloves may not reduce transmitted vibration as much as expected, due to: </a:t>
            </a:r>
          </a:p>
          <a:p>
            <a:pPr marL="465138" lvl="1" indent="-288925">
              <a:buFont typeface="+mj-lt"/>
              <a:buAutoNum type="arabicPeriod"/>
            </a:pPr>
            <a:r>
              <a:rPr lang="en-US" sz="2400" dirty="0" smtClean="0"/>
              <a:t>Increasing force applied to the handle increases transmission of vibration to the palm. </a:t>
            </a:r>
          </a:p>
          <a:p>
            <a:pPr marL="465138" lvl="1" indent="-288925">
              <a:buFont typeface="+mj-lt"/>
              <a:buAutoNum type="arabicPeriod"/>
            </a:pPr>
            <a:r>
              <a:rPr lang="en-US" sz="2400" dirty="0" smtClean="0"/>
              <a:t>Inter-subject variability.</a:t>
            </a:r>
          </a:p>
          <a:p>
            <a:pPr marL="465138" lvl="1" indent="-288925">
              <a:buFont typeface="+mj-lt"/>
              <a:buAutoNum type="arabicPeriod"/>
            </a:pPr>
            <a:r>
              <a:rPr lang="en-US" sz="2400" dirty="0" smtClean="0"/>
              <a:t>ISO 10819:1996 does not deal with spectra of vibration frequencies and magnitudes typically found in hand-operated power tools. Gloves manufactured to meet this Standard may or may not provide the hoped-for protection in any given situation.</a:t>
            </a:r>
          </a:p>
        </p:txBody>
      </p:sp>
      <p:sp>
        <p:nvSpPr>
          <p:cNvPr id="4" name="TextBox 3"/>
          <p:cNvSpPr txBox="1"/>
          <p:nvPr/>
        </p:nvSpPr>
        <p:spPr>
          <a:xfrm>
            <a:off x="228600" y="6096000"/>
            <a:ext cx="1988493" cy="369332"/>
          </a:xfrm>
          <a:prstGeom prst="rect">
            <a:avLst/>
          </a:prstGeom>
          <a:noFill/>
        </p:spPr>
        <p:txBody>
          <a:bodyPr wrap="none" rtlCol="0">
            <a:spAutoFit/>
          </a:bodyPr>
          <a:lstStyle/>
          <a:p>
            <a:r>
              <a:rPr lang="en-US" i="1" dirty="0" smtClean="0"/>
              <a:t>Source: Lazlo, 2011</a:t>
            </a:r>
            <a:endParaRPr lang="en-US" i="1" dirty="0"/>
          </a:p>
        </p:txBody>
      </p:sp>
      <p:pic>
        <p:nvPicPr>
          <p:cNvPr id="25602" name="Picture 2" descr="NS® Mechanics Gel Padded Anti-Vibration Gloves"/>
          <p:cNvPicPr>
            <a:picLocks noChangeAspect="1" noChangeArrowheads="1"/>
          </p:cNvPicPr>
          <p:nvPr/>
        </p:nvPicPr>
        <p:blipFill>
          <a:blip r:embed="rId3" cstate="screen"/>
          <a:srcRect/>
          <a:stretch>
            <a:fillRect/>
          </a:stretch>
        </p:blipFill>
        <p:spPr bwMode="auto">
          <a:xfrm>
            <a:off x="6312379" y="990600"/>
            <a:ext cx="2743200" cy="2743200"/>
          </a:xfrm>
          <a:prstGeom prst="rect">
            <a:avLst/>
          </a:prstGeom>
          <a:noFill/>
        </p:spPr>
      </p:pic>
      <p:sp>
        <p:nvSpPr>
          <p:cNvPr id="6" name="Rectangle 5"/>
          <p:cNvSpPr/>
          <p:nvPr/>
        </p:nvSpPr>
        <p:spPr>
          <a:xfrm>
            <a:off x="6189453" y="3441412"/>
            <a:ext cx="2971800" cy="584775"/>
          </a:xfrm>
          <a:prstGeom prst="rect">
            <a:avLst/>
          </a:prstGeom>
        </p:spPr>
        <p:txBody>
          <a:bodyPr wrap="square">
            <a:spAutoFit/>
          </a:bodyPr>
          <a:lstStyle/>
          <a:p>
            <a:r>
              <a:rPr lang="en-US" sz="1600" b="1" dirty="0" smtClean="0"/>
              <a:t>Northern Safety Mechanics Gel</a:t>
            </a:r>
          </a:p>
          <a:p>
            <a:pPr algn="ctr"/>
            <a:r>
              <a:rPr lang="en-US" sz="1600" dirty="0" smtClean="0"/>
              <a:t>www.norther</a:t>
            </a:r>
            <a:r>
              <a:rPr lang="en-US" sz="1600" b="1" dirty="0" smtClean="0"/>
              <a:t>ns</a:t>
            </a:r>
            <a:r>
              <a:rPr lang="en-US" sz="1600" dirty="0" smtClean="0"/>
              <a:t>afety.com</a:t>
            </a:r>
            <a:endParaRPr lang="en-US" sz="1600" b="1" dirty="0"/>
          </a:p>
        </p:txBody>
      </p:sp>
      <p:sp>
        <p:nvSpPr>
          <p:cNvPr id="5" name="TextBox 4"/>
          <p:cNvSpPr txBox="1"/>
          <p:nvPr/>
        </p:nvSpPr>
        <p:spPr>
          <a:xfrm>
            <a:off x="6312379" y="4419600"/>
            <a:ext cx="2725947" cy="1477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chemeClr val="tx2"/>
            </a:solidFill>
          </a:ln>
        </p:spPr>
        <p:txBody>
          <a:bodyPr wrap="square" rtlCol="0">
            <a:spAutoFit/>
          </a:bodyPr>
          <a:lstStyle/>
          <a:p>
            <a:pPr algn="ctr"/>
            <a:r>
              <a:rPr lang="en-US" b="1" dirty="0" smtClean="0"/>
              <a:t>INJURY PREVENTION:</a:t>
            </a:r>
          </a:p>
          <a:p>
            <a:pPr algn="ctr"/>
            <a:endParaRPr lang="en-US" b="1" dirty="0"/>
          </a:p>
          <a:p>
            <a:pPr algn="ctr"/>
            <a:r>
              <a:rPr lang="en-US" b="1" dirty="0" smtClean="0"/>
              <a:t>PRIMARY/ENGINEERING</a:t>
            </a:r>
          </a:p>
          <a:p>
            <a:pPr algn="ctr"/>
            <a:r>
              <a:rPr lang="en-US" b="1" dirty="0" smtClean="0"/>
              <a:t>vs. </a:t>
            </a:r>
          </a:p>
          <a:p>
            <a:pPr algn="ctr"/>
            <a:r>
              <a:rPr lang="en-US" b="1" dirty="0" smtClean="0"/>
              <a:t>SECONDARY/GLOVES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noAutofit/>
          </a:bodyPr>
          <a:lstStyle/>
          <a:p>
            <a:r>
              <a:rPr lang="en-US" dirty="0" smtClean="0"/>
              <a:t>Mechanical protection - lacerations. </a:t>
            </a:r>
            <a:br>
              <a:rPr lang="en-US" dirty="0" smtClean="0"/>
            </a:br>
            <a:endParaRPr lang="en-US" dirty="0"/>
          </a:p>
        </p:txBody>
      </p:sp>
      <p:sp>
        <p:nvSpPr>
          <p:cNvPr id="3" name="Content Placeholder 2"/>
          <p:cNvSpPr>
            <a:spLocks noGrp="1"/>
          </p:cNvSpPr>
          <p:nvPr>
            <p:ph idx="1"/>
          </p:nvPr>
        </p:nvSpPr>
        <p:spPr>
          <a:xfrm>
            <a:off x="533400" y="1143000"/>
            <a:ext cx="8077200" cy="4525963"/>
          </a:xfrm>
        </p:spPr>
        <p:txBody>
          <a:bodyPr>
            <a:normAutofit lnSpcReduction="10000"/>
          </a:bodyPr>
          <a:lstStyle/>
          <a:p>
            <a:pPr marL="514350" indent="-514350">
              <a:buFont typeface="+mj-lt"/>
              <a:buAutoNum type="arabicPeriod"/>
            </a:pPr>
            <a:r>
              <a:rPr lang="en-US" sz="2400" dirty="0"/>
              <a:t>Lacerations </a:t>
            </a:r>
            <a:r>
              <a:rPr lang="en-US" sz="2400" dirty="0" smtClean="0"/>
              <a:t>are </a:t>
            </a:r>
            <a:r>
              <a:rPr lang="en-US" sz="2400" dirty="0"/>
              <a:t>a major occupational </a:t>
            </a:r>
            <a:r>
              <a:rPr lang="en-US" sz="2400" dirty="0" smtClean="0"/>
              <a:t>hazard. </a:t>
            </a:r>
          </a:p>
          <a:p>
            <a:pPr marL="514350" indent="-514350">
              <a:buFont typeface="+mj-lt"/>
              <a:buAutoNum type="arabicPeriod"/>
            </a:pPr>
            <a:r>
              <a:rPr lang="en-US" sz="2400" dirty="0" smtClean="0"/>
              <a:t>Wherever </a:t>
            </a:r>
            <a:r>
              <a:rPr lang="en-US" sz="2400" dirty="0"/>
              <a:t>feasible, hazards and risks </a:t>
            </a:r>
            <a:r>
              <a:rPr lang="en-US" sz="2400" dirty="0" smtClean="0"/>
              <a:t>should </a:t>
            </a:r>
            <a:r>
              <a:rPr lang="en-US" sz="2400" dirty="0"/>
              <a:t>be engineered out of the work, but where this cannot be achieved, gloves and anti-cut tapes can be worn. </a:t>
            </a:r>
            <a:endParaRPr lang="en-US" sz="2400" dirty="0" smtClean="0"/>
          </a:p>
          <a:p>
            <a:pPr marL="514350" indent="-514350">
              <a:buFont typeface="+mj-lt"/>
              <a:buAutoNum type="arabicPeriod"/>
            </a:pPr>
            <a:r>
              <a:rPr lang="en-US" sz="2400" dirty="0" smtClean="0"/>
              <a:t>Not </a:t>
            </a:r>
            <a:r>
              <a:rPr lang="en-US" sz="2400" dirty="0"/>
              <a:t>all materials afford equal protection against cuts</a:t>
            </a:r>
            <a:endParaRPr lang="en-US" sz="2400" b="1" dirty="0" smtClean="0"/>
          </a:p>
          <a:p>
            <a:pPr marL="514350" indent="-514350">
              <a:buFont typeface="+mj-lt"/>
              <a:buAutoNum type="arabicPeriod"/>
            </a:pPr>
            <a:r>
              <a:rPr lang="en-US" sz="2400" dirty="0" smtClean="0"/>
              <a:t>Currently there are three standardized methods for testing cut resistance:</a:t>
            </a:r>
          </a:p>
          <a:p>
            <a:pPr marL="914400" lvl="1" indent="-514350">
              <a:buFont typeface="+mj-lt"/>
              <a:buAutoNum type="arabicPeriod"/>
            </a:pPr>
            <a:r>
              <a:rPr lang="en-US" sz="2400" b="1" dirty="0" smtClean="0"/>
              <a:t>ASTM F1790 </a:t>
            </a:r>
            <a:r>
              <a:rPr lang="en-US" sz="2400" dirty="0" smtClean="0"/>
              <a:t>(formerly American </a:t>
            </a:r>
            <a:r>
              <a:rPr lang="en-US" sz="2400" dirty="0"/>
              <a:t>Society for Testing and </a:t>
            </a:r>
            <a:r>
              <a:rPr lang="en-US" sz="2400" dirty="0" smtClean="0"/>
              <a:t>Materials,</a:t>
            </a:r>
            <a:r>
              <a:rPr lang="en-US" sz="2400" dirty="0"/>
              <a:t>  </a:t>
            </a:r>
            <a:r>
              <a:rPr lang="en-US" sz="2400" dirty="0" smtClean="0"/>
              <a:t>now </a:t>
            </a:r>
            <a:r>
              <a:rPr lang="en-US" sz="2400" dirty="0"/>
              <a:t>ASTM </a:t>
            </a:r>
            <a:r>
              <a:rPr lang="en-US" sz="2400" dirty="0" smtClean="0"/>
              <a:t>International) - U.S.A.) ,</a:t>
            </a:r>
          </a:p>
          <a:p>
            <a:pPr marL="914400" lvl="1" indent="-514350">
              <a:buFont typeface="+mj-lt"/>
              <a:buAutoNum type="arabicPeriod"/>
            </a:pPr>
            <a:r>
              <a:rPr lang="en-US" sz="2400" b="1" dirty="0" smtClean="0"/>
              <a:t>ISO 13997 </a:t>
            </a:r>
            <a:r>
              <a:rPr lang="en-US" sz="2400" dirty="0" smtClean="0"/>
              <a:t>- International, and </a:t>
            </a:r>
          </a:p>
          <a:p>
            <a:pPr marL="914400" lvl="1" indent="-514350">
              <a:buFont typeface="+mj-lt"/>
              <a:buAutoNum type="arabicPeriod"/>
            </a:pPr>
            <a:r>
              <a:rPr lang="en-US" sz="2400" b="1" dirty="0" smtClean="0"/>
              <a:t>EN 388 </a:t>
            </a:r>
            <a:r>
              <a:rPr lang="en-US" sz="2400" dirty="0" smtClean="0"/>
              <a:t>- Europe. </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3568"/>
            <a:ext cx="9144000" cy="6850864"/>
          </a:xfrm>
          <a:prstGeom prst="rect">
            <a:avLst/>
          </a:prstGeom>
        </p:spPr>
      </p:pic>
      <p:sp>
        <p:nvSpPr>
          <p:cNvPr id="2" name="Title 1"/>
          <p:cNvSpPr>
            <a:spLocks noGrp="1"/>
          </p:cNvSpPr>
          <p:nvPr>
            <p:ph type="ctrTitle"/>
          </p:nvPr>
        </p:nvSpPr>
        <p:spPr>
          <a:xfrm>
            <a:off x="1" y="228600"/>
            <a:ext cx="9143999" cy="2209800"/>
          </a:xfrm>
          <a:solidFill>
            <a:srgbClr val="C4BD97">
              <a:alpha val="50196"/>
            </a:srgbClr>
          </a:solidFill>
        </p:spPr>
        <p:txBody>
          <a:bodyPr>
            <a:noAutofit/>
          </a:bodyPr>
          <a:lstStyle/>
          <a:p>
            <a:r>
              <a:rPr lang="en-US" sz="7200" b="1" dirty="0" smtClean="0">
                <a:solidFill>
                  <a:srgbClr val="FFFF00"/>
                </a:solidFill>
                <a:effectLst>
                  <a:outerShdw blurRad="38100" dist="38100" dir="2700000" algn="tl">
                    <a:srgbClr val="000000">
                      <a:alpha val="43137"/>
                    </a:srgbClr>
                  </a:outerShdw>
                </a:effectLst>
              </a:rPr>
              <a:t>Hand protection</a:t>
            </a:r>
            <a:br>
              <a:rPr lang="en-US" sz="7200" b="1" dirty="0" smtClean="0">
                <a:solidFill>
                  <a:srgbClr val="FFFF00"/>
                </a:solidFill>
                <a:effectLst>
                  <a:outerShdw blurRad="38100" dist="38100" dir="2700000" algn="tl">
                    <a:srgbClr val="000000">
                      <a:alpha val="43137"/>
                    </a:srgbClr>
                  </a:outerShdw>
                </a:effectLst>
              </a:rPr>
            </a:br>
            <a:r>
              <a:rPr lang="en-US" sz="7200" b="1" dirty="0" smtClean="0">
                <a:solidFill>
                  <a:srgbClr val="FFFF00"/>
                </a:solidFill>
                <a:effectLst>
                  <a:outerShdw blurRad="38100" dist="38100" dir="2700000" algn="tl">
                    <a:srgbClr val="000000">
                      <a:alpha val="43137"/>
                    </a:srgbClr>
                  </a:outerShdw>
                </a:effectLst>
              </a:rPr>
              <a:t>in agriculture</a:t>
            </a:r>
            <a:endParaRPr lang="en-US" sz="72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4191000"/>
            <a:ext cx="9144000" cy="2667000"/>
          </a:xfrm>
          <a:solidFill>
            <a:schemeClr val="bg2">
              <a:lumMod val="75000"/>
              <a:alpha val="40000"/>
            </a:schemeClr>
          </a:solidFill>
        </p:spPr>
        <p:txBody>
          <a:bodyPr>
            <a:noAutofit/>
          </a:bodyPr>
          <a:lstStyle/>
          <a:p>
            <a:r>
              <a:rPr lang="en-US" sz="2800" b="1" dirty="0" smtClean="0">
                <a:solidFill>
                  <a:srgbClr val="FFFF00"/>
                </a:solidFill>
                <a:effectLst>
                  <a:outerShdw blurRad="38100" dist="38100" dir="2700000" algn="tl">
                    <a:srgbClr val="000000">
                      <a:alpha val="43137"/>
                    </a:srgbClr>
                  </a:outerShdw>
                </a:effectLst>
              </a:rPr>
              <a:t>Robert  Stuthridge, Ergonomist</a:t>
            </a:r>
          </a:p>
          <a:p>
            <a:r>
              <a:rPr lang="en-US" sz="2800" b="1" dirty="0" smtClean="0">
                <a:solidFill>
                  <a:srgbClr val="FFFF00"/>
                </a:solidFill>
                <a:effectLst>
                  <a:outerShdw blurRad="38100" dist="38100" dir="2700000" algn="tl">
                    <a:srgbClr val="000000">
                      <a:alpha val="43137"/>
                    </a:srgbClr>
                  </a:outerShdw>
                </a:effectLst>
              </a:rPr>
              <a:t>National AgrAbility Project, Purdue University, </a:t>
            </a:r>
          </a:p>
          <a:p>
            <a:r>
              <a:rPr lang="en-US" sz="2800" b="1" dirty="0" smtClean="0">
                <a:solidFill>
                  <a:srgbClr val="FFFF00"/>
                </a:solidFill>
                <a:effectLst>
                  <a:outerShdw blurRad="38100" dist="38100" dir="2700000" algn="tl">
                    <a:srgbClr val="000000">
                      <a:alpha val="43137"/>
                    </a:srgbClr>
                  </a:outerShdw>
                </a:effectLst>
              </a:rPr>
              <a:t>West Lafayette, IN 47907 </a:t>
            </a:r>
          </a:p>
          <a:p>
            <a:r>
              <a:rPr lang="en-US" sz="2800" b="1" dirty="0" smtClean="0">
                <a:solidFill>
                  <a:srgbClr val="FFFF00"/>
                </a:solidFill>
                <a:effectLst>
                  <a:outerShdw blurRad="38100" dist="38100" dir="2700000" algn="tl">
                    <a:srgbClr val="000000">
                      <a:alpha val="43137"/>
                    </a:srgbClr>
                  </a:outerShdw>
                </a:effectLst>
              </a:rPr>
              <a:t>Tel: 765 494 5088</a:t>
            </a:r>
          </a:p>
          <a:p>
            <a:r>
              <a:rPr lang="en-US" sz="2800" b="1" dirty="0" smtClean="0">
                <a:solidFill>
                  <a:srgbClr val="FFFF00"/>
                </a:solidFill>
                <a:effectLst>
                  <a:outerShdw blurRad="38100" dist="38100" dir="2700000" algn="tl">
                    <a:srgbClr val="000000">
                      <a:alpha val="43137"/>
                    </a:srgbClr>
                  </a:outerShdw>
                </a:effectLst>
              </a:rPr>
              <a:t>www.agrability.org</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0390177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ANSI/ISEA 105-2011 Cut Resistance</a:t>
            </a:r>
            <a:endParaRPr lang="en-US" dirty="0"/>
          </a:p>
        </p:txBody>
      </p:sp>
      <p:sp>
        <p:nvSpPr>
          <p:cNvPr id="3" name="Content Placeholder 2"/>
          <p:cNvSpPr>
            <a:spLocks noGrp="1"/>
          </p:cNvSpPr>
          <p:nvPr>
            <p:ph idx="1"/>
          </p:nvPr>
        </p:nvSpPr>
        <p:spPr>
          <a:xfrm>
            <a:off x="457200" y="1066800"/>
            <a:ext cx="8229600" cy="1142999"/>
          </a:xfrm>
        </p:spPr>
        <p:txBody>
          <a:bodyPr>
            <a:noAutofit/>
          </a:bodyPr>
          <a:lstStyle/>
          <a:p>
            <a:r>
              <a:rPr lang="en-US" sz="2800" dirty="0" smtClean="0"/>
              <a:t>ANSI/ISEA 105 Performance levels for cut resistance are specified in this standard – see Table 1.</a:t>
            </a:r>
          </a:p>
        </p:txBody>
      </p:sp>
      <p:pic>
        <p:nvPicPr>
          <p:cNvPr id="57346" name="Picture 2"/>
          <p:cNvPicPr>
            <a:picLocks noChangeAspect="1" noChangeArrowheads="1"/>
          </p:cNvPicPr>
          <p:nvPr/>
        </p:nvPicPr>
        <p:blipFill>
          <a:blip r:embed="rId3" cstate="screen"/>
          <a:srcRect l="13065" t="18925" r="53065" b="32444"/>
          <a:stretch>
            <a:fillRect/>
          </a:stretch>
        </p:blipFill>
        <p:spPr bwMode="auto">
          <a:xfrm>
            <a:off x="228600" y="1981200"/>
            <a:ext cx="5378031" cy="4343400"/>
          </a:xfrm>
          <a:prstGeom prst="rect">
            <a:avLst/>
          </a:prstGeom>
          <a:noFill/>
          <a:ln w="9525">
            <a:noFill/>
            <a:miter lim="800000"/>
            <a:headEnd/>
            <a:tailEnd/>
          </a:ln>
        </p:spPr>
      </p:pic>
      <p:sp>
        <p:nvSpPr>
          <p:cNvPr id="5" name="Rectangle 4"/>
          <p:cNvSpPr/>
          <p:nvPr/>
        </p:nvSpPr>
        <p:spPr>
          <a:xfrm>
            <a:off x="5562600" y="2590800"/>
            <a:ext cx="3352800" cy="1661993"/>
          </a:xfrm>
          <a:prstGeom prst="rect">
            <a:avLst/>
          </a:prstGeom>
        </p:spPr>
        <p:txBody>
          <a:bodyPr wrap="square">
            <a:spAutoFit/>
          </a:bodyPr>
          <a:lstStyle/>
          <a:p>
            <a:r>
              <a:rPr lang="en-US" dirty="0" smtClean="0"/>
              <a:t>Source:  DuPont Kevlar: The Science of Cut protection (access date 8/28/2011)</a:t>
            </a:r>
            <a:endParaRPr lang="en-US" dirty="0" smtClean="0">
              <a:hlinkClick r:id="rId4"/>
            </a:endParaRPr>
          </a:p>
          <a:p>
            <a:r>
              <a:rPr lang="en-US" sz="1600" dirty="0" smtClean="0">
                <a:hlinkClick r:id="rId4"/>
              </a:rPr>
              <a:t>http://www2.dupont.com/Kevlar_Gloves/en_US/assets/downloads/kevlar_cut_protection_testing.pdf</a:t>
            </a:r>
            <a:endParaRPr lang="en-US" sz="1600" dirty="0"/>
          </a:p>
        </p:txBody>
      </p:sp>
      <p:sp>
        <p:nvSpPr>
          <p:cNvPr id="6" name="Rectangle 5"/>
          <p:cNvSpPr/>
          <p:nvPr/>
        </p:nvSpPr>
        <p:spPr>
          <a:xfrm>
            <a:off x="228600" y="6248400"/>
            <a:ext cx="5334000" cy="369332"/>
          </a:xfrm>
          <a:prstGeom prst="rect">
            <a:avLst/>
          </a:prstGeom>
        </p:spPr>
        <p:txBody>
          <a:bodyPr wrap="square">
            <a:spAutoFit/>
          </a:bodyPr>
          <a:lstStyle/>
          <a:p>
            <a:pPr algn="ctr"/>
            <a:r>
              <a:rPr lang="en-US" dirty="0" smtClean="0"/>
              <a:t>ANSI/ISEA 105 performance levels for cut resistance</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Cut-resistance</a:t>
            </a:r>
            <a:endParaRPr lang="en-US" dirty="0"/>
          </a:p>
        </p:txBody>
      </p:sp>
      <p:pic>
        <p:nvPicPr>
          <p:cNvPr id="93186" name="Picture 2" descr="Superior Glove Action Cut Proof Gloves SKSMLP - String Kevlar/ Steel Glove, Steel Mesh lined w/  Split Leather Palms"/>
          <p:cNvPicPr>
            <a:picLocks noChangeAspect="1" noChangeArrowheads="1"/>
          </p:cNvPicPr>
          <p:nvPr/>
        </p:nvPicPr>
        <p:blipFill>
          <a:blip r:embed="rId3" cstate="screen"/>
          <a:srcRect t="20000" b="20000"/>
          <a:stretch>
            <a:fillRect/>
          </a:stretch>
        </p:blipFill>
        <p:spPr bwMode="auto">
          <a:xfrm rot="5400000">
            <a:off x="217098" y="1988063"/>
            <a:ext cx="4629509" cy="2777705"/>
          </a:xfrm>
          <a:prstGeom prst="rect">
            <a:avLst/>
          </a:prstGeom>
          <a:noFill/>
        </p:spPr>
      </p:pic>
      <p:sp>
        <p:nvSpPr>
          <p:cNvPr id="5" name="Rectangle 4"/>
          <p:cNvSpPr/>
          <p:nvPr/>
        </p:nvSpPr>
        <p:spPr>
          <a:xfrm>
            <a:off x="245852" y="5890155"/>
            <a:ext cx="4572000" cy="707886"/>
          </a:xfrm>
          <a:prstGeom prst="rect">
            <a:avLst/>
          </a:prstGeom>
        </p:spPr>
        <p:txBody>
          <a:bodyPr>
            <a:spAutoFit/>
          </a:bodyPr>
          <a:lstStyle/>
          <a:p>
            <a:pPr algn="ctr"/>
            <a:r>
              <a:rPr lang="en-US" sz="2000" dirty="0" smtClean="0"/>
              <a:t>Superior Glove SKSMLP Category 5 cut-resistance  &gt;3800g resistance</a:t>
            </a:r>
            <a:r>
              <a:rPr lang="en-US" sz="2000" dirty="0"/>
              <a:t>.</a:t>
            </a:r>
            <a:endParaRPr lang="en-US" sz="2000" dirty="0" smtClean="0"/>
          </a:p>
        </p:txBody>
      </p:sp>
      <p:pic>
        <p:nvPicPr>
          <p:cNvPr id="5122" name="Picture 2" descr="Category Image"/>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334000" y="1062161"/>
            <a:ext cx="3048000" cy="468351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334000" y="5736267"/>
            <a:ext cx="3048000" cy="1015663"/>
          </a:xfrm>
          <a:prstGeom prst="rect">
            <a:avLst/>
          </a:prstGeom>
          <a:noFill/>
        </p:spPr>
        <p:txBody>
          <a:bodyPr wrap="square" rtlCol="0">
            <a:spAutoFit/>
          </a:bodyPr>
          <a:lstStyle/>
          <a:p>
            <a:pPr algn="ctr"/>
            <a:r>
              <a:rPr lang="en-US" sz="2000" dirty="0" smtClean="0"/>
              <a:t>Wells Lamont Whizard metal mesh,  Category 5 cut-resistant gloves.</a:t>
            </a:r>
            <a:endParaRPr lang="en-US" sz="2000"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Mechanical protection – contusions</a:t>
            </a:r>
            <a:endParaRPr lang="en-US" dirty="0"/>
          </a:p>
        </p:txBody>
      </p:sp>
      <p:sp>
        <p:nvSpPr>
          <p:cNvPr id="3" name="Content Placeholder 2"/>
          <p:cNvSpPr>
            <a:spLocks noGrp="1"/>
          </p:cNvSpPr>
          <p:nvPr>
            <p:ph idx="1"/>
          </p:nvPr>
        </p:nvSpPr>
        <p:spPr>
          <a:xfrm>
            <a:off x="0" y="1219200"/>
            <a:ext cx="5562600" cy="4525963"/>
          </a:xfrm>
        </p:spPr>
        <p:txBody>
          <a:bodyPr>
            <a:normAutofit fontScale="92500" lnSpcReduction="10000"/>
          </a:bodyPr>
          <a:lstStyle/>
          <a:p>
            <a:pPr marL="514350" indent="-514350">
              <a:buFont typeface="+mj-lt"/>
              <a:buAutoNum type="arabicPeriod"/>
            </a:pPr>
            <a:r>
              <a:rPr lang="en-US" dirty="0" smtClean="0"/>
              <a:t>Bruising or contusions occur because of forceful trauma, e.g., blows or pinching of the skin.</a:t>
            </a:r>
          </a:p>
          <a:p>
            <a:pPr marL="514350" indent="-514350">
              <a:buFont typeface="+mj-lt"/>
              <a:buAutoNum type="arabicPeriod"/>
            </a:pPr>
            <a:r>
              <a:rPr lang="en-US" dirty="0" smtClean="0"/>
              <a:t>Gloves provide cushioning between hand and object striking it, (or struck by it) absorbing and dispersing the force – reduces risk of deep tissue injury.</a:t>
            </a:r>
            <a:endParaRPr lang="en-US" dirty="0"/>
          </a:p>
        </p:txBody>
      </p:sp>
      <p:pic>
        <p:nvPicPr>
          <p:cNvPr id="22532" name="Picture 4" descr="Hammer HDX Glove Black"/>
          <p:cNvPicPr>
            <a:picLocks noChangeAspect="1" noChangeArrowheads="1"/>
          </p:cNvPicPr>
          <p:nvPr/>
        </p:nvPicPr>
        <p:blipFill>
          <a:blip r:embed="rId3" cstate="screen"/>
          <a:srcRect/>
          <a:stretch>
            <a:fillRect/>
          </a:stretch>
        </p:blipFill>
        <p:spPr bwMode="auto">
          <a:xfrm rot="17310087">
            <a:off x="6617672" y="3210126"/>
            <a:ext cx="1686964" cy="2984628"/>
          </a:xfrm>
          <a:prstGeom prst="rect">
            <a:avLst/>
          </a:prstGeom>
          <a:noFill/>
        </p:spPr>
      </p:pic>
      <p:sp>
        <p:nvSpPr>
          <p:cNvPr id="6" name="Rectangle 5"/>
          <p:cNvSpPr/>
          <p:nvPr/>
        </p:nvSpPr>
        <p:spPr>
          <a:xfrm>
            <a:off x="6096000" y="5791200"/>
            <a:ext cx="2593659" cy="369332"/>
          </a:xfrm>
          <a:prstGeom prst="rect">
            <a:avLst/>
          </a:prstGeom>
        </p:spPr>
        <p:txBody>
          <a:bodyPr wrap="none">
            <a:spAutoFit/>
          </a:bodyPr>
          <a:lstStyle/>
          <a:p>
            <a:r>
              <a:rPr lang="en-US" dirty="0" smtClean="0"/>
              <a:t>Hammer HDX Glove Black</a:t>
            </a:r>
            <a:endParaRPr lang="en-US" dirty="0"/>
          </a:p>
        </p:txBody>
      </p:sp>
      <p:sp>
        <p:nvSpPr>
          <p:cNvPr id="7" name="Rectangle 6"/>
          <p:cNvSpPr/>
          <p:nvPr/>
        </p:nvSpPr>
        <p:spPr>
          <a:xfrm>
            <a:off x="6172200" y="6096000"/>
            <a:ext cx="2462662" cy="369332"/>
          </a:xfrm>
          <a:prstGeom prst="rect">
            <a:avLst/>
          </a:prstGeom>
        </p:spPr>
        <p:txBody>
          <a:bodyPr wrap="none">
            <a:spAutoFit/>
          </a:bodyPr>
          <a:lstStyle/>
          <a:p>
            <a:pPr algn="ctr"/>
            <a:r>
              <a:rPr lang="en-US" dirty="0" smtClean="0">
                <a:hlinkClick r:id="rId4"/>
              </a:rPr>
              <a:t>www.instinctgloves.com</a:t>
            </a:r>
            <a:endParaRPr lang="en-US" dirty="0"/>
          </a:p>
        </p:txBody>
      </p:sp>
      <p:pic>
        <p:nvPicPr>
          <p:cNvPr id="22534" name="Picture 6" descr="http://t2.gstatic.com/images?q=tbn:ANd9GcR0pSvmPafjZU1N7tNs5EwMmOHthvvE3rwe4TFBfjdHskxPsklmmA"/>
          <p:cNvPicPr>
            <a:picLocks noChangeAspect="1" noChangeArrowheads="1"/>
          </p:cNvPicPr>
          <p:nvPr/>
        </p:nvPicPr>
        <p:blipFill>
          <a:blip r:embed="rId5" cstate="screen"/>
          <a:srcRect/>
          <a:stretch>
            <a:fillRect/>
          </a:stretch>
        </p:blipFill>
        <p:spPr bwMode="auto">
          <a:xfrm>
            <a:off x="5791200" y="1295400"/>
            <a:ext cx="3153658" cy="2362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dirty="0" smtClean="0"/>
              <a:t>Human factors in hand protection</a:t>
            </a:r>
            <a:br>
              <a:rPr lang="en-US" dirty="0" smtClean="0"/>
            </a:br>
            <a:endParaRPr lang="en-US" dirty="0"/>
          </a:p>
        </p:txBody>
      </p:sp>
      <p:sp>
        <p:nvSpPr>
          <p:cNvPr id="3" name="Content Placeholder 2"/>
          <p:cNvSpPr>
            <a:spLocks noGrp="1"/>
          </p:cNvSpPr>
          <p:nvPr>
            <p:ph idx="1"/>
          </p:nvPr>
        </p:nvSpPr>
        <p:spPr>
          <a:xfrm>
            <a:off x="228600" y="1219200"/>
            <a:ext cx="5715000" cy="5257800"/>
          </a:xfrm>
        </p:spPr>
        <p:txBody>
          <a:bodyPr>
            <a:normAutofit fontScale="92500" lnSpcReduction="20000"/>
          </a:bodyPr>
          <a:lstStyle/>
          <a:p>
            <a:r>
              <a:rPr lang="en-US" sz="3900" dirty="0" smtClean="0"/>
              <a:t>Matching hand protection to the user:</a:t>
            </a:r>
          </a:p>
          <a:p>
            <a:pPr lvl="1"/>
            <a:r>
              <a:rPr lang="en-US" sz="3500" dirty="0" smtClean="0"/>
              <a:t>Physical fit;</a:t>
            </a:r>
          </a:p>
          <a:p>
            <a:pPr lvl="1"/>
            <a:r>
              <a:rPr lang="en-US" sz="3500" dirty="0" smtClean="0"/>
              <a:t>Behavioral issues.</a:t>
            </a:r>
          </a:p>
          <a:p>
            <a:r>
              <a:rPr lang="en-US" sz="3900" dirty="0" smtClean="0"/>
              <a:t>Matching hand protection to the task: </a:t>
            </a:r>
          </a:p>
          <a:p>
            <a:pPr lvl="1"/>
            <a:r>
              <a:rPr lang="en-US" sz="3200" dirty="0" smtClean="0"/>
              <a:t>Pushing, Pulling;</a:t>
            </a:r>
          </a:p>
          <a:p>
            <a:pPr lvl="1"/>
            <a:r>
              <a:rPr lang="en-US" sz="3200" dirty="0" smtClean="0"/>
              <a:t>Dexterity;</a:t>
            </a:r>
          </a:p>
          <a:p>
            <a:pPr lvl="1"/>
            <a:r>
              <a:rPr lang="en-US" sz="3200" dirty="0" smtClean="0"/>
              <a:t>Grasping/gripping;</a:t>
            </a:r>
          </a:p>
          <a:p>
            <a:pPr lvl="1"/>
            <a:r>
              <a:rPr lang="en-US" sz="3200" dirty="0" smtClean="0"/>
              <a:t>Torque/rotation.</a:t>
            </a:r>
          </a:p>
        </p:txBody>
      </p:sp>
      <p:pic>
        <p:nvPicPr>
          <p:cNvPr id="6146" name="Picture 2" descr="[American+basketball+player+Garf+Joseph,+compares+hand+sizes+with+an+unidentified+Iranian+woman,+during+a+small+gathering+at+Andre+Pitts'+home+in+Tehran.JPG]"/>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l="37028" t="35583" r="33821" b="8160"/>
          <a:stretch/>
        </p:blipFill>
        <p:spPr bwMode="auto">
          <a:xfrm>
            <a:off x="5791199" y="1295400"/>
            <a:ext cx="2920043" cy="374218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Human Factors: fitting to user</a:t>
            </a:r>
            <a:endParaRPr lang="en-US" dirty="0"/>
          </a:p>
        </p:txBody>
      </p:sp>
      <p:pic>
        <p:nvPicPr>
          <p:cNvPr id="20481" name="Picture 1"/>
          <p:cNvPicPr>
            <a:picLocks noChangeAspect="1" noChangeArrowheads="1"/>
          </p:cNvPicPr>
          <p:nvPr/>
        </p:nvPicPr>
        <p:blipFill rotWithShape="1">
          <a:blip r:embed="rId3" cstate="screen"/>
          <a:srcRect l="14745" t="15333" r="2000" b="7333"/>
          <a:stretch/>
        </p:blipFill>
        <p:spPr bwMode="auto">
          <a:xfrm>
            <a:off x="-2748" y="914400"/>
            <a:ext cx="9146748" cy="477907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8"/>
            <a:ext cx="8229600" cy="1143000"/>
          </a:xfrm>
        </p:spPr>
        <p:txBody>
          <a:bodyPr/>
          <a:lstStyle/>
          <a:p>
            <a:r>
              <a:rPr lang="en-US" dirty="0" smtClean="0"/>
              <a:t>Human factors – fitting to user</a:t>
            </a:r>
            <a:endParaRPr lang="en-US" dirty="0"/>
          </a:p>
        </p:txBody>
      </p:sp>
      <p:sp>
        <p:nvSpPr>
          <p:cNvPr id="4" name="Content Placeholder 3"/>
          <p:cNvSpPr>
            <a:spLocks noGrp="1"/>
          </p:cNvSpPr>
          <p:nvPr>
            <p:ph idx="1"/>
          </p:nvPr>
        </p:nvSpPr>
        <p:spPr>
          <a:xfrm>
            <a:off x="457200" y="1219200"/>
            <a:ext cx="8229600" cy="4992136"/>
          </a:xfrm>
          <a:prstGeom prst="rect">
            <a:avLst/>
          </a:prstGeom>
        </p:spPr>
        <p:txBody>
          <a:bodyPr wrap="square">
            <a:spAutoFit/>
          </a:bodyPr>
          <a:lstStyle/>
          <a:p>
            <a:pPr marL="342900" indent="-342900">
              <a:buFont typeface="+mj-lt"/>
              <a:buAutoNum type="arabicPeriod"/>
            </a:pPr>
            <a:r>
              <a:rPr lang="en-US" sz="2400" dirty="0" smtClean="0"/>
              <a:t>Gloves that stretch to fit = most comfortable, but materials may be unsuited to task. </a:t>
            </a:r>
          </a:p>
          <a:p>
            <a:pPr marL="342900" indent="-342900">
              <a:buFont typeface="+mj-lt"/>
              <a:buAutoNum type="arabicPeriod"/>
            </a:pPr>
            <a:r>
              <a:rPr lang="en-US" sz="2400" dirty="0" smtClean="0"/>
              <a:t>Most durable and impervious barrier is least likely to fit the user. </a:t>
            </a:r>
          </a:p>
          <a:p>
            <a:pPr marL="342900" indent="-342900">
              <a:buFont typeface="+mj-lt"/>
              <a:buAutoNum type="arabicPeriod"/>
            </a:pPr>
            <a:r>
              <a:rPr lang="en-US" sz="2400" dirty="0" smtClean="0"/>
              <a:t>Poor fit causes :</a:t>
            </a:r>
          </a:p>
          <a:p>
            <a:pPr marL="800100" lvl="1" indent="-342900">
              <a:buFont typeface="+mj-lt"/>
              <a:buAutoNum type="arabicPeriod"/>
            </a:pPr>
            <a:r>
              <a:rPr lang="en-US" sz="2000" dirty="0" smtClean="0"/>
              <a:t>sloppiness when gripping - more exertion is required to grip an object securely, </a:t>
            </a:r>
          </a:p>
          <a:p>
            <a:pPr marL="800100" lvl="1" indent="-342900">
              <a:buFont typeface="+mj-lt"/>
              <a:buAutoNum type="arabicPeriod"/>
            </a:pPr>
            <a:r>
              <a:rPr lang="en-US" sz="2000" dirty="0" smtClean="0"/>
              <a:t>restricted range of motion - especially splaying the fingers. </a:t>
            </a:r>
          </a:p>
          <a:p>
            <a:pPr marL="800100" lvl="1" indent="-342900">
              <a:buFont typeface="+mj-lt"/>
              <a:buAutoNum type="arabicPeriod"/>
            </a:pPr>
            <a:r>
              <a:rPr lang="en-US" sz="2000" dirty="0" smtClean="0"/>
              <a:t>Gloves with predetermined knuckle positions cause problems for many. </a:t>
            </a:r>
          </a:p>
          <a:p>
            <a:pPr marL="342900" indent="-342900">
              <a:buFont typeface="+mj-lt"/>
              <a:buAutoNum type="arabicPeriod"/>
            </a:pPr>
            <a:r>
              <a:rPr lang="en-US" sz="2400" dirty="0" smtClean="0"/>
              <a:t>Gloves should not be </a:t>
            </a:r>
            <a:r>
              <a:rPr lang="en-US" sz="2400" i="1" dirty="0" smtClean="0"/>
              <a:t>unnecessarily</a:t>
            </a:r>
            <a:r>
              <a:rPr lang="en-US" sz="2400" dirty="0" smtClean="0"/>
              <a:t> protective for the task – forethought/testing are useful. Try-before-you-buy . Each user should choose gloves by this approach.</a:t>
            </a:r>
            <a:endParaRPr lang="en-US" sz="2400" dirty="0"/>
          </a:p>
        </p:txBody>
      </p:sp>
    </p:spTree>
    <p:extLst>
      <p:ext uri="{BB962C8B-B14F-4D97-AF65-F5344CB8AC3E}">
        <p14:creationId xmlns:p14="http://schemas.microsoft.com/office/powerpoint/2010/main" xmlns="" val="129260237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Human Factors: effect on task</a:t>
            </a:r>
            <a:endParaRPr lang="en-US" dirty="0"/>
          </a:p>
        </p:txBody>
      </p:sp>
      <p:sp>
        <p:nvSpPr>
          <p:cNvPr id="3" name="Content Placeholder 2"/>
          <p:cNvSpPr>
            <a:spLocks noGrp="1"/>
          </p:cNvSpPr>
          <p:nvPr>
            <p:ph idx="1"/>
          </p:nvPr>
        </p:nvSpPr>
        <p:spPr>
          <a:xfrm>
            <a:off x="0" y="990600"/>
            <a:ext cx="6629400" cy="4343399"/>
          </a:xfrm>
        </p:spPr>
        <p:txBody>
          <a:bodyPr>
            <a:noAutofit/>
          </a:bodyPr>
          <a:lstStyle/>
          <a:p>
            <a:pPr marL="742950" indent="-742950">
              <a:buFont typeface="+mj-lt"/>
              <a:buAutoNum type="arabicPeriod"/>
            </a:pPr>
            <a:r>
              <a:rPr lang="en-US" sz="1800" dirty="0" smtClean="0"/>
              <a:t>Muscle activity optimal when exerting maximum force in a pushing and pulling direction wearing nitrile glove material. </a:t>
            </a:r>
          </a:p>
          <a:p>
            <a:pPr marL="742950" indent="-742950">
              <a:buFont typeface="+mj-lt"/>
              <a:buAutoNum type="arabicPeriod"/>
            </a:pPr>
            <a:r>
              <a:rPr lang="en-US" sz="1800" dirty="0" smtClean="0"/>
              <a:t>Maximum torque performance was enhanced wearing a close-fitting glove, compared with an ill-fitting glove or bare handed. </a:t>
            </a:r>
          </a:p>
          <a:p>
            <a:pPr marL="742950" indent="-742950">
              <a:buFont typeface="+mj-lt"/>
              <a:buAutoNum type="arabicPeriod"/>
            </a:pPr>
            <a:r>
              <a:rPr lang="en-US" sz="1800" dirty="0" smtClean="0"/>
              <a:t>Force precision preferable when barehanded;</a:t>
            </a:r>
          </a:p>
          <a:p>
            <a:pPr marL="742950" indent="-742950">
              <a:buFont typeface="+mj-lt"/>
              <a:buAutoNum type="arabicPeriod"/>
            </a:pPr>
            <a:r>
              <a:rPr lang="en-US" sz="1800" dirty="0" smtClean="0"/>
              <a:t>Tactility task - optimal with a closely-fitting glove. </a:t>
            </a:r>
          </a:p>
          <a:p>
            <a:pPr marL="742950" indent="-742950">
              <a:buFont typeface="+mj-lt"/>
              <a:buAutoNum type="arabicPeriod"/>
            </a:pPr>
            <a:r>
              <a:rPr lang="en-US" sz="1800" dirty="0" smtClean="0"/>
              <a:t>Speed and accuracy results, glove fit appeared to have no effect on performance, performance was better barehanded. </a:t>
            </a:r>
          </a:p>
          <a:p>
            <a:pPr marL="742950" indent="-742950">
              <a:buFont typeface="+mj-lt"/>
              <a:buAutoNum type="arabicPeriod"/>
            </a:pPr>
            <a:r>
              <a:rPr lang="en-US" sz="1800" dirty="0" smtClean="0"/>
              <a:t>Dexterity performance mainly influenced by conditions, resulting in barehanded performance being optimal. </a:t>
            </a:r>
          </a:p>
          <a:p>
            <a:pPr marL="742950" indent="-742950">
              <a:buFont typeface="+mj-lt"/>
              <a:buAutoNum type="arabicPeriod"/>
            </a:pPr>
            <a:r>
              <a:rPr lang="en-US" sz="1800" dirty="0" smtClean="0"/>
              <a:t>However, if a glove is necessary for a given task, an optimally-fitted glove which is of a thinner material is recommended. </a:t>
            </a:r>
          </a:p>
          <a:p>
            <a:pPr marL="742950" indent="-742950">
              <a:buFont typeface="+mj-lt"/>
              <a:buAutoNum type="arabicPeriod"/>
            </a:pPr>
            <a:r>
              <a:rPr lang="en-US" sz="1800" dirty="0" smtClean="0"/>
              <a:t>“It is necessary to distinguish the performance components of a task…and select the most appropriate glove for optimal performance and the least risk of overexertion.” (All findings: </a:t>
            </a:r>
            <a:r>
              <a:rPr lang="en-US" sz="1800" i="1" dirty="0" smtClean="0"/>
              <a:t>Stack, 2010</a:t>
            </a:r>
            <a:r>
              <a:rPr lang="en-US" sz="1800" dirty="0" smtClean="0"/>
              <a:t>)</a:t>
            </a:r>
          </a:p>
        </p:txBody>
      </p:sp>
      <p:pic>
        <p:nvPicPr>
          <p:cNvPr id="4" name="Picture 2" descr="0035_1 Gardening 2"/>
          <p:cNvPicPr>
            <a:picLocks noChangeAspect="1" noChangeArrowheads="1"/>
          </p:cNvPicPr>
          <p:nvPr/>
        </p:nvPicPr>
        <p:blipFill>
          <a:blip r:embed="rId3" cstate="screen"/>
          <a:srcRect/>
          <a:stretch>
            <a:fillRect/>
          </a:stretch>
        </p:blipFill>
        <p:spPr bwMode="auto">
          <a:xfrm>
            <a:off x="6680200" y="1066800"/>
            <a:ext cx="2463800" cy="3695700"/>
          </a:xfrm>
          <a:prstGeom prst="rect">
            <a:avLst/>
          </a:prstGeom>
          <a:noFill/>
        </p:spPr>
      </p:pic>
      <p:sp>
        <p:nvSpPr>
          <p:cNvPr id="5" name="TextBox 4"/>
          <p:cNvSpPr txBox="1"/>
          <p:nvPr/>
        </p:nvSpPr>
        <p:spPr>
          <a:xfrm>
            <a:off x="6705600" y="4800600"/>
            <a:ext cx="2438400" cy="1754326"/>
          </a:xfrm>
          <a:prstGeom prst="rect">
            <a:avLst/>
          </a:prstGeom>
          <a:noFill/>
        </p:spPr>
        <p:txBody>
          <a:bodyPr wrap="square" rtlCol="0">
            <a:spAutoFit/>
          </a:bodyPr>
          <a:lstStyle/>
          <a:p>
            <a:pPr algn="ctr"/>
            <a:r>
              <a:rPr lang="en-US" b="1" dirty="0" smtClean="0"/>
              <a:t>MaxFit gloves </a:t>
            </a:r>
            <a:r>
              <a:rPr lang="en-US" dirty="0" smtClean="0"/>
              <a:t>– close-fitting, high dexterity gloves with very high axial grip performance against rotational shear or slip.</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Human Factors: torque/rotation</a:t>
            </a:r>
            <a:endParaRPr lang="en-US" dirty="0"/>
          </a:p>
        </p:txBody>
      </p:sp>
      <p:pic>
        <p:nvPicPr>
          <p:cNvPr id="15362" name="Picture 2" descr="wetgrip"/>
          <p:cNvPicPr>
            <a:picLocks noChangeAspect="1" noChangeArrowheads="1"/>
          </p:cNvPicPr>
          <p:nvPr/>
        </p:nvPicPr>
        <p:blipFill>
          <a:blip r:embed="rId3" cstate="screen"/>
          <a:srcRect/>
          <a:stretch>
            <a:fillRect/>
          </a:stretch>
        </p:blipFill>
        <p:spPr bwMode="auto">
          <a:xfrm>
            <a:off x="3657601" y="1066800"/>
            <a:ext cx="5257800" cy="4000500"/>
          </a:xfrm>
          <a:prstGeom prst="rect">
            <a:avLst/>
          </a:prstGeom>
          <a:noFill/>
        </p:spPr>
      </p:pic>
      <p:sp>
        <p:nvSpPr>
          <p:cNvPr id="5" name="TextBox 4"/>
          <p:cNvSpPr txBox="1"/>
          <p:nvPr/>
        </p:nvSpPr>
        <p:spPr>
          <a:xfrm>
            <a:off x="0" y="990600"/>
            <a:ext cx="3657600" cy="5355312"/>
          </a:xfrm>
          <a:prstGeom prst="rect">
            <a:avLst/>
          </a:prstGeom>
          <a:noFill/>
        </p:spPr>
        <p:txBody>
          <a:bodyPr wrap="square" rtlCol="0">
            <a:spAutoFit/>
          </a:bodyPr>
          <a:lstStyle/>
          <a:p>
            <a:pPr marL="342900" indent="-342900">
              <a:buFont typeface="+mj-lt"/>
              <a:buAutoNum type="arabicPeriod"/>
            </a:pPr>
            <a:r>
              <a:rPr lang="en-US" dirty="0" smtClean="0"/>
              <a:t>Stack (2010) found that maximum torque performance was enhanced wearing a close-fitting glove, compared with an ill-fitting glove or bare handed. </a:t>
            </a:r>
          </a:p>
          <a:p>
            <a:pPr marL="342900" indent="-342900">
              <a:buFont typeface="+mj-lt"/>
              <a:buAutoNum type="arabicPeriod"/>
            </a:pPr>
            <a:r>
              <a:rPr lang="en-US" dirty="0" smtClean="0"/>
              <a:t>Testing by glove manufacturers confirms that the use of  stable slip-resistant materials bonded to the gripping surfaces  of a close-fitting glove provides significantly improved coupling to resist axial rotation, especially with wet or oily components.  </a:t>
            </a:r>
          </a:p>
          <a:p>
            <a:pPr marL="342900" indent="-342900">
              <a:buFont typeface="+mj-lt"/>
              <a:buAutoNum type="arabicPeriod"/>
            </a:pPr>
            <a:r>
              <a:rPr lang="en-US" dirty="0" smtClean="0"/>
              <a:t>Wearing gloves when manipulating a long handled tool, or when a task requires rotational force, indicates that appropriate gloves are beneficial.</a:t>
            </a:r>
          </a:p>
          <a:p>
            <a:endParaRPr lang="en-US" dirty="0"/>
          </a:p>
        </p:txBody>
      </p:sp>
      <p:sp>
        <p:nvSpPr>
          <p:cNvPr id="6" name="Rectangle 5"/>
          <p:cNvSpPr/>
          <p:nvPr/>
        </p:nvSpPr>
        <p:spPr>
          <a:xfrm>
            <a:off x="3962400" y="5029200"/>
            <a:ext cx="5181600" cy="400110"/>
          </a:xfrm>
          <a:prstGeom prst="rect">
            <a:avLst/>
          </a:prstGeom>
        </p:spPr>
        <p:txBody>
          <a:bodyPr wrap="square">
            <a:spAutoFit/>
          </a:bodyPr>
          <a:lstStyle/>
          <a:p>
            <a:pPr algn="ctr"/>
            <a:r>
              <a:rPr lang="en-US" sz="2000" dirty="0" smtClean="0">
                <a:hlinkClick r:id="rId4"/>
              </a:rPr>
              <a:t>http://www.maxfitgloves.com/wetoily-grip.html</a:t>
            </a:r>
            <a:endParaRPr lang="en-US" sz="2000"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Behavioral Issues</a:t>
            </a:r>
            <a:endParaRPr lang="en-US" dirty="0"/>
          </a:p>
        </p:txBody>
      </p:sp>
      <p:sp>
        <p:nvSpPr>
          <p:cNvPr id="3" name="Content Placeholder 2"/>
          <p:cNvSpPr>
            <a:spLocks noGrp="1"/>
          </p:cNvSpPr>
          <p:nvPr>
            <p:ph idx="1"/>
          </p:nvPr>
        </p:nvSpPr>
        <p:spPr>
          <a:xfrm>
            <a:off x="0" y="914400"/>
            <a:ext cx="4648200" cy="4525963"/>
          </a:xfrm>
        </p:spPr>
        <p:txBody>
          <a:bodyPr>
            <a:noAutofit/>
          </a:bodyPr>
          <a:lstStyle/>
          <a:p>
            <a:r>
              <a:rPr lang="en-US" sz="2400" dirty="0" smtClean="0"/>
              <a:t>Behavioral resistance to hand protection in the agricultural sector. </a:t>
            </a:r>
          </a:p>
          <a:p>
            <a:r>
              <a:rPr lang="en-US" sz="2400" dirty="0" smtClean="0"/>
              <a:t>Study </a:t>
            </a:r>
            <a:r>
              <a:rPr lang="en-US" sz="1800" i="1" dirty="0" smtClean="0"/>
              <a:t>(Canan, et.al., 2011) </a:t>
            </a:r>
            <a:r>
              <a:rPr lang="en-US" sz="2400" dirty="0" smtClean="0"/>
              <a:t>of compliance rates with NAGCAT work practices recommendations for youth cleaning service alleys in stallbarns, leather glove mean compliance rates ranged from:</a:t>
            </a:r>
          </a:p>
          <a:p>
            <a:pPr lvl="1"/>
            <a:r>
              <a:rPr lang="en-US" sz="2000" dirty="0" smtClean="0"/>
              <a:t>20.7% (farm resident girls aged 12.7 to 14.7 years).</a:t>
            </a:r>
          </a:p>
          <a:p>
            <a:pPr lvl="1"/>
            <a:r>
              <a:rPr lang="en-US" sz="2000" dirty="0" smtClean="0"/>
              <a:t>0.0% (non-farm resident boys  aged &gt;14.7 years).</a:t>
            </a:r>
          </a:p>
          <a:p>
            <a:pPr lvl="1"/>
            <a:r>
              <a:rPr lang="en-US" sz="2000" dirty="0" smtClean="0"/>
              <a:t>Overall 9.9% for boys, 10.1% for girls.</a:t>
            </a:r>
            <a:r>
              <a:rPr lang="en-US" sz="2000" baseline="30000" dirty="0" smtClean="0"/>
              <a:t> </a:t>
            </a:r>
            <a:endParaRPr lang="en-US" sz="2000" b="1" dirty="0" smtClean="0"/>
          </a:p>
          <a:p>
            <a:endParaRPr lang="en-US" sz="2000" dirty="0"/>
          </a:p>
        </p:txBody>
      </p:sp>
      <p:pic>
        <p:nvPicPr>
          <p:cNvPr id="72706" name="Picture 2" descr="http://t1.gstatic.com/images?q=tbn:ANd9GcRdrD_tkeIPwiO_aib_-rDTWc-bLuw1aWT-9QGrOaHA8-ibGtt2Hw"/>
          <p:cNvPicPr>
            <a:picLocks noChangeAspect="1" noChangeArrowheads="1"/>
          </p:cNvPicPr>
          <p:nvPr/>
        </p:nvPicPr>
        <p:blipFill>
          <a:blip r:embed="rId3" cstate="screen"/>
          <a:srcRect l="23836" t="22064" r="17713"/>
          <a:stretch>
            <a:fillRect/>
          </a:stretch>
        </p:blipFill>
        <p:spPr bwMode="auto">
          <a:xfrm>
            <a:off x="4630271" y="2224314"/>
            <a:ext cx="2438400" cy="2438400"/>
          </a:xfrm>
          <a:prstGeom prst="rect">
            <a:avLst/>
          </a:prstGeom>
          <a:noFill/>
        </p:spPr>
      </p:pic>
      <p:sp>
        <p:nvSpPr>
          <p:cNvPr id="5" name="Rectangle 4"/>
          <p:cNvSpPr/>
          <p:nvPr/>
        </p:nvSpPr>
        <p:spPr>
          <a:xfrm>
            <a:off x="4621306" y="4676161"/>
            <a:ext cx="4495800" cy="1477328"/>
          </a:xfrm>
          <a:prstGeom prst="rect">
            <a:avLst/>
          </a:prstGeom>
          <a:ln w="19050">
            <a:solidFill>
              <a:schemeClr val="bg2">
                <a:lumMod val="25000"/>
              </a:schemeClr>
            </a:solidFill>
          </a:ln>
        </p:spPr>
        <p:txBody>
          <a:bodyPr wrap="square">
            <a:spAutoFit/>
          </a:bodyPr>
          <a:lstStyle/>
          <a:p>
            <a:pPr algn="ctr"/>
            <a:r>
              <a:rPr lang="en-US" dirty="0" smtClean="0"/>
              <a:t>Easy availability of suitable hand protection, education about hazards, identifying and eliminating barriers to compliance, and employer/familial encouragement should improve compliance.</a:t>
            </a:r>
          </a:p>
        </p:txBody>
      </p:sp>
      <p:pic>
        <p:nvPicPr>
          <p:cNvPr id="76802" name="Picture 2" descr="http://3.bp.blogspot.com/_lI3-Imt1NRQ/S-BlrQA3cEI/AAAAAAAAANY/Ri2DW5FO9TU/s1600/stall.jpg"/>
          <p:cNvPicPr>
            <a:picLocks noChangeAspect="1" noChangeArrowheads="1"/>
          </p:cNvPicPr>
          <p:nvPr/>
        </p:nvPicPr>
        <p:blipFill>
          <a:blip r:embed="rId4" cstate="screen"/>
          <a:srcRect t="33333" r="19231"/>
          <a:stretch>
            <a:fillRect/>
          </a:stretch>
        </p:blipFill>
        <p:spPr bwMode="auto">
          <a:xfrm>
            <a:off x="7135906" y="2209800"/>
            <a:ext cx="1981200" cy="245291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Behavioral Issues</a:t>
            </a:r>
            <a:endParaRPr lang="en-US" dirty="0"/>
          </a:p>
        </p:txBody>
      </p:sp>
      <p:sp>
        <p:nvSpPr>
          <p:cNvPr id="3" name="Content Placeholder 2"/>
          <p:cNvSpPr>
            <a:spLocks noGrp="1"/>
          </p:cNvSpPr>
          <p:nvPr>
            <p:ph idx="1"/>
          </p:nvPr>
        </p:nvSpPr>
        <p:spPr>
          <a:xfrm>
            <a:off x="0" y="1006047"/>
            <a:ext cx="5562600" cy="5410200"/>
          </a:xfrm>
        </p:spPr>
        <p:txBody>
          <a:bodyPr>
            <a:normAutofit fontScale="77500" lnSpcReduction="20000"/>
          </a:bodyPr>
          <a:lstStyle/>
          <a:p>
            <a:r>
              <a:rPr lang="en-US" dirty="0" smtClean="0"/>
              <a:t>Skin protection and skin care – a unified health system.</a:t>
            </a:r>
          </a:p>
          <a:p>
            <a:r>
              <a:rPr lang="en-US" dirty="0" smtClean="0"/>
              <a:t>Cleansing - neutral pH, non-irritant cleansers ;</a:t>
            </a:r>
          </a:p>
          <a:p>
            <a:r>
              <a:rPr lang="en-US" dirty="0" smtClean="0"/>
              <a:t>Foaming agents common in some soaps, e.g., sodium laurel /laureth sulfate, potential sensitizers for dermatitis;</a:t>
            </a:r>
          </a:p>
          <a:p>
            <a:r>
              <a:rPr lang="en-US" dirty="0" smtClean="0"/>
              <a:t>Moisturize after washing to maintain skin as barrier against injury.</a:t>
            </a:r>
          </a:p>
          <a:p>
            <a:r>
              <a:rPr lang="en-US" dirty="0" smtClean="0"/>
              <a:t>Proper hand-washing /drying facilities close to chemical handling areas (don’t forget eye-wash). Clean or disposable towels.</a:t>
            </a:r>
          </a:p>
          <a:p>
            <a:r>
              <a:rPr lang="en-US" dirty="0" smtClean="0"/>
              <a:t>Irritations – see a clinician before allergy develops.</a:t>
            </a:r>
            <a:endParaRPr lang="en-US" dirty="0"/>
          </a:p>
        </p:txBody>
      </p:sp>
      <p:pic>
        <p:nvPicPr>
          <p:cNvPr id="7170" name="Picture 2" descr="e"/>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l="27883" t="27328"/>
          <a:stretch/>
        </p:blipFill>
        <p:spPr bwMode="auto">
          <a:xfrm>
            <a:off x="5514362" y="1297460"/>
            <a:ext cx="3629638"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549373" y="4013718"/>
            <a:ext cx="3594627" cy="461665"/>
          </a:xfrm>
          <a:prstGeom prst="rect">
            <a:avLst/>
          </a:prstGeom>
        </p:spPr>
        <p:txBody>
          <a:bodyPr wrap="square">
            <a:spAutoFit/>
          </a:bodyPr>
          <a:lstStyle/>
          <a:p>
            <a:pPr algn="ctr"/>
            <a:r>
              <a:rPr lang="en-US" sz="1200" dirty="0" smtClean="0"/>
              <a:t>Photo: University of Maryland </a:t>
            </a:r>
            <a:r>
              <a:rPr lang="en-US" sz="1200" dirty="0" smtClean="0">
                <a:hlinkClick r:id="rId4"/>
              </a:rPr>
              <a:t>http</a:t>
            </a:r>
            <a:r>
              <a:rPr lang="en-US" sz="1200" dirty="0">
                <a:hlinkClick r:id="rId4"/>
              </a:rPr>
              <a:t>://www.clfs.umd.edu/grad/mlfsc/Harvesting1.html</a:t>
            </a:r>
            <a:endParaRPr lang="en-US" sz="1200"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Welcome!</a:t>
            </a:r>
            <a:endParaRPr lang="en-US" dirty="0"/>
          </a:p>
        </p:txBody>
      </p:sp>
      <p:sp>
        <p:nvSpPr>
          <p:cNvPr id="3" name="Content Placeholder 2"/>
          <p:cNvSpPr>
            <a:spLocks noGrp="1"/>
          </p:cNvSpPr>
          <p:nvPr>
            <p:ph idx="1"/>
          </p:nvPr>
        </p:nvSpPr>
        <p:spPr>
          <a:xfrm>
            <a:off x="0" y="1066801"/>
            <a:ext cx="9144000" cy="1447799"/>
          </a:xfrm>
        </p:spPr>
        <p:txBody>
          <a:bodyPr>
            <a:normAutofit fontScale="70000" lnSpcReduction="20000"/>
          </a:bodyPr>
          <a:lstStyle/>
          <a:p>
            <a:r>
              <a:rPr lang="en-US" dirty="0" smtClean="0"/>
              <a:t>Hand protection from an agricultural perspective.</a:t>
            </a:r>
          </a:p>
          <a:p>
            <a:r>
              <a:rPr lang="en-US" dirty="0" smtClean="0"/>
              <a:t>Useful to professionals advising clients in the selection of appropriate hand protection.</a:t>
            </a:r>
          </a:p>
          <a:p>
            <a:r>
              <a:rPr lang="en-US" dirty="0" smtClean="0"/>
              <a:t>National AgrAbility Project:  </a:t>
            </a:r>
            <a:r>
              <a:rPr lang="en-US" dirty="0" smtClean="0">
                <a:hlinkClick r:id="rId3"/>
              </a:rPr>
              <a:t>www.agrability.org</a:t>
            </a:r>
            <a:r>
              <a:rPr lang="en-US" dirty="0" smtClean="0"/>
              <a:t>  </a:t>
            </a:r>
            <a:endParaRPr lang="en-US" dirty="0"/>
          </a:p>
        </p:txBody>
      </p:sp>
      <p:pic>
        <p:nvPicPr>
          <p:cNvPr id="20482" name="Picture 2" descr="http://t1.gstatic.com/images?q=tbn:ANd9GcQRmxKrKFiKtqGXb2Ant9lbBwoQ3L8uwJ08bsnaoxycH0NWcWiy"/>
          <p:cNvPicPr>
            <a:picLocks noChangeAspect="1" noChangeArrowheads="1"/>
          </p:cNvPicPr>
          <p:nvPr/>
        </p:nvPicPr>
        <p:blipFill>
          <a:blip r:embed="rId4" cstate="screen"/>
          <a:srcRect t="8823" b="8824"/>
          <a:stretch>
            <a:fillRect/>
          </a:stretch>
        </p:blipFill>
        <p:spPr bwMode="auto">
          <a:xfrm>
            <a:off x="0" y="4849906"/>
            <a:ext cx="2438400" cy="2008094"/>
          </a:xfrm>
          <a:prstGeom prst="rect">
            <a:avLst/>
          </a:prstGeom>
          <a:noFill/>
        </p:spPr>
      </p:pic>
      <p:pic>
        <p:nvPicPr>
          <p:cNvPr id="20484" name="Picture 4" descr="http://t1.gstatic.com/images?q=tbn:ANd9GcQyZKt4qpcRqz_9HUeq54DnCiNEjsi0XijIbKPHQlpXEOzhL0Me"/>
          <p:cNvPicPr>
            <a:picLocks noChangeAspect="1" noChangeArrowheads="1"/>
          </p:cNvPicPr>
          <p:nvPr/>
        </p:nvPicPr>
        <p:blipFill>
          <a:blip r:embed="rId5" cstate="screen"/>
          <a:srcRect/>
          <a:stretch>
            <a:fillRect/>
          </a:stretch>
        </p:blipFill>
        <p:spPr bwMode="auto">
          <a:xfrm>
            <a:off x="3124200" y="4829695"/>
            <a:ext cx="3048000" cy="2028305"/>
          </a:xfrm>
          <a:prstGeom prst="rect">
            <a:avLst/>
          </a:prstGeom>
          <a:noFill/>
        </p:spPr>
      </p:pic>
      <p:sp>
        <p:nvSpPr>
          <p:cNvPr id="20486" name="AutoShape 6" descr="data:image/jpg;base64,/9j/4AAQSkZJRgABAQAAAQABAAD/2wCEAAkGBhQSERUUExQWFRUWGRsaGBcYGRwXHBseIBscHBsbGBocHCceHCAjHBwcIi8gIycpLCwsGh4xNTAqNSYrLCkBCQoKDgwOGg8PGiwcHyQsLC0sLCwsLCwsKSksLCwpLCksLCwsLCksLCwpLCwsKSwpKSwpLCksKSwsLCwpLCwsKf/AABEIAMIBAwMBIgACEQEDEQH/xAAcAAACAgMBAQAAAAAAAAAAAAAFBgMEAAIHAQj/xABHEAACAQIEAwYEAwUFBQcFAAABAhEAAwQSITEFBkETIlFhcYEykaGxBxTBI0JSctFigrLh8BUkc6LxFjNDU5LC0iU0RHSz/8QAGgEAAgMBAQAAAAAAAAAAAAAAAQMAAgQFBv/EAC4RAAICAgICAQICCwEAAAAAAAABAhEDIRIxBBNBMlFhcRQiIzNCgZGhscHRBf/aAAwDAQACEQMRAD8A6DauWzusfWpb+BLowQkEggEGCDB1qBLRJm2rP6A/cwK8vK7DIVKSRMnUiRIAA/WlSboqLuCtHLbttcJaNugPXWhfNuJFhbSySWfMeuiidvMkUx4Xh7Lcutdhczfs1GsL1joJNJHNN8PjGUai0Ao8joW39fpXPy46jbHx4uWtEz8UdblnJILggAbmSIB8ZmKfeH8Rt2by4KAb0BtNtQWZmkCCI+ETuKS/w14ObuIW5d7ww6yJ1GZicvygmuiDAYWzca8BaS6/xOWE+e7aT18amDxoqOyuSeyTiWMFq29xhoiknz8PmY+dcj4pcIssxBN17k6z1OYsI326058+cdDrbtWmDgnPcysGAAMBSRpuZ9qV8af2dtW31OvmCR8wD86zeQ1CSSHYY2rYc4Twq5iOH3QjC019yTOoygwF8gY38CfGj3CcJ+XspYBL5BGY9ZJaAPeljh3NosYeyqWXud0KO8BJG5Ok71d/2/fY5xYtqQf3rjNHToAK2c8PBRkxLty6JrOJ7TEXWGysyj0ACae80MxGNnE3GOxWV8svdj3EGrnDk7K08mSTJPqSxpdW6S0ncCD9BXDyPlkbRvxaiErpspe7S7BCZWUeLpOWfIbn0rlPMnMF7iGKa7dYsCSEXoizoqjoPvTBzBxItau6/vaR5xSvg7LEM6rIQSx8ASAJ9SQBXc8CLjB2Zc7uQY5EheIWTsELMf7ttm/SmTlLgti7gR26Kc7Fgx0IG2h36Ua4R+GtuzZZu0b8xctm2SfhU3lCmFie6GYDXWKB/iHxK3g1tYS1EJlmNGyr4kdSf1pXkZPdLhjdP/hMdJWwDzTyibIz2WNy1uepX18R51B+GnCTf4ha0lbRN1vRNV+bZaeeCtav2AybxrrVzkHhtvCnE3MmY3GVVH8IUSfbMfoKv4vkuTePJ2iZMaS5IdbIAdT0q3fXqCTPgf0qqpR1E6eW9bWcEqsSANvCt6YllnDJrOuh6nyqpxBc6YlNiEA/5JHt0qe7Y0mBprWvAbRZXL7tv6QQB7Crdg6KvE8LLYNxoQW+tpxW1vBhruLtlQwuKSQ2zSqyDXvGrbRhY1Cm4XjeFtPt7xUnCsQGxDv+6wHtCCZFRgIbmDyW0t2ctrKqAQpYADWACeoke9G7TBbIY6AZh6S3WhPELWclQzLouqGDoZj0O1R8xXQMGoIOr5tDGx2+tBdkfQRawt5QTEHMB4ETA/qKQ+fOXfy9wX7IASe8B5xBjwMx6jzpr4DxO3cGUvDLqqtoCdpJO++1KHPnMxF65h7TTagAkEMDoJA6eHoakkuNhQT5F5lCnIx7jnSf3W/oa6L2pG1fPOCxfZtI2612Pk/j4xFkBj31G/8AEvj6jrQhK0RjBexbKW6glFA8JGprxrB8a9SxIMa6yR5hYH2rZRc6KB6mmFSIYbz+lZU3Z3fBayiA2SyoGjT7zSxzbzQuGu20Ktc7pchYEdASTsImjljjluNIrmHOWLN3GXSTpCLHTRQf1rJ5WV44XEvGPJ0bY38QiTmGHMA7dpv117lKVpmNy7cb/wARi3uTNWb66VBdOVfcf51y5eTOemPjj49FvgfetDKdGOseIAH9aNNwlWSCJ/16VU5dwn7BJ0lnb2LnU0w210rPlyNSaRKBtjhaW1JAj/pFAuOX+96Zj8lyj6mm7EOMpAjakjjBJuGeqN9/8qrjdytjUHODYWLVmdTkH11n60ftL0ofhbUBR/Cqj5KB+lXVv6AjST9IpEpNyYGR4rRD5n9DSa12Pd1BPzNOWOMlh45ftH2pHF2RHXtR9jTMKtjo6iV8NYs3A3btltlxOuXRQXaD4kCI8xS43HcuGuWEXL215bkzsiAhE2k6kn2FRcdDSdDHXTT57a/pVHFWWUqCCNAVkRpGm/SvQ+PBKHZhyO2dF/Cu61zE3mZpJKMxJkmC0kehK+k0i8wXxdxly6zd25cdvQZjA9Ipq/D1giY2/mhrNi4V9WG59Co+dc9NDHBe6Ul+CA3pDHy7zP8AlcQcsmy2hH6gV17gd5Hsh0IytJHWuGJhM1hmG6MJ9D/nXUvw/wAav5OwCwnMUjzznT5VeWKPL2Lsik6o6JZQwNq2sYwKYcwCJBO2m4mq6NAmpnWV1G1XRWwjhXFxSV+GND4+Y8qsYe5AWRq07Dwj+tVsK0Kf5a3w50Uk7Ixj/XpVgEV2+MtkH964V+c/eqXBMNPaBiJudoN9tSNB61UwdwnDWAxPcuKf+Umr+KTs76sOmvzJNSyEOJw6MCLmiym5y66Eaz4/Op+P8KbEYHIlzI8kgj11BrOI4m2ysbqrkVwgJEgnNCaQdcwqTjHGPy2HVyCwkiIBM5tNTt1mouyPo4zxzhOJw5m8j5SYDTKn0P6UIN8+H2rvvCeI28XbIfI86OkZgPIg76Ui868v4XDWnKW8ty4wUAnNljvFkE6AiPmarwsNnPBdbw+tHeVOZbmGujWFmfQ/0PWhPYqOpPsK9WwnVm+lBNIDPonhmPDotxdmHy8QfT7VduY6ASBMf6Ncw/DfmYA9g7yCAATptsTrpEgGmjmjCMLd10JUshVgBOY+B9pExNOTsCVjSuLJHSsri+Hx9zKMpvx0i9H3WayiN9Yz3uTcRb2QsvXvg+p9qUeJXZuMf4mJ9tgPlFdd5mxzWsNccMRplAgbsco6T1rjdy5muHyn/Xyrk+fLaiTFRC9zX0Bj6/0qhdJKx1lv6VYVtXP8INV7d8IUZtsyk+kyawQiaRuwtmLiDWFAAGw0EH12q0mIIznXTX9Kp8Mxi3We4pBRBlBGxJgk+wj51ZsL+ykg96I9zP6/SkyTt2Vsy0mW02+giSZNKfGDNxv5Qo9Sf6GmLifERbtNmOs7DprrJpYbEdrdVificED+9C/SKviTqy6HDPEz5/rXtm53UPp9qhujUe5+5itrNswB5fb/AK1kbtgZZ4i8SfNR+n60iAd5v+ID9WppN1rly5mMJbYaeOk/SkzE8RAJAUnvGemsmNfrW3BB3SDaosXbva4G9bJlkkgeUyPqCKFcat9vYwt3rl7En+0JCz7j61qnEBaF1d2uJkB8O9J9qp4W/oLJaLZZX8IYaSD0Bge9dXDBx/qZpdjlyRwUfk7tu53DiUdCx6dVnynegOK4agw5IVQbbq2g3Gx+9V7XMl0W+xzwVzANA2mN6kucbVrLKFOYqRHTbxqnDKp392FSVFDmIlApXQXEyN/dM/Yj5VtyGmXiGGLaLmJ9O60Gq2Ox5vWxIC5BK+fjUvDsaLNy3ejNkZSR49GXy0JrbC1GmLl3o7vj74tqo6u6IPdh+mtXMSxyGPOuecN5ns4h17JHVbZ/fIJEzl20iaccRx7uHuQYOs6DTeiVTDyXFNhbhYKuWWadAANagTitt7Nx0bTIfUA6CfDek3h3EM6dgbhyH92Jidzt9KaMRg+zwlxTlBC6HoRuPrFELMOHCIoJABZCPPuGfprVy/cF25kHxBVaD1Bml7hhLIxYmVUKNdCC3h7UYvBSysRoEXvTEbrH1n2qACRcW1uSrH9pplGY6tEx4AmTVfmThj3sEEtMqtn0kEj96Roevj0ofg8RftoVYdpDRuM0E6sSdNN6Z8CvdDEaQR82kVZdkOXcuWMVg3N7EI1q0oKwqyCSQdAPHxJ+VAebuMvjL5cIyINEXwE7serHcmu24hSVKiA2h12P8wPQxFc841y72ttrlq21q8hi5a1CsBpntz8yPWhL7Ihzn8m38LVgwD/wmrTdqZ70D2/U1LgMK737SM+lx1UxEwWAJ8qzqfwSy9ynwRnvGZEIW7up0I6A12VCGVrEkuqj4jqQQNZ8R19qSuV+X2w+OxKN30VAF0OYhoPXTwBqXmi5ft8QS9aKgIAAJiZ1adIIP6VpWlsoRYjhD2mKFMxX96JnrvnFZT7h+P2GUM11UJGqEiQeorKuP9rEm/yHeVSyYh7w0AtuxlmBBAEmPekkq1rOtwZbgZsw31BIjT0rq1rh6vdXOzDuiADG5I9qrvwHDYfPibi9qZk5xsQYXLPr71lz+N7HYjDl1ZyP82osz+8w289aDXM/ZyzTA0rq/GuRMOhv4ofCqvcW1/bOvxa6dYig3L/LmExHa/mQQAAYFwqQDtkEQ+oPeJjekQwcB/tTFjgnMKWMN2Ld05i0+I0n30o3zDx0tZ/3duqkFegHWmzhn4d8NYlQDdynP8cuVMDKwHSem/nU3H+RME143DaZGKT+yLIIAA2XSY6ddd9aD8aMnyTBzo5jxDi7XUBdtApkHq2se00OXEm2bUCYZWIn4oPjT1xb8OrRtZbL3M2jEvLSp/dAA3G8fOgmI/D5LBBd7r5TqyodztAEnLEyenvRjh+CewvWeY0vYm0qyFOaSdP3WrZuNZsXFtu6qPM6jp/8RSrxLDW1uBA8sxhY095O3vG1U24d8UMSVaCQRuemh9flS/0FXZPaF14+ym6JUlj46g+lArmIDaEEE/IVp2AWSTDDxIBmpHthYLEQY1n/AERT4eOo9E9hTvFQYI9/vUN9wW02jei9xbamJXb06eB861OHQxBBnfy1I99IPvTlGil2AyknTXTwqxZwzQJOh6VfvkJ+6K9/M2wAZ9dIO2unXWmEK7YEbRtr5VA2C6idTt+tXzxC3sWA00n9al7ZD8LAjrqJ21+tFIBd5RxyYd3FxWKuBqo2IJjTrINM2C4ut/EqklbUMO/pJjTT6UoqnXSNOtE+FcNe6NPhDBSQCxAaYIUbxGvlRqwDvi7lnCkXJzHaBqdf86EvzS2JIV3KW1+FBvpJ1PmarYrk+8rZQ9tipEy0dJgT1qseXb6NJWB/Z113mR0iquIUFsPjrmZTccqDoMugI3MimTEcRu3ENu2oUECJA1HxCSNp0pXwHA2ZpusYkR4xTFwVs1nuOrMMy5gpyhgSNVOukailRmpNpFqDLXbmVcoUtKzmOkaZumpiYq5xjjKYfC2me52Y7RZYzoJaTIHlQ+4j5RlYBpWSVkEfvCJ0np4Uw20T8upuAFTCmRI1Yxp6mmR7IwBg+O2sQ02bquFgaMCD1Gkzv/iqxiuEkqzhriuQpuIToyie7Pjt8o61YHKGHQMVtqhncaHzny8PCjy4MdmEbvECJ+uviakk3oByzD8m5XLOFa0VYrcB3lTl08QeleXOQzccFCotROsk+keVdA4ly8rWWRZWZdQNAGG8eRmY9fGg3LuCuKoTPqpJyxEr1G0+dKWHjQU/g84Bwp7F1hccGUAGuYgToNdQI2BqPmrh83u0B0YAaH+GAfvTPcwcCYDa6z4dB6iqXE7S9lcDmChDjSYDRp7/AKU+TlLspSQDTh6kAkCYHh4elZRCwDlEbRptWVKK7CeLwNhYe5dVQoAOaAN5H3ivOF3MMwbsrqXFDd4CCATB116VypeGcSxSWwLRIw5KjtCF1mczSQWKjSY8KucjcPvHEu4u2JtaXbaE6rJExEEgxr5VqeOK7ZSEvgfObeM4WzYuLeck3gyhUguZEErOgjxOnrSaeF27othLFy4wVCC0aTrErE7a7VL+InJ2IuXBeUq3cOYBtViToGgmZ+lP+Bwa2LQGwCLm9l1rnzg8kmnpIfJJfSc/4h2eGvrNhgDbIKLddCSWkMHUg7DYmKo3OLqJu2WuIuiwbr3I3nR2bU9fTSvefuJI+IBQk5bQ8tZY/wBKQsHjWtjWZJJPhrWFN7UXotx1ss8T4w+diLhkOxmY6mIiI0NbYTiWIdUPaEFdiD3j4At4eVB+LlmuE+0VtwjHg5U2Pj08aZxahaDSGbFPcuHOxBMR3gGHjqGWDB1oXZ5Ye4AoVZGzAZSdSdgRqJMGaJKzBRpRTgIZ7qrqJJgx120HoazR8jJ9wOCKH/YhrjSyu0gDVgAOsiMx+tRY7kVFCjIpJkaE9BP8I1NdBHD3WQND4wv+taHcSwjKqkkse0A3mAVYGNKtLLlW7AkjlWI4PbLEENbI6TJ22k+lHOSuUcPiFuG6rHKyhYbIdQSRvrtUXMSqLrAGZXvQdiJApo/DrDE2Lhj4rummb4UHQa9enjWjHOU42XlFRJrfIOEGnZsPV2MVYxfJeCS27C1OVWIJLGIU+NNeQlARO/mn3oZzO2XBYkj9224JzTBiIPgdakVJvsq6OA22WGzCYUlYgd4kb+IgnSqzARsKkvafIV078M+EWrmGuNctW3PakS6K2gVdNRWjyM6wY+bVghHlo5xhMU6iYLKB06a7mnz8Mu0vX2bvC2mu8gsQQBHkJPyp3ucvYQDXDWZJChRa31BJJAgAb61seFYezYu5LKIuR2IWR+56+Aisa/8AUhq4vf5DXhf3Kl/jdgXLge9bDMzBFLAn+AQPHSvOL4xbKPcylltrJiNcukAkwfQVxJdH08v60UxjjJaysT3HlS0gMrsDA6AqVPzrpT5NfqiEkh94HzAlywuXPIEEE5mBLQCToIlh09qzt72Gx9xFS61q+odjbUuUYiGcaQCGEnyNKHKvA8ZeNz8rbuFQGllEKO7sSYBMHaZo1+HfM10Ym3ZuuSoBUeIk6ydyPWlLFxk5L5LWdJtYgXkRrdxspyuGWO8N9ZGgPWmhcYiYYdoJBUQOrEloUDx036UotwoWotHRbZXLBI21HXUeVH+N4J7mFw/ZgEhgTJgfCY6HqdqZHsjCPDeK9vbkqAdRl8YAnX0P0rbhV03L7kEhFVcqzMzPePXcaVQ4fwy4pyvcWGBnICN9/SYgxRTh/DRazMmrtMlvIaDyAjamFaNLdgW36mHJJJme4QK2bh+V1I8YPQ76GfpVXjOJcWXIXJc7oJGvQ9KA81cYvriGS3cIIVSFyg6kLInei5aCot9DVir0W2UEq4XNMTEEA/686ocVtgWr0GT2LGPIEwT9aiw2OVzcvExla5bk7Qbqpt1nszW/EeGPibTquUdoqlW1+XpBNGwEGCP7NdRt515RfC8PyoonpXlVoByH/t2z4a9bcsym5K5dDln4C2u8jXyoZgObQtzRGtMdA6Ozb9HViQwPUVphuDTbNsaamJ02OnXwqxguWUViW7xTKY2GsfPY1exQz8N4xev3mDNq9y3b7uome8F8o+9dSvKK5A+O/L4i26BZtd7KZiT1MeUfKiSfivfLx2Fsr4h2Bj61hj5cOUlIf63SoBc93v8AfMUei5EA8woH3pL4dZN0wZnSeg9flTBzVeL9pcOhuuWPkJmPrQ3Btktu3WP0ismOV3L8R6joF474nI8SB9qg4Dhpuluiifnp9pra+xyifHX9avct24Vz5/pTZy442TjsZmsfsx5GD6UT4HaP5jD9MuefsPvVLDaqR4n7gUY4FC3bZO8qP/USf0rl4pvnQJdDDj11BzgBoCiWkmOmU+VD+LpNgkaEMg95Pjtv1o1dwZcyCQuvdgiSesjb0FV+I4b9iOgzLodJOuwNdLJil9XwJXZx3inD1XEMI1mfXu10H8MsMBgUJynM9wyzZTplGh9qSOOz+YY9DMH0munchYXLw/Dk9UJ6a5nJOhpni3KI7NoMW8PMx3VIiQ0keanoaUecc1rheLzAgFwEB6KzJEnqTrM7GnlgGXSVAI2j6QaQPxgIt8Pygse0vJufAMdK0wwqDbEnFWMsJ1M12Pk7hV2zw1w9srcD3G7NgZMZY0GusdK492PdVp/fy/Sa+kMTw/tLCrmNuWBDjcETB8tetU8iHsjxCnQHe64YJklu07Mw1wDbMGE9IBPpUps3MRg7pRe9dtuqKX3JBAMkCJneavW+WrkibgZP2WgZ0gWwQQCD+8u89ZqfhWAIsBLrSxMFgzMCSdIJ216Vi/RU2tFlNvsQeVeQ7KkjF4fNetsA6lyVAgMuiEA90jqaJ88fhYjlbuDUKz3EHZSqW1UoQzTv8S6+u1OlvAhWe8NS5VboPiohW9Y7p8YBoleabMxmgjT3/wCtdRFaKHLvCLfD7dqwgyqxI+JnGcwZltdfbakL8Q+UrWCuJi7CsHe/39dIf+ERpD6+9dLeL1hSdtAY3HgR5g0H5w4e2JwN63E3guZIHxMhDLHrEe9FkRUxOIt37Nm84Ekqve/8xZAjz0MUw/m1t2rIdyufKF9dfvI3pH5N4yt0vZGq3FF23sIbcj/XUUX53QGzghmAIJME67Jr7VSPZJDhhLvaAggf2uh2gg+BjXz0NacU4imFsBrjzGi5iAW00DH7moOF4m7cAKWwJAzXGDKDtOUQD71Nb5SslzcujtHYyS3ejyAOwHQCmrRVinwfmW5euAHI+aCwthnIAaY001GgJNXLvK+Iv4437hW1bzAquYuxgCJWABqJifnTvYwyoIVQo8AIreAOlXyOMulRbFOWPaYMw/BLaqoKh4JMtG/jAEbk9OtQcS4wmEtC5dPdVUUBRJLGRH2rzHcxrLLb1y6O3QeIHiaDsRiLOJCsSSwCTJMqoK+h0oKirlYf4di2e2rEgb6ehIH0Fe0qf7ZNoBMoOVV1zeQPVayr0hdnJOD4+5ce3BunvgMemXrmgaUWTBm3iYcPcQMpLMCViCdSflXQ+D4uz+XuGBCXWSNp2A08ddPGlrijgW769cgj1BKmlZJOMWy2N1IW8Ri87Mx0k9PtW2ESGmq1wQcvh+tT4Y6ehP6GvMTvs3/GijzMx/Z66d6aFXL7BcukESfnRLmJp7P0n60NuLBX0FbMLqCAuiviBtRDl9P2c+JNU8YmgotwpMtpPQ/rV8sv2bAw5hBp8qs8LM5o3Ef+7+pqthG7tScBaTcEdUH0auV8NgC6ptJY+Hfb+tT2gIneNpk1EDIzbATAHlW3a/rFJ90+rZfjH7CLxi+CxUzmVzE7EEHagbc3421+zXE3UVO6FB0EaaD2phfC9pjkToXE+mpb6A1R5w4CH4gLdiDcvd5lOiqTPXpIE13vEyqNJ/YTmjZQX8QOID/8u78x/SqfGuacVikC4i81xVMqDGhiOg8K8xnLV+3fWwVBusJCqwM6E7z4A1p/sC6MQuHcZHaNzIE7TE10fZF/InjQNkwfAEGvqjAgGwsxBWddd9dutfOuK4cli0Q2pDwSeuh6V9CYVA+FtiO61pJ1jTKDFVjNSVoLVGmSCojQ6RJA8up6VLxxStpMugW4h08jWtvADMCA2hmA0jQefrVrHgMFB2Jn5ClwjKMpNu0+vwDZrf3cD9+3m91OvzArbh7g22E+BPvVfGKWZmVo7JIIiZkEmpOHYdkZp2yfaKdYTfhqFLjWz8NxZHkRoR84NV7nEuyv21MjMsHwkGNPY1vjLnetEEAqSZPgQB96F82u3aKNMpUMI8djr8qjZADxDhAwXEAU0VmN62OkMe+g9GJ9iK6fw5UbUAHQEGJ8tPDakjjtg4nBpdGtzDGT5oQAT9AfY0c5H4l2lk66rAP1j/XlUXZVjbWVqraUp8yfiPh8MTbtntrswVXVVP8AbYfamAGu7dC7nx+lLvFeKvcQrb7p70dcwUAspHmCT7UG5Z5oOJcJiO7cck230ABGoVfbofPxoscOVxCqV7pO8dGBA8dpifCKiarRV2CuEYUBQoUfGsTGh70zO87UR4LgGVkPdV1LZ41/cgz4xA1oZw26EQ+TgxB18RB8NKOvgGRGuoYVhmyQWMsNdR5mpXQOihxB7faH9jbbbUnU6DyrK5VzJxnEDFXgt5wocgAMYEaeNe0ykLtg3l/jLPiCqt3WuG5of7MDSj3EcVDwxiU1nydZn0oTwTh4S/dWEDWzHdUgEQCTqfMVZ5hwDm8gQ6OjbkxBgNpsdNY30FVk70Fdnl60DcZlHcY6ESRppoTvqPrVDB3sxaNu0I9soH3FGWxarhOyUkDMAhYR4HMPGBqfeitrkRjmXMoYHS6QVFxo7oAk+56RXLy+FpuPyao5HdCXzCQCPADWPaqFxdVO06a1a4tgrnaPbuKQyOVYbxEHp0iflUv+yndc1tS4SGOXU79PpSFjljSjJbGxlZR4iNPnU/AhcdcxVuzUkKY01OxPlTPy/wAti6RcvqcjSERgVLGNyOggHfemNuELaQW1ACBSAuUGTpqY95jeabHHyjxehU8u9CvhD3fpW3L5gP45x9F/zq7jOHNoUyxlGgHUdB0ANRcPwq2gQTBLZiTttECsGXx544SfZeE1IJJqseAP616695fI/oa1uXlW2TP7ta4/FpaySfjJUesH+n1rmwg2zQI3MZdWvOhIZVGqkggFwpMjbQx70q4HiFyzc7S22VxsYB330INdCweIU4m7bYD9pbygEb6zH60r8t8m/mrTv2mTK+VdJBgAmevUV6Dx8kYY3z0l/sz5LctAxOY735r8ySGujqRptGwgbVHxDjF29eN5m7+mqjLEbRFaYThj3WyIJcsVjbYTv7VvxDhNyw2W4sFtR16xW5LGmq7r+wnZXuYl2R8zMwkHUk6619AcGx1/8vZGYH9lb0IH8C6aRXGMXw+MGoIg/EfrE126yMlu35BB8lH9KMZJrRGWk4jeUzkRvSQfuaItdzkSI19f0oa98hlE93XT5VauYtUYZtATHmZ0EUWREOOaLV8zBNtzPTTUfSrvC+MC8uZVKlkJynxg7HzqtewZe29udcrKPQgj9ao8qSvZBtCUUH17wNSywctorLJgxoddtetUebMBmsWnSZV8u/RhH+KKrLe7K/4BtD6jSD40TD9pavWusZl9RqI9xVtABvLmLgw2xlWXxGxqPhqrgsVekkW1Rm2mU3UgDfwrS6CAl9Ro/wAQHR9iPetuOt2+GLqIe2MpP9htDr5GI9TQegCbzr+JWIxSm3hQ1m0dCZi6/wAj3R5DXzpM4CTOvdIOs6EGd9RT7c4Ol7DsrJ+0DB0uKJI0AIby+1LVixcGIa26ZWXZhqWB1Ekxp60uUm0RDTwbDTDorZgc0gwdBuD6+FdHwmPN0Wbp0ILW7kHTUSD8wDXO+GWs+VQxSFzAFWgwBIIUzHgYO+1OvLZkvaOskMNIiDH69daGF7ojPPyRKlgGg3VAGmsvBPyq7d5iCHImVggiAYOg1HsKuYv4Qtsgfw+E+MeVBU4RcVhnZMpMAroxJ0iCNdPOtdC72BeL8Pwt+8902WYuQZNpddAOv3617S9zPgL9vFXUS82UER3j1UGN/OvatsvZTfi3+7vdlUfKWAABby89aA4ji5c2HFzOF1ftIG8Zshj6dI31ofxfPcvK2XMzJJjSTOsRFS8H4Q2KYIsLA+JpiJ206iaesMdt6EKVMm4jw+5cu2XTW2oYxpozTPjM7zR7hv4g49XQm2hW3K3JEAk/C69QwjYaGiHD+XOytqkyVLSYiTJGgNQtgJcjMwBEEaR5bgwfMVmlV6L2JnDOIF8W4ck9ozZidpbNqT70yfh3cdLRCjMZicwVRqNyZJmI7oO9K1mwU4kqySFuCPlXTOB4MW3bKoBg9InUHpSpq0mOi6iacaxd+32Ya4P2jlSLXdy7d3OZadY/d61UwuJew9xrbFWKspctnBAn4ix8t/GKs8cxn5iyyqrIwOZGWDDDqyka/XoaUMdwq69qHuG5sSQAZ1khwAGkmZM671zcvFz5WVjGwZguNnD3IuOYjcEnfy8aJ43ni0UPZqxIEAPoG1gMDB1idDG1C04IsiJmdD6eG3TpNeYvhwUSu0ayNvOP6U9ZoJV2W9bKw5zuFWRkBBGkGI018f0ojb4y15UD6lSCCD1oXi+X8RoTZuEESDkJkEAjbyM+lDbwe0xBDK/hGtT1YpO0g3JDWqk3O11DlpBHQ9J8BH3ojwfHW8NaZSQoVtZ6aClHD8UvOhClRI0OaCNY+fkaH3EbMc5c7anqOknbepkwwnHgwKUk7GHgtoC+biMCovFl1GqmQT4xr9DRbmDAm/ctFQO7MkaRsRrHiNqUMFdFg541PUHby9KL4DmADKpZgAdPPyJ6iT9qu8EZTjO+gcpJNF3HYR3JDDQbeenhXUUfNhlfabYYz07s1y+9zTZDMGc7CO7IBjoQdSZmPKjHIvMpxd1sOxOVbTESYzEMo7o32JMU/wBaitFU2+x/S3mVCRuPuKhxPDwqhoJgiJMxr9KsC8OzVge6uX6GDVprywVJHXSgWRKjQQagwtvMWdd0uOCPS41eYN2uKIMdDIoDhuJMMRiGtOVm4/pvvB8YmgFsIcZYMWy/Erlh7E7Vd4dxFe0t3Ng3dby9feguExYZJb4gdf61rfzZgEEqT3tdhBMx110ijZBg4pgOzyqD3Gc6A9DDfQzShznxr8s74VZYMqktMQCZIgde7vTFYxLvcRWzECDmMZfiiPXr86SvxNwbfn3yqYCISdhqCx1PrUlJUGKt0e8v8euXO2t53CraLEqYPxKAszpJIE+E1UXhtoMzqbvaNuWbON52Ov1q1yRgAOH4q/Hee4tsN4hSp09GNWcFhQ11QdQTrWbI6GJBThFx3DER3VkkazoYJYaiN49pFO/L+DFmypIi5c166DcDXbxNVuBcERAXK6DUDwiimOzMhIME7EiY8dPStGGFbYiTsH9ubrk2j8IhdNInU+9Svjsj9ncSe7m7SBlViIy66yR8qkwF9LQyhSG28QfAg/w9ddRUfNV4ZFt9XMwPDb9RT1sp0cU5048/529Egd3QHT4F2kE1lC+ZsMjYu+S4WLjLB3GU5ddPKsptFeQYFibNtuvZXII6ECdD7UZ5fwSoXImVYx4AFVMeFHsVgkyABREERAA1mfpW+EwVsKxQQW+LrsIEeGgoznyZWqL1tO7P9pvv7eNCsdgu9I23otgx3WH9r7hTW/YzpSaJZz61yncGL/MMQQXkAdBBEnz22pzw9sTtm0Pd8esa1O1sfKo7a66zEGY326VWS0HlYPbBLmcA6qxJE9J039DVPiNoi25KwyjRhuDIiOtZzO1wPh8itkuXCl1lEmC4gRuNj3ulXONuwtFYiWUT/fFcnJi47NEWKOPus90qAuZW7raA/DJBbqBrXicBDS198qnbKw26w2w9qrouW6upH7bXXeTB+9F7DK2a08QTKeR8vCsE8jilxNqSKfHlYXUvgMpt5B2iOc4trpmKZRII0kEiKK8af8zh+z+Ikg6xt0M+Anp1qhii/bg33JDg2w5AEAqwA0gCCarYS/cFl7ZuFWWCp8Cu4PiD503nypp9E9VWBb3C+zYo3dIgQQDvtB6+WtCscveC6TswG28AjwmmjiuLZrbTq4VTJHmIH3pXxurFh4DXzmtmGTbtipxVFIWSzG2AS0wB4+3jXp4aRcKXXW0wGzyNtvmKOcjcONzEdo/SQCRInqT7ae9EvxFw1sWkYj9rmhSDusE+4+2tavZU1EzsTzwK6T3Cj/ysPtUFy1csMM6lSdjqD7EGqasRtVnEYksEBloGk9NTWmmVCfDOdcTh0a3bf9mxnIwzDXeDuK6py3+JmHv2B+aXJdGhKqSGjqOonwrhlH+AAFTnYqoYCRB3BI39I96jRDodnm26bj5GIDkkCJgA6Dy0rSxe1MKO8e8fE7f6FDMDhbme5ajKgUjPsSx2K+YGvlVzjGJNlc0EhRLfpMa60NIqFVtMRlDlddwBMTsDRjD23zKARl/eETIgx101iuW8Q4viL1xfy4dlIWVAzqTMg7R9aMcq8337mJRLq6jMNJXWDOZdjtVX2FWdTwKntVGmWVjfNmzdekRH1pb/ABX4X2nY3A3Z9p3TLEDMBIB0P7vmKYuFXC15TJglYXSARMkGJ1/SofxM4X22DvAbpkZddoeNPMqWqrVqi6biwZg+G/l+DWrWhYMczDZmLMSV8RAEHyqHlTD58Wi+v0Bo1zIoTCWrY2UoPkh0qh+H9v8A31fJGP0pEtzSZddM6dZw4AiAfGsa2p1020O4g/Q0E5y4m1nDsE+N5Ez8Kndv0oTyjxvuC21zOjCVMfAZjKf0rZaWhQesYFBcZ1XvEy0bGd4B2J0obxUM3EbakwoVAoH8zFifXQe1Wjgr3aq4vG3atSbiZQ3aDTqdoIOvnQ6/eYYiXclSVcA/uRmJUHpO1OiVZxLj03cViH17164f+dqynjlrkl8RhkvEoO1zPBmYZ2I+kVlaBRX5k4y/5W72Jh1Wemm36VzvB84YkkK1xmE7eWlNHBsOBaxR/tXB7Dp9aSMKgzjQUYeO5S0yckd04FcLWwxctOvTY9PpRQ0vco3Zsx4BftTGqzSsseMqAyvdFaKIg1bfDnrpUDuq6b61nn9LIgfw/iynKGbJPXdT11PT3qDmRytm2P4rqDXfTUx4jbWqFtZAA3MwK8vYRjlVs2VTKgnQHrHhXn4+UlGSkts2rHtCa96MQg3m4330ovjcOR3jI8qC31nFKR/G33plwnDmZC7OWBWYnSflSczSSZqMuX0vW8jkAsNCevh/eBoS+BJJS4QSVIzDrBBDR4xW+Hwxayob4gT8wxq0mDgK0DNJBPjIpUZKFpMZG2UsZYMkE6Rt7R09PrS5i1JGUbtoPnTFjLsXG/k/U1X5UwPbXM0iUGi9dSdR8q34L7KZWooYOWuDi1bE7/DoDOY7R5MIOtIXPvGO2xThTKWu4I2kfER7/augc38VXB4WRK3QStpemYj4/PIpPkCR7ccdtNjJ6108WP8AiZguyKJr2TXoFat1rSA8CzR7lXDo1zviQsPvAkbadf8AKrXIPL1rGYg27xcL2bN3CAZBUDcHTU06Y3kXB4Mdqb2IRfhMZW+LQaBfOseXzMeKaxyu/wAi8cbkrRRPMVm2W72obvQpMHSSdOviKXeJ8dukMva2bwcH4UOZBvozIGEe/Wm8fhPYJ0xF6SdyqHf2HjSH+aNq9lMsidqvgSGzK30+VTD5GLyG1B3RHCUOwknMrhbIUDtAcpM6MBAWRtMzr5VrjcA6Yy9btsyuytctxqTKliogzrDCaK8ucgtesWsZ2ggn/u8rSYYqIYSNWHUV1PltQDbbIA5ABlYMEfCTuBvVqjCevknYK/Dsh7dh8xe41te0JaTOVssidDFdFwOFEOH7wgAz5aR86V+EcPTDXjbRCqWQcs65lyyCD13j2pvRZM7af505UtsqyhiuA27yBXGxkQY1iJ0PhUeB5aw2DJvrmGVDJLSIjXSPKivaCY6iKA835rlrslnJILkGDIMqPHfX2oRaeyL7HK+J8x4rEYm5ibbK1ttBZZv3BK5dNpGp8zTDypwO5cAu28tpiTIG4g7Mojca6zpQ7ifBBZJurc1eZVhKsTplkQwPX+lPvJmBJsqHkak5QdoGUgncQZMeJFSH6zthlpF7j16/btDsgrtmQ3ATAInvAA7A+tLnErjDC4s5Crd5lIYHPIYKQBtosR6UUxXGA928BMW+zykGPidok+H7PXyNbWsMlwrC6hiSTGugg6dNTWqKEtknLWCNrB4dGElbNsGdDOQVlFkUxWU4VZ88cCxT96GIDliR6zRWxyAjQ4uMmm0Ajr6feifCeVLdrdmuHoBp18v600WODu8fur4bn3NMnnX8HYKB3AVWwSslgFHh0JFNuGuh0DIYnx3+dCmv4LDXit0gPkkzJUAnTN0k9NPGoMJzFZLsLQYJIKyNwRuBOgPnWTJJ3cixex9x1OqnXbSZ9IpUx3MRGIFrLOsGZkE+XlT/AIbG6AjwBI/rQLmrgVy9iLd20gfMoDCBIKk6lvRvX1rFn5cHxYyHYttoy+QP6Vql4gLqYLAEetbYmwV16GR8oJ/pUJIyqff5A15lp3RvVPoVrLZr6HzY/U04WPggdNxSjhbUYkDwzn70fRjB8JO3UU3yd0NUj20RnYbwf+te4+5Cgn+IVJh7IHe+GfHSouKDRJj4pHyNZI7mPTtADHXP2rfyD70G4Rx5sFirdwaqCVceKk6/Lf2ozxFQHZvFCPcT/l86CcYwAa2ht99lDPcywcgzQM3gZrv+K0mZM/RHzzzF+cxZdSTaTuW/5RuY8WOvyoRiFHYqeodgfdVI+x+dRZa3CE22gaKQx/wz9a6hjDvCMLY/KF7yD4yMxkeGk1Ux/A1ILWwVG4BMg1Z4thjaw2EtOcoYPcb3iJ+dDsDxLKTbLShMA+Gv2rKlJ3OL+RsmujoPIHJl7D4hbzNba29ogFWObvBSJUidvCabjjCCQwbTOB3l1ylZHwbwZ9qu8HQBbCjXuBRP9lf8qqrw9rZgXXMMrEEE6AkFNDOUhj9PCsfl44OXsyAUmlSPMBeLNHeGUIxkLswlQYAM9fGlu1+G1trL3L4uW8Rmvtbggq65h2ZbcAb6SDrTlw3hjJcEvnHZgFczEzJ1g+RA1PQ0Rxt5Th1Q6Z3FufM3Av603xMXrk3HpkcnJbNL9sWbaJbVUUqsKqgAbkwBAEkk1pw6IBHTWZkzUfGMOzdnMiF1gwNNPvUWAthScvv/AFrTJyUlStAQftIHZLkaZWU/SPuaL4y+LaknxH3/AKUHwAJzLqA2oI8d6lOID3Ltt9dbZ+cx9Vpk9ooTYMnM3UDQn02/X51Ji7qi03iTtvMidK0xb5bYgb935ggfWPnW4UBAm+mk76CPtVMTqQUI/MPArj9ldRyhQhu8AwLR1HgBPz6034PiGXB9qYnKfhkCZgZQdfCqN3BG6xz/AAzERGg/zqnzdxYLcs4ZTHca63kBCp9ST/drVGNMEgbwS8ovXQ2ztaQSJ1Fpmg/+remdMGtkZVJIHUkk+eppd5cw63Hu5gNLx11E5UQQCDuT9jRy5ciBWiGxMi0uIMVlQpc0rKdYqhM4NcOcan/Rp4ww7prKyshdnCub7pN28SSScSwkmdAoge3SjXAPhs/yn/FWVlDP0goe+FfFd/m/SmLDnQe/+E1lZWeXRePZzK13rbMdW7VhJ1MaaT7n50NvsRYtweo/xVlZXAy/vGbYdFC0P2vsaLp/3ZrKyk+R8fkNR5xI9xv5aj4ie7a9/wDAayspMO0PiBeIf/P7ip/w3HdxX8w/wtWVldXH+7f8jNmEC4vdHn/WiXDdLOJj/wAsD/mrKyuvL6TGXedj3cL/AMM/cUs4Qd8eo+4rKyqYvoX8/wDJefZ9IcPHeterfY0UxlsEagHavKyqZOyInwiALt40H5g/8L/921//AEt1lZVo9gLeLPcs/wArf4jWpQeA2WsrKj7CEbPxWv5m/StcB/8AfYj/AIafevayjLoqwxdH6UG4+xFtNfH/AAisrKUvqIi7w9iV1MxEeW+1IfF2/wDrN7yw9uPLXpWVlbodFX2WuXG71z/jv/ipgxG9ZWU/GJkaE1lZWUw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487" name="Picture 7"/>
          <p:cNvPicPr>
            <a:picLocks noChangeAspect="1" noChangeArrowheads="1"/>
          </p:cNvPicPr>
          <p:nvPr/>
        </p:nvPicPr>
        <p:blipFill>
          <a:blip r:embed="rId6" cstate="screen"/>
          <a:srcRect/>
          <a:stretch>
            <a:fillRect/>
          </a:stretch>
        </p:blipFill>
        <p:spPr bwMode="auto">
          <a:xfrm>
            <a:off x="5029200" y="2819400"/>
            <a:ext cx="2645004" cy="1981200"/>
          </a:xfrm>
          <a:prstGeom prst="rect">
            <a:avLst/>
          </a:prstGeom>
          <a:noFill/>
          <a:ln w="9525">
            <a:noFill/>
            <a:miter lim="800000"/>
            <a:headEnd/>
            <a:tailEnd/>
          </a:ln>
        </p:spPr>
      </p:pic>
      <p:pic>
        <p:nvPicPr>
          <p:cNvPr id="20489" name="Picture 9" descr="http://profile.ak.fbcdn.net/hprofile-ak-snc4/71175_66596886556_3756721_n.jpg"/>
          <p:cNvPicPr>
            <a:picLocks noChangeAspect="1" noChangeArrowheads="1"/>
          </p:cNvPicPr>
          <p:nvPr/>
        </p:nvPicPr>
        <p:blipFill>
          <a:blip r:embed="rId7" cstate="screen"/>
          <a:srcRect/>
          <a:stretch>
            <a:fillRect/>
          </a:stretch>
        </p:blipFill>
        <p:spPr bwMode="auto">
          <a:xfrm>
            <a:off x="7823200" y="2819400"/>
            <a:ext cx="1320800" cy="1981200"/>
          </a:xfrm>
          <a:prstGeom prst="rect">
            <a:avLst/>
          </a:prstGeom>
          <a:noFill/>
        </p:spPr>
      </p:pic>
      <p:pic>
        <p:nvPicPr>
          <p:cNvPr id="20491" name="Picture 11" descr="http://t3.gstatic.com/images?q=tbn:ANd9GcR1NiMjgS3O_VRXiRfxS5U2x0slwxWjiemlCqJreMdAwPtlznsZQQ"/>
          <p:cNvPicPr>
            <a:picLocks noChangeAspect="1" noChangeArrowheads="1"/>
          </p:cNvPicPr>
          <p:nvPr/>
        </p:nvPicPr>
        <p:blipFill>
          <a:blip r:embed="rId8" cstate="screen"/>
          <a:srcRect/>
          <a:stretch>
            <a:fillRect/>
          </a:stretch>
        </p:blipFill>
        <p:spPr bwMode="auto">
          <a:xfrm>
            <a:off x="6859459" y="4876801"/>
            <a:ext cx="2284541" cy="1981200"/>
          </a:xfrm>
          <a:prstGeom prst="rect">
            <a:avLst/>
          </a:prstGeom>
          <a:noFill/>
        </p:spPr>
      </p:pic>
      <p:sp>
        <p:nvSpPr>
          <p:cNvPr id="20493" name="AutoShape 13" descr="data:image/jpg;base64,/9j/4AAQSkZJRgABAQAAAQABAAD/2wCEAAkGBhQSERQUExQVFBQWGBQUFhUXFBQXFxUUFBQVFBQXFBQXHCYeFxkjGRUUHy8gIycpLCwsFR8xNTAqNSYrLCkBCQoKDgwOFw8PFykcHBwpKSkpKSkpKSkpKSkpKSkpKSkpKSkpKSkpKSkpKSkpMCkpKSk0KSkpKSkpLCw2KTA2Lv/AABEIALcBEwMBIgACEQEDEQH/xAAbAAABBQEBAAAAAAAAAAAAAAADAAIEBQYBB//EADoQAAEDAwIDBAgFBAIDAQAAAAEAAhEDBCESMQVBUQYTYXEiMoGRobHB8AcjQlLRFHLh8SRiQ4KSFv/EABgBAAMBAQAAAAAAAAAAAAAAAAABAgME/8QAHxEBAQEBAAIDAQEBAAAAAAAAAAERAiExEkFRA4Fx/9oADAMBAAIRAxEAPwD0+llSGhRKRUumVjHQOxyMxyC1FYFSKVRkrNdre2lGwbB/MrHLaQOY/c8/pb8TyT+23bJtjShsOruH5bN45a3D9o6c46SvFnF9V7qtVxe95LiXZJJ5n6f6UdXDg/F+K3F5UL67ycyGSdDByDGTA+ajC0HPI8MFH0ojWrPaBeC3j6B0zrpncbOZPMDn5LVAgiRkdVldKm2PECwwcg8vHqOn37NuO/1nYvdK4WIFpxWnUwDDhgtODO3tUorVJmldATkkBwJwShJAdXVxKUBIt6sK2t66oQ5S7a5UdRpz0v2OR2PVfQqqWwqWifTepNN6r6T1LplBVMaURhUdjkZjk01JCc0pjSnhUk5wkLzvtZbaakxuvRWrM9sLDUzUOSqIefppTnJhKA4Qmld1JhKoFCS4XLiA9Maj03qOxyI1y53SnsconHuPU7Sg6rU5Ya2cvcdgPdJPIAp1OrC8m7Y8cfe3QazLAdFMe0AvPiTHwHIpW4ixWPbXv7hz3Ave4kkCdhyA5NAgfDqmvolp0uaWkciCD8VtOx3/ABHuoV6fdl5GiqfVJAgMLtoJMg9TnlF/xK5tg/urlumfVe5upjv/AGGWnwI9q5L/AFvyyTWk5mefDywU0ZtNae/7MCp3lW1b+UzAyT3rh6/dzyHxVAxi256nTOzAhSQq7IaSpoYqviV0BOYa3JPiOStKrv7kteCDktaTHXI+QCvOBcfqvIbp7wDd37fN20+CpuDdmK98K1dgJawtDmgEug5DWYiQ0EnMq+pXLaVOCdAb6JbBEchjqTiN8rSeE1cVeJMb60j2KRRqhwlpBHUKgvQSEKzaW5DnDyKvSaddUOndEAE5+f8AlPo3zH+qfZBHzT0kiVyUkkwS618FchKEBZ2twrOjVWbpvIVnaXUrOzGvPWrmm9Tab1V03qTRrJLWlN6k0yq5lRTbdyImxOpojQgh8DKp+I9radMwDJWkmsrWgUe+oB7CPBYuv23cT6KJZdsST6Qwq+NR8ozfG7M06hCrS5aztE5tYAiJWWuLRzdx7QmehEpBy7TYDvgcyTC6a4HqN83OMe4cviUjd7t37fjHwXVXVL9kmSSeZ3n3pI0PS7W6BEhTWulY21v9G23RaCy4gHDBWLolB7XX/d27g0gOeC0Hwglx/wDkFYrs5VFCs2q9urIkc2tggaf+wnV5ytF2iq97VDOTRJHuJ+Oj2EqmubVZdeU75b3iVzop941ja1KA4tBPpMP6mkyDjkfgqy4rs4jppUpDW/mVHOblgHohrcwSSdxiFW8C7QOpUXUo1H/xScNe47OJ/TJnwg9Vd8P7IOollWjVmoPWn1Kk+sPR2aVyT+c4vn/Gl60fs9wytbg0n+nRMuY7YsduQR+074mD5lZjtXwHuX94weg87ftdk+4rWceo1qYNei4sIE1KZIcwgCSYOJHhCwvHe0b7ktLmgACAxuAXc3Z648gr/nzb18t/6i2SYqb6vA0gwYkmMAfeyobCwdxC5Zb0vRaTqc7eGNy55ncAe8wn31d9Z4t6E1HPdHm4xInk0DnsBvzXqnZzsfT4fQy4a/XuK2mRDQS0NGHtaCR6pDic81288sdSLt1HhdqxlJsBoOkkO9N36wXidNV/rCZGPILze4vnXl0+s/1WunfGsYa0TyYMefkn9q+0r7us2m0kASGjH5bCRqeSAJc6MTn3GX2tINAAEACAOgVe6R9dkodFqkubIQtOZTCfb7QcoYtdL9TdjEj6p1uVJkIJIZTHsSNNMZURmvn7CYBdPRKVIDh9+5LugmaPqT6dWDKIbYdc+KE+kW7oGra1u5U1tRZ2jVgq2t7iQs7Mbc3VzQqyrK1es5TuQDupN/xgUqRdPJKHfSP2u7T92NDD6R3WDdXJOomUG8vDVeXOOSm02kkNGeZ8l08zI5OrtWlE4UymXDMSm2dpAk5Ul9w4bBUlD4oTVbDSWOUC1urinioO8b8Vo7a+puHpCCFV8d42xoLKIl43dk6QcctilVRX8R4lTAnSQ7myRvGxg/BUt7xcuHTHsH9vRQrp+fSIx5Hz+Kq7u/J298LOtEp10Z3SVOLWo7MHKSQepioUWheOYZC4ymiNt1k1Khd94+q7nIG+0TP34I7myq244W+m41KQmfXbkz7PqPij2l8HjoRu07jzWfUIR1FOtL2pSM03uZ10kgHzGxRg4FNfRwpA/FO1FarRNN7hpwXOgNJA5EjEc9hssJx/iegADD3CQf2UzzPi7+OpV/xSuGNcXRpAlw676W+0j3ArCNea9aXnJM+39LfZPvWnPP2m+Xp34UWFtTa576tMXNTADjDmM5NaTAJO5LTJxkRB52z7SuuHCkx3ojG5IcQY1naWjkIEnedxlLRhZiNQPLIjyP0yEa1pwXOJlzjk9ByAHIBaJEtbFtPYSTlzjBLj1JUtoTA9OaUwOAmuYkHLrXIAtIoqDKI0qiFb9/6XQfPz+aTQukQgne8PVOFYoZC4RlAGdX5/fguNuCQgOcmMqIANzWLTI93I/wAKVwnjbX42cN2nf/KgXsR5rL16hY+WkgjZTauPWaVQEKDcvpVMamvj9BcWsB29PTmeUKi7PceFaKbtQqdGuaGvA/uyD4A5VwaxLMl7/wC6i2IBgy2QXearifY76vpPt3kD0aYDcAspNpOaMnnAcDtMIrXUTBqMZkaS7SQQYlp1P0kbHm4qlr3bWw4lkAc6bRABn0YOPLKp7rtw1o/LiHCQXOOkidhqOPctNZNdW4OHZpuI6tdMA8i1zd2nr71U3TalBuqqwhu2qcT57Ssx/wDu6ziYqO0gkeg0RHmTvPQKj4t2qq1Dgvdvu9oAmZAHKeZS+Qxe8Q460TpGepI+X+1mr3jPLJJ5fHA5Ksr3Uj0tQjPrsifY3KdZ0oyGyXbSZ55J6BTbq54Hc6R6R35DmfHoFLo8Nxqdhu8KXw+xkS4Y+Z/hOv6+o6W4A3PgEEglhOQQByykiHT1SSN6DTClU3INOiVIbakrNsKyqFG4hYtqQ4HS8bO+juoUunYlSG2CMDP0a5B0vEO+B8QVLFYRnzVpc8HZUbDh4ggwQeoKzvF7KpRaQ6XMJGl4552d0PzUXlNZrtbxAOf3fIfmOxzPqNjwED2Hqqy1sgacjfn585QqgfUuak8yI6mMujxAzHRTbd/duII9E/NXEwayvS30XZH3sVYSDkKuraSj29WFQT6bkRm6DQepdNBHgJ4akxqM1qYMa32IrQkB7k4NTAjAnOCY0p4yklweCaQjNCRpphBqmFDfcKddNVDc14P38kGPc3Eqhr5JUp9dQi7KiqjgaQcbjn5K4s+0jw3S4Cf3fyOqraQSqU0Tx5g9+0e+41Ue5wE9NVQwBHOmzefKVUvptnU708/qMAHwbMH2lWNxS1CP1D1SfkfvCp69w53iOY2Kr5anMTK1Uzhod0OYHMRGyCdTujT0HpGfp71EoNzAz06ifFXNlRkSIA2mMu6hp6+JTJHsOGanH9UZJMkDw8T4BX1rY9fM/Sf4XaDBp5ACABHvyp9GnHT5JqAudtIEqFVZpEbk7q1qkeSh1KMmSglUaBOV1WJYuqdVj1WjahSBRCxrO1JUqh2mJ6pKanSFwwqmlxUnwRxxHxCAnp9Kx7z0YkHBB2jxUKnd6iANytjwix0Mk7nJSkFuPOu1v4dMo0zXYS5oLS5vqmkJEPY4ftdnwnosxc8HJ0nDg8w2phoL9g14PqvMGOR8MT7xXI0nVBEZByCOhC8845aUWatDPy3QKlPJaWAzDR+mCZxty6IvN+ky/rAV+HFhIc0tcNwQQQfIpraYW8s203htvdHXSdDbe5ka6TiJFKo724nBWZ4/wJ9rVNN2eYcNnNOxHxx4Jc9arqZ69IVJHbUUKnJUulTVIGbURWOlMpsR2tTB7QnAJrSnJgQJ7SmNTghIjSiAoBqpj7iEAK9eFkuKPIctBd15VBxASlTiv71NJXC1cULGouMYBOwx1MwPPCIH/fP3Kq4tVIpNg7PJPnAgn4e5W3DLltZoDsBogZ9KevgmlHqBVnF6MEPA9bf+4cz4FXFzQLCAdjseo+hVbxmoBTE/ukDrAP8AKX2f0Dw61BdkwN3Ho0fU/VW9vviQAMDoOiobCoSD4mSrak/xiPHdVp4tA8Nz9VIp1ZH+VWUzJj5qex4GJT0htcefmhV6i5IQa56FMQu8PRJNA8UlGrxZ0bTIA3K09tw1tFmp2+6qey9LvKuo7NS7d8W0t0NPmtsyMN1G4r2xpMJAMnwVQe24nYrGXNYScqXwiz79+nlzU/IY9d/Di+/q6+JhmT9F68AsP+FfZtttQc4CC8/ACFuKjoBKKqK3jF3A0rI375Kn8WqlzySVTGpkqsTqP/TBgIA1U3evTIkRzj7wo3E9dWm1hcajGBxY45qUxE9293624MO3EQQpNevChtYHyCcHf5KOv5z3DnVkZ+ytzmVMphTKvDtJxEeCDoUqKEQJjWojQmHdKeAuBuU8hMin7+/BJzkNzkxz0EVWpChVbhduqygvqoOFVqqDWMo7ygPHVKmg1qSCWKW8Jj2pBX3NIFpadiIP0I8vqqnhl2aT4Pl9+CvajVWX9tHpASRyzt7FJtTTqitSIxtIJ5EZ3Kx3E7jvXho9Vvxdz/hBqXjz6OqG7EDAPnnIRre22TwRMsaIA3I8hKn0x7vHdRqbdlYUWYTM+g0BSwMIdBn3CMKXVMAFObSG6e2kikYSOQMWwSRgCuJKbDszaClb6jucrzDtzxnVUIB3+S9L4/e93R0N6QvD+K3Guq4+MD2LW1hyjMaSQOq33ZPhegA8zHxWb7PcL1ODivSOz1rNWm0c3NHxRzCte1cHt9FFjejR8kW8Poo1NsABMrjCX2r6YPtDclroVC68hTe2V2GvyVhuIccjAK03GeauL/i4bzVHX467kYVY+4LslC3KzvTScrCjx2qxwcHHxByCOhH1Wvs7hldmun4amc2u5g/eVhKdGVJtrl1I6mOIPzHQjmFCsbM005oUPg3HWV/QfDKvLo/y6HwVm6jCcK+AwxKoeaICEOu7CZIlaqodSsh3NbKjOegz6tSUAlPKZP1+iAa4oL0YtQ3pB2xsmvNQ1MMpMNQgbuOwbPJVNtch8ubOmee4/wAKx/qdE/tcNLhHI8/YYWfsbnuqjmumAS0jqJ390KaSyqjKFplHqt6ZG48vFCaxKqlUla10vcOQP0n6qRQblFumanmPLzjH0RrajJThpVCkDyUljI2So0o+4R4TBwRWyU1lFHY3GEKkIU10hOAXHKKuTHJSTYSTHhK4k+pWpuLcuIMLzF3Cntq6HiDOV7n2esYaXEYiFgO1On+qJHktsczvC7UMaAAtr2LtpuaWOc+4LMcMpgwvROwtj/yAR+lpJ9uB9U/SXogTKuyehVn4Uxf08P8AxdqOp12xs6VhqMu3W2/GK6Dq1No3BWUs7UkJdXyfM8ONYpNK2RW0gF1+OanVzk0tAUV9TK7UqTzQXwFOqzHdcZmFquzHaI1nCjVgug6H8zAktd1xzWLfVlC70gyCQRkEYg+aJ4Lqa9UqGCo1Z8ys7wHtdrcKdxAnDam2ej+WevXzWjqU4MFXrL0p7lmVHVlWpKHUamA9KOLRjaXfVHw30oAOwaY8ySQceSGxU3aG4L7bTMd1UMgcw8yCfLPuQKlMqyNbc03bHOoefVFqNUfs1dtcwMcZPRTa9HSYjeS3yHL2fLySKVW3AwVT3FpJ1bQM+TefsCuq7VD7vMdce/Cmq9h9+GsbJxJjxH3CaLyQdIjxPTwHVN4jRAc2mNmgD3b/ABTqLAmI5To7KfQowEylTUyk1C3WM6+CK1mUu6RqTcIEPp0yjbBNCeSorXkJNqCEQoL3pHS1JIRSVM2347xdtvR0tOYheSX12X1Z3JKse03HDUccrvY3gvev7x2w2W3252i4Fw8wHOwvUOwVpDH1D+ohrfJu/wAViKsCGt8vovVOB2Pc0KbOgz5nJTvoufaZUdAVdf1oaTOwlTLmpC8z7Y9qXCq6nTOCIJ6JT9Xfxh+03592552aYH1QtEDCkP6qNUqLO3W3PORzQolwQOaK5xIQP6UnJUnqO2pEqPUqElTH0FHNPkjCtAcPYhEqcKM4+/agPoGfqmSDWetd2K49q/49Qzgmk474yWT05jyWVrW8HqhupEc46dSUbhWa9PrFQa7VTdnOOF7RSqE6x6jiZL2/tJP6hmOo8lc1CqlZ1Ce/P39/7VJxIZdOzgWny6+zdXVZqqr8YRRDOFcILqDajJNRsgiYA0n+IWma7vaWWw72eiR1VJwAASwideYJgYxM+/3KRcVHUC52nAgkB84HSd/8JzzE0KuJPiJBHQhDs7fVUE7bn2ZKj3vHg98tZEgTJyTywNlI4a4xUeeTDHhOI+anNVFdUOqo9x6/UlSKQQLduJ5kyrGgzCFQ+g3CktCZSajNTN0FPaE1rYT2qVwQLhTl3Spq4EU1wRXhMhB0HSkjribNkOF8MddVQ0Tp/UfovTbe2bQphjREKPwPhbbSkBGeZ5kp1d7nEBuXOOBzzsF0SOa1admbLv7pjYljfTcfBuY969XWa7E9nHWzHOqACo88sw3pKvOI3jaVNz3GA0Ek+QU26qeGN/EPtT3DNDD+Y7A8BzK80pgmXOMuOST1XbviTry4fWccEwwdGg4R20sKb+NOYj1KZKj1KcDCnVWqMQoaaiMp5RjQPNFpUpyk/fH35Iiag1m9FGfTwrAifBMfSnr7eaYQqDN+n3sj9zIwmlhLvAfeykt+SCVd1b6R6I1E/qKq65gkCSeq0dZktnYH7wFXusDsBHPb0iPoEgpWzM7RtHJbPh/FhWpjUYqj1htqj9bfPmOqoxZAA7efRENKRA9pHNOFZq/fHNUfE7+myS523IZcfAD6lBfRMKmu7WSUXynF9wO67yrTdyMCOgjZaPi1qBuGYMRsT0nzCz3YS1AeQ7duR5eHVbri9sHM1S1oIgktnPLyV8ek9POKloW1S3yI/tO38exXT26LRx/e4M9wlBvGQQcEtx46SfofmpPF8UaLR+oucfYnB7QbahgBT6bEy3YpNNiza4TR0RWpoHRFAQJCa1FYE1rUZrFNrSTXGNToSSiEq0w17YTCivcglOJriSSSGa0uLqZnYbLQfh3wxtWs+o7PdxpH/YzlJJdNcr0xeffi5xgsoNoNmapgn/qMnKSSyaV59ZUA1uFJSSUtDZQC3dJJCnHDkgVncufMpJII0DnCI1gPgkkgA1aE+A8NylTpAbiOg395XUkBzuzPj15AeAQqlMCYnzxJPikkgE+j/vxTP6caT9+1JJBB1KOFGfZtjbdJJAPtH91VaR1g+Wy9Cp+nSPgJGNveupK+WfTJcQZDz6UzM+j7wonFcvos/az5pJJ30U9pVKkAE8MSSWbc5rUXSkkgHtKNOEklFXy5MLspJIU49uEIlJJOFTUkkk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494" name="Picture 14"/>
          <p:cNvPicPr>
            <a:picLocks noChangeAspect="1" noChangeArrowheads="1"/>
          </p:cNvPicPr>
          <p:nvPr/>
        </p:nvPicPr>
        <p:blipFill>
          <a:blip r:embed="rId9" cstate="screen"/>
          <a:srcRect/>
          <a:stretch>
            <a:fillRect/>
          </a:stretch>
        </p:blipFill>
        <p:spPr bwMode="auto">
          <a:xfrm>
            <a:off x="1828800" y="2819400"/>
            <a:ext cx="3015105" cy="2006415"/>
          </a:xfrm>
          <a:prstGeom prst="rect">
            <a:avLst/>
          </a:prstGeom>
          <a:noFill/>
          <a:ln w="9525">
            <a:noFill/>
            <a:miter lim="800000"/>
            <a:headEnd/>
            <a:tailEnd/>
          </a:ln>
        </p:spPr>
      </p:pic>
      <p:pic>
        <p:nvPicPr>
          <p:cNvPr id="20496" name="Picture 16" descr="http://t0.gstatic.com/images?q=tbn:ANd9GcQlLkyNZ6p2EhgbFoWKgxnftauotf6SeyeEMCs7mw9fEYqe94he"/>
          <p:cNvPicPr>
            <a:picLocks noChangeAspect="1" noChangeArrowheads="1"/>
          </p:cNvPicPr>
          <p:nvPr/>
        </p:nvPicPr>
        <p:blipFill>
          <a:blip r:embed="rId10" cstate="screen"/>
          <a:srcRect/>
          <a:stretch>
            <a:fillRect/>
          </a:stretch>
        </p:blipFill>
        <p:spPr bwMode="auto">
          <a:xfrm>
            <a:off x="0" y="2819400"/>
            <a:ext cx="1641799" cy="195262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dirty="0" smtClean="0"/>
              <a:t>Considerations for farmers and ranchers with disabilities</a:t>
            </a:r>
            <a:br>
              <a:rPr lang="en-US" dirty="0" smtClean="0"/>
            </a:br>
            <a:endParaRPr lang="en-US" dirty="0"/>
          </a:p>
        </p:txBody>
      </p:sp>
      <p:sp>
        <p:nvSpPr>
          <p:cNvPr id="3" name="Content Placeholder 2"/>
          <p:cNvSpPr>
            <a:spLocks noGrp="1"/>
          </p:cNvSpPr>
          <p:nvPr>
            <p:ph idx="1"/>
          </p:nvPr>
        </p:nvSpPr>
        <p:spPr>
          <a:xfrm>
            <a:off x="0" y="3645273"/>
            <a:ext cx="9112624" cy="3200400"/>
          </a:xfrm>
        </p:spPr>
        <p:txBody>
          <a:bodyPr>
            <a:normAutofit/>
          </a:bodyPr>
          <a:lstStyle/>
          <a:p>
            <a:r>
              <a:rPr lang="en-US" dirty="0" smtClean="0"/>
              <a:t>Does the disability increase the client’s risk for hand injury? If so, in what way?</a:t>
            </a:r>
          </a:p>
          <a:p>
            <a:r>
              <a:rPr lang="en-US" dirty="0" smtClean="0"/>
              <a:t>Consider the design of gloves for tasks throughout the seasons. More than one type of hand protection may be necessary for a single task performed in different environmental conditions.</a:t>
            </a:r>
          </a:p>
          <a:p>
            <a:endParaRPr lang="en-US" dirty="0" smtClean="0"/>
          </a:p>
        </p:txBody>
      </p:sp>
      <p:pic>
        <p:nvPicPr>
          <p:cNvPr id="8194" name="Picture 2" descr="Farmer with a disability using a lift to transfer between wheelchair and tractor"/>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752600" y="1416422"/>
            <a:ext cx="5749992" cy="216497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dirty="0" smtClean="0"/>
              <a:t>Effectiveness of gloves in hand protection</a:t>
            </a:r>
            <a:endParaRPr lang="en-US" dirty="0"/>
          </a:p>
        </p:txBody>
      </p:sp>
      <p:sp>
        <p:nvSpPr>
          <p:cNvPr id="3" name="Content Placeholder 2"/>
          <p:cNvSpPr>
            <a:spLocks noGrp="1"/>
          </p:cNvSpPr>
          <p:nvPr>
            <p:ph idx="1"/>
          </p:nvPr>
        </p:nvSpPr>
        <p:spPr>
          <a:xfrm>
            <a:off x="0" y="990600"/>
            <a:ext cx="9144000" cy="5867400"/>
          </a:xfrm>
        </p:spPr>
        <p:txBody>
          <a:bodyPr>
            <a:normAutofit/>
          </a:bodyPr>
          <a:lstStyle/>
          <a:p>
            <a:pPr marL="349250" indent="-349250"/>
            <a:r>
              <a:rPr lang="en-US" sz="2400" dirty="0" smtClean="0"/>
              <a:t>Study by Sorock et al., </a:t>
            </a:r>
            <a:r>
              <a:rPr lang="en-US" sz="2000" i="1" dirty="0" smtClean="0"/>
              <a:t>(2004) </a:t>
            </a:r>
            <a:r>
              <a:rPr lang="en-US" sz="2400" dirty="0" smtClean="0"/>
              <a:t>Risk of acute traumatic hand injury c.60% lower while wearing gloves.</a:t>
            </a:r>
          </a:p>
          <a:p>
            <a:pPr marL="349250" indent="-349250"/>
            <a:r>
              <a:rPr lang="en-US" sz="2400" dirty="0" smtClean="0"/>
              <a:t>The lower risk was restricted to laceration and puncture injuries. </a:t>
            </a:r>
          </a:p>
          <a:p>
            <a:pPr marL="349250" indent="-349250"/>
            <a:r>
              <a:rPr lang="en-US" sz="2400" dirty="0" smtClean="0"/>
              <a:t>Subjects were more likely to wear gloves at the time of the injury  if:</a:t>
            </a:r>
          </a:p>
          <a:p>
            <a:pPr marL="749300" lvl="2" indent="-349250">
              <a:buFont typeface="+mj-lt"/>
              <a:buAutoNum type="arabicPeriod"/>
            </a:pPr>
            <a:r>
              <a:rPr lang="en-US" sz="1800" dirty="0" smtClean="0"/>
              <a:t>They were required to; </a:t>
            </a:r>
          </a:p>
          <a:p>
            <a:pPr marL="749300" lvl="2" indent="-349250">
              <a:buFont typeface="+mj-lt"/>
              <a:buAutoNum type="arabicPeriod"/>
            </a:pPr>
            <a:r>
              <a:rPr lang="en-US" sz="1800" dirty="0" smtClean="0"/>
              <a:t>The subject received safety training on the task; and </a:t>
            </a:r>
          </a:p>
          <a:p>
            <a:pPr marL="749300" lvl="2" indent="-349250">
              <a:buFont typeface="+mj-lt"/>
              <a:buAutoNum type="arabicPeriod"/>
            </a:pPr>
            <a:r>
              <a:rPr lang="en-US" sz="1800" dirty="0" smtClean="0"/>
              <a:t>If company size </a:t>
            </a:r>
            <a:r>
              <a:rPr lang="en-US" sz="1800" i="1" dirty="0" smtClean="0"/>
              <a:t>&lt;50 employees.</a:t>
            </a:r>
          </a:p>
          <a:p>
            <a:pPr marL="349250" indent="-349250"/>
            <a:r>
              <a:rPr lang="en-US" sz="2400" dirty="0" smtClean="0"/>
              <a:t>These findings suggest that a similar approach may work in agricultural settings.</a:t>
            </a:r>
          </a:p>
          <a:p>
            <a:pPr marL="349250" indent="-349250"/>
            <a:r>
              <a:rPr lang="en-US" sz="2400" dirty="0" smtClean="0"/>
              <a:t>It was also noted that an engineering approach -  reducing/eliminating or guarding sharp and puncture hazards  - would reduce the number of acute hand injuries. Any safety audit should include attention to reducing such hazards.</a:t>
            </a:r>
          </a:p>
          <a:p>
            <a:pPr marL="349250" indent="-349250"/>
            <a:r>
              <a:rPr lang="en-US" sz="2400" dirty="0" smtClean="0"/>
              <a:t>Training on hand protection should be part of extension outreach and the safety curriculum on Ag courses at all levels.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	</a:t>
            </a:r>
            <a:endParaRPr lang="en-US" dirty="0"/>
          </a:p>
        </p:txBody>
      </p:sp>
      <p:sp>
        <p:nvSpPr>
          <p:cNvPr id="4" name="Rectangle 3"/>
          <p:cNvSpPr/>
          <p:nvPr/>
        </p:nvSpPr>
        <p:spPr>
          <a:xfrm>
            <a:off x="0" y="914400"/>
            <a:ext cx="9144000" cy="5632311"/>
          </a:xfrm>
          <a:prstGeom prst="rect">
            <a:avLst/>
          </a:prstGeom>
        </p:spPr>
        <p:txBody>
          <a:bodyPr wrap="square">
            <a:spAutoFit/>
          </a:bodyPr>
          <a:lstStyle/>
          <a:p>
            <a:pPr marL="342900" indent="-342900">
              <a:buFont typeface="+mj-lt"/>
              <a:buAutoNum type="arabicPeriod"/>
              <a:defRPr/>
            </a:pPr>
            <a:r>
              <a:rPr lang="en-US" sz="1200" b="1" dirty="0" smtClean="0"/>
              <a:t>ANSI/ISEA 105-2011 </a:t>
            </a:r>
            <a:r>
              <a:rPr lang="en-US" sz="1200" i="1" dirty="0" smtClean="0"/>
              <a:t>American National Standard for Hand Protection Selection Criteria </a:t>
            </a:r>
            <a:r>
              <a:rPr lang="en-US" sz="1200" dirty="0" smtClean="0">
                <a:hlinkClick r:id="rId3"/>
              </a:rPr>
              <a:t>http://www.safetyequipment.org/c/std105-2011.cfm</a:t>
            </a:r>
            <a:endParaRPr lang="en-US" sz="1200" dirty="0" smtClean="0"/>
          </a:p>
          <a:p>
            <a:pPr marL="342900" indent="-342900">
              <a:buFont typeface="+mj-lt"/>
              <a:buAutoNum type="arabicPeriod"/>
              <a:defRPr/>
            </a:pPr>
            <a:r>
              <a:rPr lang="en-US" sz="1200" b="1" dirty="0" smtClean="0"/>
              <a:t>Canan, B. D., et al., </a:t>
            </a:r>
            <a:r>
              <a:rPr lang="en-US" sz="1200" i="1" dirty="0" smtClean="0"/>
              <a:t>Compliance with NAGCAT Work Practices Recommendations for Youth Cleaning Service Alleys in Stall Barns.</a:t>
            </a:r>
            <a:r>
              <a:rPr lang="en-US" sz="1200" dirty="0" smtClean="0"/>
              <a:t> Journal of Agricultural Safety and Health, 2011. 17(2): p. 127-146.</a:t>
            </a:r>
            <a:endParaRPr lang="en-US" sz="1200" b="1" dirty="0" smtClean="0"/>
          </a:p>
          <a:p>
            <a:pPr marL="342900" indent="-342900">
              <a:buFont typeface="+mj-lt"/>
              <a:buAutoNum type="arabicPeriod"/>
              <a:defRPr/>
            </a:pPr>
            <a:r>
              <a:rPr lang="en-US" sz="1200" b="1" dirty="0" smtClean="0"/>
              <a:t>Goldcamp, E.M., </a:t>
            </a:r>
            <a:r>
              <a:rPr lang="en-US" sz="1200" i="1" dirty="0" smtClean="0"/>
              <a:t>Work-Related Non-Fatal Injuries to Adults on Farms in the U.S., 2001 and 2004.</a:t>
            </a:r>
            <a:r>
              <a:rPr lang="en-US" sz="1200" dirty="0" smtClean="0"/>
              <a:t> Journal of Agricultural Safety and Health, 2010. 16(1): p. 41-51. </a:t>
            </a:r>
          </a:p>
          <a:p>
            <a:pPr marL="342900" indent="-342900">
              <a:buFont typeface="+mj-lt"/>
              <a:buAutoNum type="arabicPeriod"/>
              <a:defRPr/>
            </a:pPr>
            <a:r>
              <a:rPr lang="en-US" sz="1200" b="1" dirty="0" smtClean="0"/>
              <a:t>Hayakawa, R., et al., </a:t>
            </a:r>
            <a:r>
              <a:rPr lang="en-US" sz="1200" i="1" dirty="0" smtClean="0"/>
              <a:t>Health Disorders Due To Polyvinyl Chloride (PVC). </a:t>
            </a:r>
            <a:r>
              <a:rPr lang="en-US" sz="1200" dirty="0" smtClean="0"/>
              <a:t>Source To Surgery November 2000, Vol. 8 Issue 3 </a:t>
            </a:r>
            <a:r>
              <a:rPr lang="en-US" sz="1200" dirty="0" smtClean="0">
                <a:hlinkClick r:id="rId4"/>
              </a:rPr>
              <a:t>http://www.ansellhealthcare.com/america/latamer/source/nov00-4.htm</a:t>
            </a:r>
            <a:endParaRPr lang="en-US" sz="1200" b="1" dirty="0" smtClean="0"/>
          </a:p>
          <a:p>
            <a:pPr marL="342900" indent="-342900">
              <a:buFont typeface="+mj-lt"/>
              <a:buAutoNum type="arabicPeriod"/>
              <a:defRPr/>
            </a:pPr>
            <a:r>
              <a:rPr lang="en-US" sz="1200" b="1" dirty="0" smtClean="0"/>
              <a:t>ISO 10819:1996</a:t>
            </a:r>
            <a:r>
              <a:rPr lang="en-US" sz="1200" dirty="0" smtClean="0"/>
              <a:t> </a:t>
            </a:r>
            <a:r>
              <a:rPr lang="en-US" sz="1200" i="1" dirty="0" smtClean="0"/>
              <a:t>Mechanical vibration and shock—hand-arm vibration—method for the measurement and evaluation of the vibration transmissibility of gloves at the palm of the hand </a:t>
            </a:r>
            <a:r>
              <a:rPr lang="en-US" sz="1200" b="1" dirty="0" smtClean="0"/>
              <a:t>International Organization for Standardization</a:t>
            </a:r>
            <a:r>
              <a:rPr lang="en-US" sz="1200" dirty="0" smtClean="0"/>
              <a:t>, 1996</a:t>
            </a:r>
            <a:r>
              <a:rPr lang="en-US" sz="1200" b="1" dirty="0" smtClean="0"/>
              <a:t>. </a:t>
            </a:r>
            <a:endParaRPr lang="en-US" sz="1200" i="1" dirty="0" smtClean="0"/>
          </a:p>
          <a:p>
            <a:pPr marL="342900" indent="-342900">
              <a:buFont typeface="+mj-lt"/>
              <a:buAutoNum type="arabicPeriod"/>
              <a:defRPr/>
            </a:pPr>
            <a:r>
              <a:rPr lang="en-US" sz="1200" b="1" dirty="0" smtClean="0"/>
              <a:t>Konz, S. </a:t>
            </a:r>
            <a:r>
              <a:rPr lang="en-US" sz="1200" i="1" dirty="0" smtClean="0"/>
              <a:t>Work Design: Industrial Ergonomics, 4</a:t>
            </a:r>
            <a:r>
              <a:rPr lang="en-US" sz="1200" i="1" baseline="30000" dirty="0" smtClean="0"/>
              <a:t>th</a:t>
            </a:r>
            <a:r>
              <a:rPr lang="en-US" sz="1200" i="1" dirty="0" smtClean="0"/>
              <a:t> Edition, 1995, Scottsdale, AZ. Publishing Horizons.</a:t>
            </a:r>
          </a:p>
          <a:p>
            <a:pPr marL="342900" indent="-342900">
              <a:buFont typeface="+mj-lt"/>
              <a:buAutoNum type="arabicPeriod"/>
              <a:defRPr/>
            </a:pPr>
            <a:r>
              <a:rPr lang="en-US" sz="1200" b="1" dirty="0" smtClean="0"/>
              <a:t>Laszlo, H.E., and Griffin, M.J. </a:t>
            </a:r>
            <a:r>
              <a:rPr lang="en-US" sz="1200" i="1" dirty="0" smtClean="0"/>
              <a:t>The transmission of vibration through gloves: eﬀects of push force, vibration magnitude and inter-subject variability </a:t>
            </a:r>
            <a:r>
              <a:rPr lang="en-US" sz="1200" dirty="0" smtClean="0"/>
              <a:t>Ergonomics Vol. 54, No. 5, May 2011, 488–496</a:t>
            </a:r>
          </a:p>
          <a:p>
            <a:pPr marL="342900" indent="-342900">
              <a:buFont typeface="+mj-lt"/>
              <a:buAutoNum type="arabicPeriod"/>
              <a:defRPr/>
            </a:pPr>
            <a:r>
              <a:rPr lang="en-US" sz="1200" b="1" dirty="0" smtClean="0"/>
              <a:t>Kütting, B. and H. Drexler,</a:t>
            </a:r>
            <a:r>
              <a:rPr lang="en-US" sz="1200" dirty="0" smtClean="0"/>
              <a:t> </a:t>
            </a:r>
            <a:r>
              <a:rPr lang="en-US" sz="1200" i="1" dirty="0" smtClean="0"/>
              <a:t>Effectiveness of skin protection creams as a preventive measure in occupational dermatitis: a critical update according to criteria of evidence-based medicine.</a:t>
            </a:r>
            <a:r>
              <a:rPr lang="en-US" sz="1200" dirty="0" smtClean="0"/>
              <a:t> International Archives of Occupational and Environmental Health, 2003. </a:t>
            </a:r>
            <a:r>
              <a:rPr lang="en-US" sz="1200" b="1" dirty="0" smtClean="0"/>
              <a:t>76</a:t>
            </a:r>
            <a:r>
              <a:rPr lang="en-US" sz="1200" dirty="0" smtClean="0"/>
              <a:t>(4): p. 253-259.</a:t>
            </a:r>
            <a:endParaRPr lang="en-US" sz="1200" b="1" dirty="0" smtClean="0"/>
          </a:p>
          <a:p>
            <a:pPr marL="342900" indent="-342900">
              <a:buFont typeface="+mj-lt"/>
              <a:buAutoNum type="arabicPeriod"/>
              <a:defRPr/>
            </a:pPr>
            <a:r>
              <a:rPr lang="en-US" sz="1200" b="1" dirty="0" smtClean="0"/>
              <a:t>Lidén, C.</a:t>
            </a:r>
            <a:r>
              <a:rPr lang="en-US" sz="1200" dirty="0" smtClean="0"/>
              <a:t>, </a:t>
            </a:r>
            <a:r>
              <a:rPr lang="en-US" sz="1200" i="1" dirty="0" smtClean="0"/>
              <a:t>Pesticides</a:t>
            </a:r>
            <a:r>
              <a:rPr lang="en-US" sz="1200" dirty="0" smtClean="0"/>
              <a:t>, in </a:t>
            </a:r>
            <a:r>
              <a:rPr lang="en-US" sz="1200" i="1" dirty="0" smtClean="0"/>
              <a:t>Contact Dermatitis</a:t>
            </a:r>
            <a:r>
              <a:rPr lang="en-US" sz="1200" dirty="0" smtClean="0"/>
              <a:t>, J.D. Johansen, P.J. Frosch, and J.-P. Lepoittevin, Editors. 2011, Springer-Verlag: Heidelberg. p. 927-936.</a:t>
            </a:r>
          </a:p>
          <a:p>
            <a:pPr marL="342900" indent="-342900">
              <a:buFont typeface="+mj-lt"/>
              <a:buAutoNum type="arabicPeriod"/>
              <a:defRPr/>
            </a:pPr>
            <a:r>
              <a:rPr lang="en-US" sz="1200" b="1" dirty="0"/>
              <a:t>O’Malley, M et al.  </a:t>
            </a:r>
            <a:r>
              <a:rPr lang="en-US" sz="1200" i="1" dirty="0"/>
              <a:t>Surveillance of occupational skin disease using the supplementary </a:t>
            </a:r>
            <a:r>
              <a:rPr lang="en-US" sz="1200" i="1" dirty="0" smtClean="0"/>
              <a:t>data </a:t>
            </a:r>
            <a:r>
              <a:rPr lang="en-US" sz="1200" i="1" dirty="0"/>
              <a:t>system.  </a:t>
            </a:r>
            <a:r>
              <a:rPr lang="en-US" sz="1200" dirty="0"/>
              <a:t>Am J Indust Med 1988; 13: </a:t>
            </a:r>
            <a:r>
              <a:rPr lang="en-US" sz="1200" dirty="0" smtClean="0"/>
              <a:t>291-299</a:t>
            </a:r>
            <a:r>
              <a:rPr lang="en-US" sz="1200" dirty="0"/>
              <a:t> </a:t>
            </a:r>
            <a:r>
              <a:rPr lang="en-US" sz="1200" dirty="0" smtClean="0"/>
              <a:t>(cited in WA.gov 2001)</a:t>
            </a:r>
            <a:endParaRPr lang="en-US" sz="1200" dirty="0"/>
          </a:p>
          <a:p>
            <a:pPr marL="342900" indent="-342900">
              <a:buFont typeface="+mj-lt"/>
              <a:buAutoNum type="arabicPeriod"/>
              <a:defRPr/>
            </a:pPr>
            <a:r>
              <a:rPr lang="en-US" sz="1200" b="1" dirty="0" smtClean="0"/>
              <a:t>OSHA</a:t>
            </a:r>
            <a:r>
              <a:rPr lang="en-US" sz="1200" dirty="0" smtClean="0"/>
              <a:t> “Personal Protective Equipment” 3151-12R 2003  </a:t>
            </a:r>
            <a:r>
              <a:rPr lang="en-US" sz="1200" dirty="0" smtClean="0">
                <a:hlinkClick r:id="rId5"/>
              </a:rPr>
              <a:t>http://www.osha.gov/Publications/osha3151.pdf</a:t>
            </a:r>
            <a:endParaRPr lang="en-US" sz="1200" b="1" dirty="0" smtClean="0"/>
          </a:p>
          <a:p>
            <a:pPr marL="342900" indent="-342900">
              <a:buFont typeface="+mj-lt"/>
              <a:buAutoNum type="arabicPeriod"/>
              <a:defRPr/>
            </a:pPr>
            <a:r>
              <a:rPr lang="en-US" sz="1200" b="1" dirty="0" smtClean="0"/>
              <a:t>Schwope, A.D., et al.,  </a:t>
            </a:r>
            <a:r>
              <a:rPr lang="en-US" sz="1200" i="1" dirty="0" smtClean="0"/>
              <a:t>Permeation resistance of glove materials to agricultural pesticides</a:t>
            </a:r>
            <a:r>
              <a:rPr lang="en-US" sz="1200" dirty="0" smtClean="0"/>
              <a:t> American Industrial Hygiene Association Journal 1992 53:6 p.352-361</a:t>
            </a:r>
          </a:p>
          <a:p>
            <a:pPr marL="342900" indent="-342900">
              <a:buFont typeface="+mj-lt"/>
              <a:buAutoNum type="arabicPeriod"/>
              <a:defRPr/>
            </a:pPr>
            <a:r>
              <a:rPr lang="en-US" sz="1200" b="1" dirty="0" smtClean="0"/>
              <a:t>Sorock, G.S., Lombardi, D.A., Peng, D.K., Hauser, R., </a:t>
            </a:r>
            <a:r>
              <a:rPr lang="de-DE" sz="1200" b="1" dirty="0" smtClean="0"/>
              <a:t>Eisen, E.A., Herrick, R.F. and Mittleman, M.A.</a:t>
            </a:r>
            <a:r>
              <a:rPr lang="de-DE" sz="1200" dirty="0" smtClean="0"/>
              <a:t> </a:t>
            </a:r>
            <a:r>
              <a:rPr lang="en-US" sz="1200" i="1" dirty="0" smtClean="0"/>
              <a:t>Glove Use and the Relative Risk of Acute Hand Injury: A Case-Crossover Study. </a:t>
            </a:r>
            <a:r>
              <a:rPr lang="en-US" sz="1200" dirty="0" smtClean="0"/>
              <a:t>Journal of Occupational and Environmental Hygiene,  March 2004., 1: 182–190</a:t>
            </a:r>
          </a:p>
          <a:p>
            <a:pPr marL="342900" indent="-342900">
              <a:buFont typeface="+mj-lt"/>
              <a:buAutoNum type="arabicPeriod"/>
              <a:defRPr/>
            </a:pPr>
            <a:r>
              <a:rPr lang="en-US" sz="1200" b="1" dirty="0" smtClean="0"/>
              <a:t>Stack, J. D.</a:t>
            </a:r>
            <a:r>
              <a:rPr lang="en-US" sz="1200" dirty="0" smtClean="0"/>
              <a:t> </a:t>
            </a:r>
            <a:r>
              <a:rPr lang="en-US" sz="1200" i="1" dirty="0" smtClean="0"/>
              <a:t>The effects of glove fit on task performance and on the human operator</a:t>
            </a:r>
            <a:r>
              <a:rPr lang="en-US" sz="1200" dirty="0" smtClean="0"/>
              <a:t> Masters thesis, Rhodes University 2010  </a:t>
            </a:r>
            <a:r>
              <a:rPr lang="en-US" sz="1200" dirty="0" smtClean="0">
                <a:hlinkClick r:id="rId6"/>
              </a:rPr>
              <a:t>http://eprints.ru.ac.za/1866/</a:t>
            </a:r>
            <a:endParaRPr lang="en-US" sz="1200" dirty="0" smtClean="0"/>
          </a:p>
          <a:p>
            <a:pPr marL="342900" indent="-342900">
              <a:buFont typeface="+mj-lt"/>
              <a:buAutoNum type="arabicPeriod"/>
              <a:defRPr/>
            </a:pPr>
            <a:r>
              <a:rPr lang="en-US" sz="1200" b="1" i="1" dirty="0"/>
              <a:t>WA.gov</a:t>
            </a:r>
            <a:r>
              <a:rPr lang="en-US" sz="1200" i="1" dirty="0"/>
              <a:t> </a:t>
            </a:r>
            <a:r>
              <a:rPr lang="en-US" sz="1200" b="1" i="1" dirty="0" smtClean="0"/>
              <a:t>2001</a:t>
            </a:r>
            <a:r>
              <a:rPr lang="en-US" sz="1200" i="1" dirty="0" smtClean="0"/>
              <a:t>. Phytodermatitis</a:t>
            </a:r>
            <a:r>
              <a:rPr lang="en-US" sz="1200" i="1" dirty="0"/>
              <a:t>: Reactions in the Skin Caused by Plants </a:t>
            </a:r>
            <a:r>
              <a:rPr lang="en-US" sz="1200" i="1" dirty="0" smtClean="0"/>
              <a:t>.</a:t>
            </a:r>
            <a:r>
              <a:rPr lang="en-US" sz="1200" dirty="0" smtClean="0"/>
              <a:t>Safety </a:t>
            </a:r>
            <a:r>
              <a:rPr lang="en-US" sz="1200" dirty="0"/>
              <a:t>&amp; Health Assessment &amp; Research for Prevention  Report: 63-8-2001 </a:t>
            </a:r>
            <a:r>
              <a:rPr lang="en-US" sz="1200" dirty="0" smtClean="0"/>
              <a:t>Washington </a:t>
            </a:r>
            <a:r>
              <a:rPr lang="en-US" sz="1200" dirty="0"/>
              <a:t>State Department of Labor and Industries   August 2001 </a:t>
            </a:r>
            <a:r>
              <a:rPr lang="en-US" sz="1200" dirty="0" smtClean="0">
                <a:hlinkClick r:id="rId7"/>
              </a:rPr>
              <a:t>http</a:t>
            </a:r>
            <a:r>
              <a:rPr lang="en-US" sz="1200" dirty="0">
                <a:hlinkClick r:id="rId7"/>
              </a:rPr>
              <a:t>://www.lni.wa.gov/Safety/Research/Dermatitis/files/phytoderm.pdf</a:t>
            </a:r>
            <a:endParaRPr lang="en-US" sz="1200" i="1"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Overview</a:t>
            </a:r>
            <a:endParaRPr lang="en-US" dirty="0"/>
          </a:p>
        </p:txBody>
      </p:sp>
      <p:sp>
        <p:nvSpPr>
          <p:cNvPr id="3" name="Content Placeholder 2"/>
          <p:cNvSpPr>
            <a:spLocks noGrp="1"/>
          </p:cNvSpPr>
          <p:nvPr>
            <p:ph idx="1"/>
          </p:nvPr>
        </p:nvSpPr>
        <p:spPr>
          <a:xfrm>
            <a:off x="0" y="1066800"/>
            <a:ext cx="9144000" cy="4525963"/>
          </a:xfrm>
        </p:spPr>
        <p:txBody>
          <a:bodyPr>
            <a:noAutofit/>
          </a:bodyPr>
          <a:lstStyle/>
          <a:p>
            <a:r>
              <a:rPr lang="en-US" sz="2200" dirty="0" smtClean="0"/>
              <a:t>Introduction;</a:t>
            </a:r>
          </a:p>
          <a:p>
            <a:r>
              <a:rPr lang="en-US" sz="2200" dirty="0" smtClean="0"/>
              <a:t>Definitions;</a:t>
            </a:r>
          </a:p>
          <a:p>
            <a:r>
              <a:rPr lang="en-US" sz="2200" dirty="0" smtClean="0"/>
              <a:t>The need for hand protection in agriculture;</a:t>
            </a:r>
          </a:p>
          <a:p>
            <a:r>
              <a:rPr lang="en-US" sz="2200" dirty="0" smtClean="0"/>
              <a:t>Hazards for the hands in agriculture;</a:t>
            </a:r>
          </a:p>
          <a:p>
            <a:r>
              <a:rPr lang="en-US" sz="2200" dirty="0" smtClean="0"/>
              <a:t>Reducing risk of hand injury;</a:t>
            </a:r>
          </a:p>
          <a:p>
            <a:pPr lvl="1"/>
            <a:r>
              <a:rPr lang="en-US" sz="2200" dirty="0" smtClean="0"/>
              <a:t>Preventive (engineering) approach</a:t>
            </a:r>
          </a:p>
          <a:p>
            <a:pPr lvl="1"/>
            <a:r>
              <a:rPr lang="en-US" sz="2200" dirty="0" smtClean="0"/>
              <a:t>Protective (PPE) approach</a:t>
            </a:r>
          </a:p>
          <a:p>
            <a:r>
              <a:rPr lang="en-US" sz="2200" dirty="0" smtClean="0"/>
              <a:t>PPE hand protection;</a:t>
            </a:r>
          </a:p>
          <a:p>
            <a:pPr lvl="1"/>
            <a:r>
              <a:rPr lang="en-US" sz="2200" dirty="0" smtClean="0"/>
              <a:t>Creams - examples</a:t>
            </a:r>
          </a:p>
          <a:p>
            <a:pPr lvl="1"/>
            <a:r>
              <a:rPr lang="en-US" sz="2200" dirty="0" smtClean="0"/>
              <a:t>Gloves - examples</a:t>
            </a:r>
          </a:p>
          <a:p>
            <a:pPr lvl="1"/>
            <a:r>
              <a:rPr lang="en-US" sz="2200" dirty="0" smtClean="0"/>
              <a:t>Mittens - examples</a:t>
            </a:r>
          </a:p>
          <a:p>
            <a:r>
              <a:rPr lang="en-US" sz="2200" dirty="0" smtClean="0"/>
              <a:t>Human factors in the adoption of, or resistance to, using hand protection;</a:t>
            </a:r>
          </a:p>
          <a:p>
            <a:r>
              <a:rPr lang="en-US" sz="2200" dirty="0" smtClean="0"/>
              <a:t>References;</a:t>
            </a:r>
          </a:p>
          <a:p>
            <a:r>
              <a:rPr lang="en-US" sz="2200" dirty="0" smtClean="0"/>
              <a:t>Q&amp;A.</a:t>
            </a:r>
          </a:p>
          <a:p>
            <a:endParaRPr lang="en-US" sz="2200" dirty="0"/>
          </a:p>
        </p:txBody>
      </p:sp>
    </p:spTree>
    <p:extLst>
      <p:ext uri="{BB962C8B-B14F-4D97-AF65-F5344CB8AC3E}">
        <p14:creationId xmlns:p14="http://schemas.microsoft.com/office/powerpoint/2010/main" xmlns="" val="223490617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Definitions</a:t>
            </a:r>
            <a:endParaRPr lang="en-US" dirty="0"/>
          </a:p>
        </p:txBody>
      </p:sp>
      <p:sp>
        <p:nvSpPr>
          <p:cNvPr id="3" name="Content Placeholder 2"/>
          <p:cNvSpPr>
            <a:spLocks noGrp="1"/>
          </p:cNvSpPr>
          <p:nvPr>
            <p:ph idx="1"/>
          </p:nvPr>
        </p:nvSpPr>
        <p:spPr>
          <a:xfrm>
            <a:off x="0" y="914400"/>
            <a:ext cx="4572000" cy="4724400"/>
          </a:xfrm>
        </p:spPr>
        <p:txBody>
          <a:bodyPr>
            <a:noAutofit/>
          </a:bodyPr>
          <a:lstStyle/>
          <a:p>
            <a:r>
              <a:rPr lang="en-US" sz="2800" dirty="0" smtClean="0"/>
              <a:t>“Hand” </a:t>
            </a:r>
          </a:p>
          <a:p>
            <a:pPr lvl="1"/>
            <a:r>
              <a:rPr lang="en-US" sz="2400" dirty="0" smtClean="0"/>
              <a:t>fingers, </a:t>
            </a:r>
          </a:p>
          <a:p>
            <a:pPr lvl="1"/>
            <a:r>
              <a:rPr lang="en-US" sz="2400" dirty="0" smtClean="0"/>
              <a:t>hand, and </a:t>
            </a:r>
          </a:p>
          <a:p>
            <a:pPr lvl="1"/>
            <a:r>
              <a:rPr lang="en-US" sz="2400" dirty="0" smtClean="0"/>
              <a:t>wrist</a:t>
            </a:r>
          </a:p>
          <a:p>
            <a:r>
              <a:rPr lang="en-US" sz="2800" dirty="0" smtClean="0"/>
              <a:t>“Hand Protection” = </a:t>
            </a:r>
          </a:p>
          <a:p>
            <a:pPr lvl="1"/>
            <a:r>
              <a:rPr lang="en-US" sz="2400" dirty="0" smtClean="0"/>
              <a:t>gloves, </a:t>
            </a:r>
          </a:p>
          <a:p>
            <a:pPr lvl="1"/>
            <a:r>
              <a:rPr lang="en-US" sz="2400" dirty="0" smtClean="0"/>
              <a:t>mittens, </a:t>
            </a:r>
          </a:p>
          <a:p>
            <a:pPr lvl="1"/>
            <a:r>
              <a:rPr lang="en-US" sz="2400" dirty="0" smtClean="0"/>
              <a:t>hand warmers, </a:t>
            </a:r>
          </a:p>
          <a:p>
            <a:pPr lvl="1"/>
            <a:r>
              <a:rPr lang="en-US" sz="2400" dirty="0" smtClean="0"/>
              <a:t>barrier creams, </a:t>
            </a:r>
          </a:p>
          <a:p>
            <a:pPr lvl="1"/>
            <a:r>
              <a:rPr lang="en-US" sz="2400" dirty="0" smtClean="0"/>
              <a:t>skincare creams and </a:t>
            </a:r>
          </a:p>
          <a:p>
            <a:pPr lvl="1"/>
            <a:r>
              <a:rPr lang="en-US" sz="2400" dirty="0" smtClean="0"/>
              <a:t>conscious behaviors adopted with the aim of reducing risk of injury to the hands.</a:t>
            </a:r>
            <a:endParaRPr lang="en-US" sz="2400" dirty="0"/>
          </a:p>
        </p:txBody>
      </p:sp>
      <p:pic>
        <p:nvPicPr>
          <p:cNvPr id="1026" name="Picture 2"/>
          <p:cNvPicPr>
            <a:picLocks noChangeAspect="1" noChangeArrowheads="1"/>
          </p:cNvPicPr>
          <p:nvPr/>
        </p:nvPicPr>
        <p:blipFill>
          <a:blip r:embed="rId3" cstate="screen"/>
          <a:srcRect/>
          <a:stretch>
            <a:fillRect/>
          </a:stretch>
        </p:blipFill>
        <p:spPr bwMode="auto">
          <a:xfrm>
            <a:off x="4724400" y="990600"/>
            <a:ext cx="1447801" cy="19059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screen"/>
          <a:srcRect/>
          <a:stretch>
            <a:fillRect/>
          </a:stretch>
        </p:blipFill>
        <p:spPr bwMode="auto">
          <a:xfrm>
            <a:off x="3124200" y="990600"/>
            <a:ext cx="1524953" cy="1912166"/>
          </a:xfrm>
          <a:prstGeom prst="rect">
            <a:avLst/>
          </a:prstGeom>
          <a:noFill/>
          <a:ln w="9525">
            <a:noFill/>
            <a:miter lim="800000"/>
            <a:headEnd/>
            <a:tailEnd/>
          </a:ln>
          <a:effectLst/>
        </p:spPr>
      </p:pic>
      <p:pic>
        <p:nvPicPr>
          <p:cNvPr id="1029" name="Picture 5" descr="http://t3.gstatic.com/images?q=tbn:ANd9GcTvxMJ4E1a8NKOalI28Z4h2FyTet05zVBmeGNv7w3cSVm1wONMb"/>
          <p:cNvPicPr>
            <a:picLocks noChangeAspect="1" noChangeArrowheads="1"/>
          </p:cNvPicPr>
          <p:nvPr/>
        </p:nvPicPr>
        <p:blipFill>
          <a:blip r:embed="rId5" cstate="screen"/>
          <a:srcRect/>
          <a:stretch>
            <a:fillRect/>
          </a:stretch>
        </p:blipFill>
        <p:spPr bwMode="auto">
          <a:xfrm rot="10800000">
            <a:off x="3094380" y="3124200"/>
            <a:ext cx="1905000" cy="1905000"/>
          </a:xfrm>
          <a:prstGeom prst="rect">
            <a:avLst/>
          </a:prstGeom>
          <a:noFill/>
        </p:spPr>
      </p:pic>
      <p:sp>
        <p:nvSpPr>
          <p:cNvPr id="1031" name="AutoShape 7" descr="data:image/jpg;base64,/9j/4AAQSkZJRgABAQAAAQABAAD/2wCEAAkGBhMQERUUExQWExUWFxcYFRcWFxcUFxUWFRYVFxcXFxUYHCYfFxojHBQUIC8gIycpLC0sFR4xNTAqNSYrLCkBCQoKDgwOFw8PFykcHBwpLCkpKSkpLCwpKSkpKSkpKSkpKSksKSwpLCkpKSwpLCwpKSkpLCwpKSksLCksKSkpKf/AABEIAKgA8AMBIgACEQEDEQH/xAAcAAABBAMBAAAAAAAAAAAAAAAAAwQFBwIGCAH/xAA/EAABAwIDBgMFBQUIAwAAAAABAAIDBBESITEFBgdBUWETcYEiMpGhsUJywdHwFFJi4fEVIzNDU4KSooOywv/EABcBAQEBAQAAAAAAAAAAAAAAAAABAgP/xAAcEQEBAQEAAwEBAAAAAAAAAAAAARECEiFRQTH/2gAMAwEAAhEDEQA/ALuQhCqhCEIBCEIBCEIBCEIBCEIBCEIBCEIPHOAFzkBr2SNHXMmaHRuDgeY7a+SK10gYfCa1zuj3Fre9yAfgqc3l2wdmyuZBUsnklcTKwD+7hzywi9i4A2GYIw58gH9F1IXOO1eIVbN/iSyNbawLTgBw/wALdfMpPZ+1Xv8Aa8Vw0N7uGZ73WvFcdJIVFUu9ddFnHUPIHJxxD0xXUgOJO0WjMsI7sanjTFyoVNs4t1rfebEfNhH0KkNncaHB1p4WkX1jNiP9rsj8Qp40xaiFCbG3zpKsf3czQ79x5wPv906+l1NqIEIQgEIQgEIQgEIQgEIQgEIQgEIQgEIQgEIQgEIQg1biTtp1LQvLL4pD4YcPs4gbnzsCPVc7tYS7rddNb3bGFXRyxWuS0lnZ7Rdvzy9VzhILE9Qt8KRfRPn9oXADbOdhJDc7DEeQJyuVlTx+ABGTdxJJ8lOQ71Q/s8cEgeXhksDw2wa+Fx8SE4iffZIdDyWv7KpHZyP1Og7LYlaOQsz5dOqdy7VAGQv58lHSSpLCSqp5JWl4zyPLp5FNxKwg3yPMH8EGIgZkBNpji01Hz/moMnHloR81s26PEOooZBic6WE5OY5xNh1YT7pHwK1ISYvMad+y9h9ogdSPilg6sY+4BHMX+K9WMTMLQOgA+AsslxZCEIQCEIQCEIQCEIQCEIQCEIQCxkkDQXOIAAuScgANSVktc4iRPds6cMvewLrZHACC7zy5dLoIHafFljXFsEYcB9t7sIPcNGdvMppDxdcPfiYfulw/NUzUVDhlf9eeqQ/biP0V18YOhdncWaOQ4X44XfxDE3/k38ltdDtOKcYopGSD+FwNvMcvVcntqb/adi6/1TrZu2KmF4fDKWuH2muwkjoeRHY6qXgdPbY3ipqNuKomZEOQcfaPk0Zn4LnLevaEEtXK+mJMLnlzbjDrm7Lpe9uyitt10k0hfIXve43LnkE/G+nZQ7ZCCe6kmUSFWWg3Jz5AfrJSNFPibkLZDLoteaLlSdNJhIzt5rpPZEsIydVmZA0ZC5TR9a0auCanazBzRrTqQuJzukzG7oUizbxOQIA72JJ6BOP29zuYKBtO0nMe8NR1/mpDdtvjVMDf35YwR5vamT5SU73c2oykq4Znj2I5GvcBrYHO31t2So6nQk6aqbKxr2ODmOAc1wzBBzBCUXBAhCEAhCEAhC13fPfSPZkbXOaZHPJDWAht7akk3sMwNDqEGxIVYR8b2fbpJAOrXh31aE/p+NdE62OOeO/MsDh/1df5K+NFgIWu7P4h7PnIDKqMOPJ5MZ/7gKfima8XaQ4dQQR8QoM0IQgF49gIIIuCLEHmDqF6sJ52saXOIa1oJcToANSUFXb08FmyOL6aVsYJuWSXwt8nDl5hVXvRufVUBAqI8LXEhrwQ5jrZ5OHZbrxM3/dUvMcRcIW6D3cZ5uPUdAq6fVT1DBG6V7o23wtc4lrb64QdNB8FuaGsUjtAB5nJK+OGGzQJJOwyH8kl/Z+E+0bi/kpKhjDfcA89Vv2RhBsl7jilN3HkOXqo3adPhOQW0CckZ5W7ZfFQlfY3UxbEdFILBZOkvkNevRMcdil6d1ybc1J0ykqalaRmMR7klPAByA+ATCCA3GGx7lwHyTxl7Zro0HlJOgb0Hpl9Eq5YOcUGGIjuPmPzSNbqO4v+ScNDzoMls26+437c9rpZRFHpcDGbjoMh6n4KCwuAm1C+jlhP+VIC3P7Mg07Ztd8VZ6hN1N0qfZ0WCAe9Yvec3PI0uemZsBlmptcagQhCgEIQgFSXGirLtoRx8mQDLu97jftoFdpKoLi3UB21JADa0UQPnYnL0K1z/Rpp6Y75ZapKOe9wDkBr381jM46DnkbjkkmsLhZtrDK2ljyK7Bz4t2kP5XsctR1PRbVwjrJm18IjeWte4h7QfZc3CScTdPLmtLnjfGPaAcDlc6j05qxOCtOH1jcr4Gvfc6Xw4QB1PtLNF8IQmG3tqilppZjb2Gki+hOjR8SFxGW09tQ0zbyvDOgOp8hqVUu/XEl1XG+CNvhxuIu6/tkA3seVjzC03bW8Ekz3Pe8vc7Uk/LsOyiPGvquk5+qQlc4H2iSOudvhyTlsQLQW6jX9dO6zZ0KyloS0Yoz6D6j8lsNS8Oyd5eX5hOYYvCyPpzuOoPRJWZJ7xwu68khVVJADQ7EBp0HfNA7rKsAZFQdVOTqbD9aBZTz5DqUxqJCTqs9VLSTilqU5+iRTiCEixOV9O65z+oeU9gR15lLGYtvaxAOY7Hmm7pLDJePFmk8+d+nZddU7dXN7rF1a1RrX9gsmv7KeRqUZPfmrl4bbHMtLG62EEut1IxHNUS16tzg9xAEbmUc2bXutE+/uudow9idOhKvkauqmgDGho5JVCFxAhCEAhCEGMuhXNe/U3i7Rq3H/AFSwc8mANy9QulJNFy5tWR0s0rgb45HuPq9xC6cBgIu1/M/gkqlud/K40vb8UtNBbmbpNkfM/kuobOBcW3JNzkFc3BKhb4k8g+wxjNDe7ySfgGfNUvPMGyZjIcv5q++BjI/2GR7HEudMcYOrbNGEeVjf1XPq+qLHWp8VKV0my6gM1aGvI6tY4Od8hf0W2KN20MTcJzByIOhB1BXOTaOVWy5ZpxC3EL+qnN+9zX0UhLWk07vcdqGX+w88iOR5haw2Yt00/BdhLxta8dD5/RJveYs7+ijDKR3SZn6ounVZUMLrgWPOx1TCR+I56IccyUtT7Mll9xht1tkpahlUy3OXLRJw07nmzQSey3bd7hhPUvAIyvn/AFVu7tcJoaYAvAJ6fzWc+pim93uHks3tPFm9Ey3lha2YsZbDF7OXXV3z+iu3idtWPZtHaMhsspwRgWuAfefblYc+pC56nmOfW3zV2fisbr2d5tbsLleRy3CTlf8ANN9IS+iLrzCgBYCjSndLMWODmkhzSCCORBuD8QmQSrHqjrrdjbQrKSGoAt4jASOjhk75gqUVacB9r+LQyQkkmGTLsyQYgB6h6stZqhCEKAQhCBCvfaJ56NcfgCuWWvLg23S/5rpnemq8KiqH6Wif8SCB8yubBEQ46WXTgIvivm7NY1DPZvp6nTolX/VM9rz2ZYak/LmF0ohqh2WXM6eStDgJvK6KrdSuthnbcE5EPiDiLebS4egVWGYtdyNtPqto3B3hipK9lTKDhijkIaNXPwFrW35XJ1Oi5I6i2htKKnjMkz2xsbq5xsP5nsqVk4w1Ie8lsU0Ie/Bia6KR0eI4TcXAytqFom9O91TXSeLPJiGI4I7+xGOjWch3OZ5qNdUF7SfJve6vMxVuM4nU1S3C4eGXCxZLbC6/LF7rgoau3Qo57+GDA46Fhu31YcreRC0XwAW2wj1sU42dtKaA+w7EwfYdcgdcJ1aug2GPhPK7Spjt9x9/h/NP4eEORxTkm2VmAC/e5JKdbu71NkcGA2ebeycr+R0P1Vl7K2Q99i/2R80uQaJsPhbFELOAmfe+JzRlpkBfLRbtsrcVjc3geS2inpGsGQSy53v4EKWiZELMaG+S0viVxEOzwIoQDO4XJOYjbyNubjy8lvapjjhsu0zJ2jVrWv8AMXwn8PgsT3fYrHbe1Zal5kme6R5OZcb+g6DsMlBVElynVRJmm8NK+R1mguK3fkRlGzIdFlMfZ6LN8JabEWLciPJJT6J+BK68uvLIssjIFZMWACyac1RbPAHa2CrlgJyljuB/FGb/APq5yvlct8L63wtqUrtLyYT5PBb+K6kWaQIQhRQhCEFfcZNreHSxwg28VxLvuR2NvVzm/BUqHAHFf9dVa/GynJdSm18QlYPvey4D1APwVQVUo5A36Ltx/Bk5497+qjK8k5pc5jPJTfD/AHXdtCujbhvDG4Old1ANwzzcRp0ur0Ge9/D6eg8N5aXRvYw4gMmOc0Etd0zOSidnUw87fM8z5BWZxZ31FbJ+yQH+5ideV+gkeMrD+EZgdTc8gtFMbW9hy5LPM/UMpYLnp55/VNnwujs4EOH08x+KdzXPP0P5rGOFxtYA59bX+PJasU5oqsPGeTuf5pWVtufooqSB5cSG28iLeiwdLI3XP9dQm/Q+a3ELk5a20+JW07F3+rqVrWxVDsDRZrH2kaB2xAm3qtEfWXytl2S/9rnkLD0upsF3bv8AGs3DayLL/UiH1jOvofRWTsrb9PVNDoZWvuL2B9oebdQuTo9rnk353T3Z22T+0wvu+PA9pJjIxgA54bkC9r5XzWbJ+DrNQe9mxhUQkEB1gbgi4IOoIS+wN6KavZjp5A+3vN0ew9HsObfopVYlyiiZ9wKUuP8AdkdsTrDyCf7P3ehhyY0BWvU7Dieb4RdR9Ru+xouGhdp1BQfEXZYinbI0WErc/vNNj8i1ae5v6Ct7ips4mnDgP8N4Po4Fp/8AlVKDboFKEjSnr8Uk6I9LJ456wxlSyIaliAEuFmGKYJHc6XDW0xscpozYXuQHi9l1wuYeGNEx+06cSXIxG1nFpa8AljgR0I+a6eWegIQhZUIQhBAb7bvCtpXx/bHtRO/dlbmw388j2JXPlZsCsZIQ+kmxHoxxBPawsuoXNuLJoYiF05qOeNkcNq2qdeWN0EfPELE/dbrfuVc+5+5jKOnMbfYxAi4967hbFfr+S2WKn5lLp11+RXN+9fDKsoHXDTURZnHEC4j77NQe+Y7rUjUm+evMHJdYym5URtfdWlqxaeCOTuWgPHk8WPzWpuI5jdISLDU5fmU6Hsgduqs/b/Atpu6jmLD/AKcuY8hIMx6g+arrbe7dXRHDUQuYBo8DEx3k8ZFXfoZxtJB0A8rpEMB0StK8kGxAy055pSngwgnn+slpTWnYCC0jQ/IpCbZw5Gx5Dknr22cXW5fr0SFr53zOQ8uazYI0MIdp5j9ck4poSXAWyGh/BPainbcHMHTJKMaW9x15jzCk5DuirnxESRucx7T7Lmktc3yI/ora4f8AGJs7m09bZkpOFk3uskPJrxox/fQ9lTzpBa6aOYDl2z80650dfrx7biy1LhVt59Zs2J8hxSMLonuOrjGbBx6ktwrblxGh767H8WKSP99pA89R8wueKmnLXEHIgkEHkRkQus9rUPiNVH8QNwpWSPqImF8bjd4aM2O5m3Np1vyzXae4K2XiVkYW8sknjKDwLMIZEUq2BINs4X0xftKnt9lxeewa03XSrDkqb4QbrPjcaiQYcTcMYNwcJObiOV7C3ZXIwZLPY9QhC5gQhCAQhCAXj23C9QgQMBXn7OU4QteVDYwnok5KbECC24OoIuD5g5FPUK+dRoG3uFNDU3PheA/9+E4M+uD3fkqo3o3Aq6An2XTw3uJWA3A/jAzb9O66VLbpF9GCrOoOSrvcL8rZei9haOef6+avXevhBBUlz4XGnkdmcIvG49THyPcWVT7e3AraE4pYvEib/mRXc0DqQM2+oW9EA+7nfROTkLJsyqaL8zy8lhLXAaZq7FKzusLdUlG4C5OgF0g+ovqtv3E3Gmr54y5hZAHAkkEY7Z2HUdTopourhRso0+y4GuFnPxSu/wDI4uHystuWEMQY0NGgAA9FmuFHjhcKMnizUokaiG61zcGmbX3CoqkkvhAcdXM9gk97ZH1C1ybgvSE5SzN/4H54VY74yEmWrpor2HgvRNNy+d3+5rfo1T2z9xaOAgsgZcaOd7br9buvmtlEaWho7poNmUts1JLFjLCyyXK3QIQhQCEIQCEIQCAUIQCEIQCEIQCEIQCSmpw5CE0aftXhnQTuLpKZocdSwujuepDTb5JCn4XbOj0pmu++XP8AqUIXSUSVPudSMN2UsIPURt/ELYKKiDM7Z/QIQs2h0hCFkCEIQeFoKx8AdEITQCIBZoQgEIQgEIQ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3" name="AutoShape 9" descr="data:image/jpg;base64,/9j/4AAQSkZJRgABAQAAAQABAAD/2wCEAAkGBhMQERUUExQWExUWFxcYFRcWFxcUFxUWFRYVFxcXFxUYHCYfFxojHBQUIC8gIycpLC0sFR4xNTAqNSYrLCkBCQoKDgwOFw8PFykcHBwpLCkpKSkpLCwpKSkpKSkpKSkpKSksKSwpLCkpKSwpLCwpKSkpLCwpKSksLCksKSkpKf/AABEIAKgA8AMBIgACEQEDEQH/xAAcAAABBAMBAAAAAAAAAAAAAAAAAwQFBwIGCAH/xAA/EAABAwIDBgMFBQUIAwAAAAABAAIDBBESITEFBgdBUWETcYEiMpGhsUJywdHwFFJi4fEVIzNDU4KSooOywv/EABcBAQEBAQAAAAAAAAAAAAAAAAABAgP/xAAcEQEBAQEAAwEBAAAAAAAAAAAAARECEiFRQTH/2gAMAwEAAhEDEQA/ALuQhCqhCEIBCEIBCEIBCEIBCEIBCEIBCEIPHOAFzkBr2SNHXMmaHRuDgeY7a+SK10gYfCa1zuj3Fre9yAfgqc3l2wdmyuZBUsnklcTKwD+7hzywi9i4A2GYIw58gH9F1IXOO1eIVbN/iSyNbawLTgBw/wALdfMpPZ+1Xv8Aa8Vw0N7uGZ73WvFcdJIVFUu9ddFnHUPIHJxxD0xXUgOJO0WjMsI7sanjTFyoVNs4t1rfebEfNhH0KkNncaHB1p4WkX1jNiP9rsj8Qp40xaiFCbG3zpKsf3czQ79x5wPv906+l1NqIEIQgEIQgEIQgEIQgEIQgEIQgEIQgEIQgEIQgEIQg1biTtp1LQvLL4pD4YcPs4gbnzsCPVc7tYS7rddNb3bGFXRyxWuS0lnZ7Rdvzy9VzhILE9Qt8KRfRPn9oXADbOdhJDc7DEeQJyuVlTx+ABGTdxJJ8lOQ71Q/s8cEgeXhksDw2wa+Fx8SE4iffZIdDyWv7KpHZyP1Og7LYlaOQsz5dOqdy7VAGQv58lHSSpLCSqp5JWl4zyPLp5FNxKwg3yPMH8EGIgZkBNpji01Hz/moMnHloR81s26PEOooZBic6WE5OY5xNh1YT7pHwK1ISYvMad+y9h9ogdSPilg6sY+4BHMX+K9WMTMLQOgA+AsslxZCEIQCEIQCEIQCEIQCEIQCEIQCxkkDQXOIAAuScgANSVktc4iRPds6cMvewLrZHACC7zy5dLoIHafFljXFsEYcB9t7sIPcNGdvMppDxdcPfiYfulw/NUzUVDhlf9eeqQ/biP0V18YOhdncWaOQ4X44XfxDE3/k38ltdDtOKcYopGSD+FwNvMcvVcntqb/adi6/1TrZu2KmF4fDKWuH2muwkjoeRHY6qXgdPbY3ipqNuKomZEOQcfaPk0Zn4LnLevaEEtXK+mJMLnlzbjDrm7Lpe9uyitt10k0hfIXve43LnkE/G+nZQ7ZCCe6kmUSFWWg3Jz5AfrJSNFPibkLZDLoteaLlSdNJhIzt5rpPZEsIydVmZA0ZC5TR9a0auCanazBzRrTqQuJzukzG7oUizbxOQIA72JJ6BOP29zuYKBtO0nMe8NR1/mpDdtvjVMDf35YwR5vamT5SU73c2oykq4Znj2I5GvcBrYHO31t2So6nQk6aqbKxr2ODmOAc1wzBBzBCUXBAhCEAhCEAhC13fPfSPZkbXOaZHPJDWAht7akk3sMwNDqEGxIVYR8b2fbpJAOrXh31aE/p+NdE62OOeO/MsDh/1df5K+NFgIWu7P4h7PnIDKqMOPJ5MZ/7gKfima8XaQ4dQQR8QoM0IQgF49gIIIuCLEHmDqF6sJ52saXOIa1oJcToANSUFXb08FmyOL6aVsYJuWSXwt8nDl5hVXvRufVUBAqI8LXEhrwQ5jrZ5OHZbrxM3/dUvMcRcIW6D3cZ5uPUdAq6fVT1DBG6V7o23wtc4lrb64QdNB8FuaGsUjtAB5nJK+OGGzQJJOwyH8kl/Z+E+0bi/kpKhjDfcA89Vv2RhBsl7jilN3HkOXqo3adPhOQW0CckZ5W7ZfFQlfY3UxbEdFILBZOkvkNevRMcdil6d1ybc1J0ykqalaRmMR7klPAByA+ATCCA3GGx7lwHyTxl7Zro0HlJOgb0Hpl9Eq5YOcUGGIjuPmPzSNbqO4v+ScNDzoMls26+437c9rpZRFHpcDGbjoMh6n4KCwuAm1C+jlhP+VIC3P7Mg07Ztd8VZ6hN1N0qfZ0WCAe9Yvec3PI0uemZsBlmptcagQhCgEIQgFSXGirLtoRx8mQDLu97jftoFdpKoLi3UB21JADa0UQPnYnL0K1z/Rpp6Y75ZapKOe9wDkBr381jM46DnkbjkkmsLhZtrDK2ljyK7Bz4t2kP5XsctR1PRbVwjrJm18IjeWte4h7QfZc3CScTdPLmtLnjfGPaAcDlc6j05qxOCtOH1jcr4Gvfc6Xw4QB1PtLNF8IQmG3tqilppZjb2Gki+hOjR8SFxGW09tQ0zbyvDOgOp8hqVUu/XEl1XG+CNvhxuIu6/tkA3seVjzC03bW8Ekz3Pe8vc7Uk/LsOyiPGvquk5+qQlc4H2iSOudvhyTlsQLQW6jX9dO6zZ0KyloS0Yoz6D6j8lsNS8Oyd5eX5hOYYvCyPpzuOoPRJWZJ7xwu68khVVJADQ7EBp0HfNA7rKsAZFQdVOTqbD9aBZTz5DqUxqJCTqs9VLSTilqU5+iRTiCEixOV9O65z+oeU9gR15lLGYtvaxAOY7Hmm7pLDJePFmk8+d+nZddU7dXN7rF1a1RrX9gsmv7KeRqUZPfmrl4bbHMtLG62EEut1IxHNUS16tzg9xAEbmUc2bXutE+/uudow9idOhKvkauqmgDGho5JVCFxAhCEAhCEGMuhXNe/U3i7Rq3H/AFSwc8mANy9QulJNFy5tWR0s0rgb45HuPq9xC6cBgIu1/M/gkqlud/K40vb8UtNBbmbpNkfM/kuobOBcW3JNzkFc3BKhb4k8g+wxjNDe7ySfgGfNUvPMGyZjIcv5q++BjI/2GR7HEudMcYOrbNGEeVjf1XPq+qLHWp8VKV0my6gM1aGvI6tY4Od8hf0W2KN20MTcJzByIOhB1BXOTaOVWy5ZpxC3EL+qnN+9zX0UhLWk07vcdqGX+w88iOR5haw2Yt00/BdhLxta8dD5/RJveYs7+ijDKR3SZn6ounVZUMLrgWPOx1TCR+I56IccyUtT7Mll9xht1tkpahlUy3OXLRJw07nmzQSey3bd7hhPUvAIyvn/AFVu7tcJoaYAvAJ6fzWc+pim93uHks3tPFm9Ey3lha2YsZbDF7OXXV3z+iu3idtWPZtHaMhsspwRgWuAfefblYc+pC56nmOfW3zV2fisbr2d5tbsLleRy3CTlf8ANN9IS+iLrzCgBYCjSndLMWODmkhzSCCORBuD8QmQSrHqjrrdjbQrKSGoAt4jASOjhk75gqUVacB9r+LQyQkkmGTLsyQYgB6h6stZqhCEKAQhCBCvfaJ56NcfgCuWWvLg23S/5rpnemq8KiqH6Wif8SCB8yubBEQ46WXTgIvivm7NY1DPZvp6nTolX/VM9rz2ZYak/LmF0ohqh2WXM6eStDgJvK6KrdSuthnbcE5EPiDiLebS4egVWGYtdyNtPqto3B3hipK9lTKDhijkIaNXPwFrW35XJ1Oi5I6i2htKKnjMkz2xsbq5xsP5nsqVk4w1Ie8lsU0Ie/Bia6KR0eI4TcXAytqFom9O91TXSeLPJiGI4I7+xGOjWch3OZ5qNdUF7SfJve6vMxVuM4nU1S3C4eGXCxZLbC6/LF7rgoau3Qo57+GDA46Fhu31YcreRC0XwAW2wj1sU42dtKaA+w7EwfYdcgdcJ1aug2GPhPK7Spjt9x9/h/NP4eEORxTkm2VmAC/e5JKdbu71NkcGA2ebeycr+R0P1Vl7K2Q99i/2R80uQaJsPhbFELOAmfe+JzRlpkBfLRbtsrcVjc3geS2inpGsGQSy53v4EKWiZELMaG+S0viVxEOzwIoQDO4XJOYjbyNubjy8lvapjjhsu0zJ2jVrWv8AMXwn8PgsT3fYrHbe1Zal5kme6R5OZcb+g6DsMlBVElynVRJmm8NK+R1mguK3fkRlGzIdFlMfZ6LN8JabEWLciPJJT6J+BK68uvLIssjIFZMWACyac1RbPAHa2CrlgJyljuB/FGb/APq5yvlct8L63wtqUrtLyYT5PBb+K6kWaQIQhRQhCEFfcZNreHSxwg28VxLvuR2NvVzm/BUqHAHFf9dVa/GynJdSm18QlYPvey4D1APwVQVUo5A36Ltx/Bk5497+qjK8k5pc5jPJTfD/AHXdtCujbhvDG4Old1ANwzzcRp0ur0Ge9/D6eg8N5aXRvYw4gMmOc0Etd0zOSidnUw87fM8z5BWZxZ31FbJ+yQH+5ideV+gkeMrD+EZgdTc8gtFMbW9hy5LPM/UMpYLnp55/VNnwujs4EOH08x+KdzXPP0P5rGOFxtYA59bX+PJasU5oqsPGeTuf5pWVtufooqSB5cSG28iLeiwdLI3XP9dQm/Q+a3ELk5a20+JW07F3+rqVrWxVDsDRZrH2kaB2xAm3qtEfWXytl2S/9rnkLD0upsF3bv8AGs3DayLL/UiH1jOvofRWTsrb9PVNDoZWvuL2B9oebdQuTo9rnk353T3Z22T+0wvu+PA9pJjIxgA54bkC9r5XzWbJ+DrNQe9mxhUQkEB1gbgi4IOoIS+wN6KavZjp5A+3vN0ew9HsObfopVYlyiiZ9wKUuP8AdkdsTrDyCf7P3ehhyY0BWvU7Dieb4RdR9Ru+xouGhdp1BQfEXZYinbI0WErc/vNNj8i1ae5v6Ct7ips4mnDgP8N4Po4Fp/8AlVKDboFKEjSnr8Uk6I9LJ456wxlSyIaliAEuFmGKYJHc6XDW0xscpozYXuQHi9l1wuYeGNEx+06cSXIxG1nFpa8AljgR0I+a6eWegIQhZUIQhBAb7bvCtpXx/bHtRO/dlbmw388j2JXPlZsCsZIQ+kmxHoxxBPawsuoXNuLJoYiF05qOeNkcNq2qdeWN0EfPELE/dbrfuVc+5+5jKOnMbfYxAi4967hbFfr+S2WKn5lLp11+RXN+9fDKsoHXDTURZnHEC4j77NQe+Y7rUjUm+evMHJdYym5URtfdWlqxaeCOTuWgPHk8WPzWpuI5jdISLDU5fmU6Hsgduqs/b/Atpu6jmLD/AKcuY8hIMx6g+arrbe7dXRHDUQuYBo8DEx3k8ZFXfoZxtJB0A8rpEMB0StK8kGxAy055pSngwgnn+slpTWnYCC0jQ/IpCbZw5Gx5Dknr22cXW5fr0SFr53zOQ8uazYI0MIdp5j9ck4poSXAWyGh/BPainbcHMHTJKMaW9x15jzCk5DuirnxESRucx7T7Lmktc3yI/ora4f8AGJs7m09bZkpOFk3uskPJrxox/fQ9lTzpBa6aOYDl2z80650dfrx7biy1LhVt59Zs2J8hxSMLonuOrjGbBx6ktwrblxGh767H8WKSP99pA89R8wueKmnLXEHIgkEHkRkQus9rUPiNVH8QNwpWSPqImF8bjd4aM2O5m3Np1vyzXae4K2XiVkYW8sknjKDwLMIZEUq2BINs4X0xftKnt9lxeewa03XSrDkqb4QbrPjcaiQYcTcMYNwcJObiOV7C3ZXIwZLPY9QhC5gQhCAQhCAXj23C9QgQMBXn7OU4QteVDYwnok5KbECC24OoIuD5g5FPUK+dRoG3uFNDU3PheA/9+E4M+uD3fkqo3o3Aq6An2XTw3uJWA3A/jAzb9O66VLbpF9GCrOoOSrvcL8rZei9haOef6+avXevhBBUlz4XGnkdmcIvG49THyPcWVT7e3AraE4pYvEib/mRXc0DqQM2+oW9EA+7nfROTkLJsyqaL8zy8lhLXAaZq7FKzusLdUlG4C5OgF0g+ovqtv3E3Gmr54y5hZAHAkkEY7Z2HUdTopourhRso0+y4GuFnPxSu/wDI4uHystuWEMQY0NGgAA9FmuFHjhcKMnizUokaiG61zcGmbX3CoqkkvhAcdXM9gk97ZH1C1ybgvSE5SzN/4H54VY74yEmWrpor2HgvRNNy+d3+5rfo1T2z9xaOAgsgZcaOd7br9buvmtlEaWho7poNmUts1JLFjLCyyXK3QIQhQCEIQCEIQCAUIQCEIQCEIQCEIQCSmpw5CE0aftXhnQTuLpKZocdSwujuepDTb5JCn4XbOj0pmu++XP8AqUIXSUSVPudSMN2UsIPURt/ELYKKiDM7Z/QIQs2h0hCFkCEIQeFoKx8AdEITQCIBZoQgEIQgEIQ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4" name="Picture 10"/>
          <p:cNvPicPr>
            <a:picLocks noChangeAspect="1" noChangeArrowheads="1"/>
          </p:cNvPicPr>
          <p:nvPr/>
        </p:nvPicPr>
        <p:blipFill>
          <a:blip r:embed="rId6" cstate="screen"/>
          <a:srcRect/>
          <a:stretch>
            <a:fillRect/>
          </a:stretch>
        </p:blipFill>
        <p:spPr bwMode="auto">
          <a:xfrm>
            <a:off x="4800600" y="3048000"/>
            <a:ext cx="3048000" cy="2133600"/>
          </a:xfrm>
          <a:prstGeom prst="rect">
            <a:avLst/>
          </a:prstGeom>
          <a:noFill/>
          <a:ln w="9525">
            <a:noFill/>
            <a:miter lim="800000"/>
            <a:headEnd/>
            <a:tailEnd/>
          </a:ln>
        </p:spPr>
      </p:pic>
      <p:pic>
        <p:nvPicPr>
          <p:cNvPr id="1036" name="Picture 12" descr="http://t0.gstatic.com/images?q=tbn:ANd9GcTORswJO4HNTGqCzEb_xN7xQVPI-XAAZcwGtt3r8WpmSiONJZJzLQ"/>
          <p:cNvPicPr>
            <a:picLocks noChangeAspect="1" noChangeArrowheads="1"/>
          </p:cNvPicPr>
          <p:nvPr/>
        </p:nvPicPr>
        <p:blipFill>
          <a:blip r:embed="rId7" cstate="screen"/>
          <a:srcRect/>
          <a:stretch>
            <a:fillRect/>
          </a:stretch>
        </p:blipFill>
        <p:spPr bwMode="auto">
          <a:xfrm>
            <a:off x="5638800" y="5238749"/>
            <a:ext cx="1905000" cy="1619251"/>
          </a:xfrm>
          <a:prstGeom prst="rect">
            <a:avLst/>
          </a:prstGeom>
          <a:noFill/>
        </p:spPr>
      </p:pic>
      <p:pic>
        <p:nvPicPr>
          <p:cNvPr id="1038" name="Picture 14" descr="http://t2.gstatic.com/images?q=tbn:ANd9GcRdJVEltFIZn2tkIAiyUBjkyztsr_cKUEWWysFeFM98AWKe03CM4A"/>
          <p:cNvPicPr>
            <a:picLocks noChangeAspect="1" noChangeArrowheads="1"/>
          </p:cNvPicPr>
          <p:nvPr/>
        </p:nvPicPr>
        <p:blipFill>
          <a:blip r:embed="rId8" cstate="screen"/>
          <a:srcRect/>
          <a:stretch>
            <a:fillRect/>
          </a:stretch>
        </p:blipFill>
        <p:spPr bwMode="auto">
          <a:xfrm>
            <a:off x="7924800" y="4021493"/>
            <a:ext cx="1219200" cy="283650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The need for hand protection in agriculture</a:t>
            </a:r>
            <a:endParaRPr lang="en-US" dirty="0"/>
          </a:p>
        </p:txBody>
      </p:sp>
      <p:sp>
        <p:nvSpPr>
          <p:cNvPr id="3" name="Content Placeholder 2"/>
          <p:cNvSpPr>
            <a:spLocks noGrp="1"/>
          </p:cNvSpPr>
          <p:nvPr>
            <p:ph idx="1"/>
          </p:nvPr>
        </p:nvSpPr>
        <p:spPr>
          <a:xfrm>
            <a:off x="0" y="990600"/>
            <a:ext cx="9144000" cy="2743200"/>
          </a:xfrm>
        </p:spPr>
        <p:txBody>
          <a:bodyPr>
            <a:noAutofit/>
          </a:bodyPr>
          <a:lstStyle/>
          <a:p>
            <a:r>
              <a:rPr lang="en-US" dirty="0" smtClean="0"/>
              <a:t>Hand injuries -&gt; </a:t>
            </a:r>
            <a:r>
              <a:rPr lang="en-US" b="1" dirty="0" smtClean="0"/>
              <a:t>22% of all work-related nonfatal injuries to adults on US farms </a:t>
            </a:r>
            <a:r>
              <a:rPr lang="en-US" dirty="0" smtClean="0"/>
              <a:t>(Goldcamp, 2010).</a:t>
            </a:r>
          </a:p>
        </p:txBody>
      </p:sp>
      <p:sp>
        <p:nvSpPr>
          <p:cNvPr id="17412" name="AutoShape 4" descr="data:image/jpg;base64,/9j/4AAQSkZJRgABAQAAAQABAAD/2wCEAAkGBhQSERQUExQUFBUUFRQVEhUUFBQUFBUVFBUVFBUVFBQXHCYeFxkjGRQVHy8gIycpLCwsFR4xNTAqNSYrLCkBCQoKDgwOGg8PGiwkHyItLCwsLCwsLCwsLCwsLCwsLCwsLCksLCwsKSwsLCwsLCwsLCwpLCwsLCwsKSwsKSwsKf/AABEIALYBFQMBIgACEQEDEQH/xAAcAAABBAMBAAAAAAAAAAAAAAAGAwQFBwABAgj/xAA9EAABAwIDBAgEBAUEAwEAAAABAAIRAwQFITEGEkFRBxMiYXGBkaEyUrHBFEKC0SNykuHwJENionOT8WP/xAAbAQACAwEBAQAAAAAAAAAAAAADBAACBQEGB//EADERAAICAQMDAgMIAgMBAAAAAAABAgMRBBIhMUFRBSITMmEjcYGRocHR8BSxJEJSFf/aAAwDAQACEQMRAD8AuavchoklQ9xtKxpiUlTt3vHbnwTe52Za8Iygl1OZ8ElbYg2oJBlJ3tmyoIITbC8K6oRMqSbTCnR8EBrEdk21KbmDIOEHwK83Y9hLra4q0H/FTe5viBofMQfNevGNVK9PWy8VKd4wZOAp1o+YTuOPiOz5BVm9xxoBthbEPe9xE7sAeJ4qxbSiZ8EMbA4c6nQLyINR0t8B2R65o0awMAB1OqzrupvaKO2tC9sVJ25yTCmwwSnNg+WoSHZ8rI4e+CuTUlaaJEk+CTc2FAaQB9JWyjH03XNMQ9gmoAI328XeI18FVrV6Bv6QfTc12jmlp8HAj7qga9Ase5p1Y4tPi0x9kzRLsZXqFWGp+Th4XK2XLJTBmGlkLayF0hpYtrS4QwlYtkLbWzoCodSb6HK6Sn4Z2u66PArghRYOuEl1RsLa5hdKwM2GLbRCwBLBkieWqvgrkcURklAEi2vwjRLseCrFTCxaa2F04rjeXSFudCDqQfVLy0PyDZiY4wrmDgdM149qXTmxukg8wSCrU6GtsKzrnqKtRz2uad3eMkEcJVJLIWMi73BYtuWIYQbSIUfe3BGTU3biImCVJW7ARKLjHUghQBIzTqnR5pXdATerdclXOSClUABCO2BY+i+nUAeKoLQw+7u6Mj4wpm4uXgEkQOaA8RxA1Xkk5aDuHL/OarZLZEZ09PxZ89Bta0GiIGTcmAZDLL0XLu3VA5Zlaq3UCG+Z5rixuQCdZOpWa2eiUMIl6tWKZ8FrCD/Bk8VH3FzIhOrVxDANFzJ1xxHA/o1QcpW3plTqAOTguUyDccMSq8QeKprbnD+runOA7NTtfq0d75/qVz1RIQXt5gRq0S5olzO03mfmHp9ArVy2yA6qr4tTS6rkqpYsWSnzzRi0sWKHTcrYK1CcYfYurVGsbq4+QHEnuChEsvCJbZvAhWJc/wCEGB3xr9kfYThdOn8LAPJNLKxbSY1jdGiPE8T65qdw6kkbZ7mem0enVUOepM2VAQBAhO3YFQqCH0abvFjT9knashSNF2SpElr5BDFuia0q5096i7m07zf6XfYqvto+jq5tAXbvXUx+enmR/M3UK9t5ZKYjNoRsphPqjzEAnFII96WdlGUNy6pDdD37lVoEN3iC4OHKYM+SBKTxuk89Ana5bkY11brlg5ZUB7koGd6Sy5LphPAKwPAq0LtoSe648VrqzzXThus2VP7D3xoXlGpyeAfA5H6qDa0p7ZO7Q8QrYIj1qx8tB5iViZ4K4/h6U67jfotIDGANrWrjVBnIFFFG/DWgIDbir31SRMA8FM0sXDoCL1RYJm13OyCeUbYcUN22PBpAIIlLYjtMaTC4CY08Tp7rklhHEsvCGm2+PNY00GfEY6wjgDmG+J493igdruefd+6cVd58vfJJJc48ZOZKSYwfss2c9zPSaWiNUfqc1KU+A1SDawBTqvUAafBR1lRLnT35IWBxdMj9uklKurENH7pfqob3lR9zI8VMHY4kOLc55p2K0JnbMPFK1zA0VUcayx6wz4Ldxb7wUdZ3sGCpWk8EeK6BnFwZS22+A/h68tHYqy5vIO/MPcHz7kOwrV6SbMOtN7ix7XDuBO6R6OHoqolPVSzHk87ratlrx0fJ1urN1crYKMJGoRdsVaw19TiTujwGZ949EKhHOCN3Ldne3e/qJP3QreIjuijm1PwTNud4okw+nCgcOZ2e/VElnpISEup6VcQJCllCdUnJCnTMSdfotdaQVZCr5JDeWy9NutnxXUHiZRATQjtJgwu7StQOr2HcPKo3tUz/AFAeRK86hjmiCIIJkHhGUL0tRqKkOkjCuov6kDsVv4zP1zvDyeHeyZpfYzNZX0kDTXnklmPSLXLsJlGaxwFtcMS4V0Uwcb6eYe3eqNHNzfqmu6pvY6x628osHGo30Bk/RQ6lyemsNp7tGmOTR9FicNEADuWJdjBX+DCm2hmMyPdKYBgxdUL3aTkkL3FqNFwbl5Jyds6VNmXkmMrsdYQXOGU8pAQxtHfse4UqcFrDLzzcMgB3D6+Cg8V2mrVyWsJa06kZEjkCnOF2ENlyTvsfyI09Hp018WX4C9O0kZKCqMNKo5h0B3m+Ds49Q5EtS4DBAQniNw6pdGBkynJPge/+YeqTxg1a2+c9ByaW/A56pV1MUiJynTv8PVOsMplx3W03k8+xB/llwJ8k12j+FpGRY9sgghwnKCDmNVQtGzL2kmzMQm/4U708lrDa8qXdTACt1KObg8ESWgEJV1IEKMvLiblreABJ+gUq1wPouRCvKwyKr2+6ZTizeXBrR+YwfDj7Lu7p5HwTjZugPiMcQJ9/op1ZacvZkiNt7Tetarf/AM3R5CfsqQV9bTmWuHNrvoVQpCao7mH6mvkf0Zkrpua4hOKLITKMg5hHTm7rGAc2t9B/YoNYcx4hHD6UkN/5A+hd+6De+hqenRzJ/gS9V3VuoGcntcPTdIj1KnsPrZQofaSzItKdQf7NRhnkH9g/ULnDsQmDPikmu56DG7KC7rcs0hTrS5M/xwDEnh1QmT3wJUKKvCbJum5OBUlR9Gpkt/joOZ4qyYBwbZIUnoS6UMA/EWvXNEvt5d40j8Y8oDvIolYJzC6EODmnMOBa5p0IIII8wUWEsPItbVvi0edWpVqkNo8CdaXD6RmAZpk/mYfhd9j3gqPan0eeknF4YsxLNSLEq1XQM7Vh9DuDl92KkdmmDnwkqvaZzVi9F23NO1q9RUAAqHsv7+RXX0Lx6l7FaWmVA4AjMHMLEuFKbrYSXdpxz4ld3lrT3A3IuOk6eaYXe1DIgJC2ud7dcfzSfQkD6KWWxjHMUOabTu6za+hNYRYboEwiIlrWqJtmsLWua8E57zcwR48CnNG3fXqNpM/NqflbxcfD9kist/U2JQUV4SFMNwSpdv3vhpAwX8yNQwcT36BN9qaFNlw2nTAApMAdAHxOzzOpy3dease0tW02NY0Q1oAHhzPfxVI32IGtc1Xn89R5juJMe0ItkVGOELaWctRa32XQIrWvlrkoraagSGFp1e1rhwLZn2I+qdUmdgQc/dMsUvO0xp4S70ED6pdo0lDnKJPDKcQpeo/s80N2V65x7OngpOneGc1OgKdbzkHXtJu3j5Q33kojtRGqhaUfiaruZbPk0KTF41UQezLSQ1xOtHun1g/dYPDNRuIU5zafHxTq1pncg8QiRXJJY24GGK3RdMCR6KoMVwl9B0O0PwkaeHcVeVpajcfvjgYJ+yA9tLAGi467sOHP4gPo4piv2P7xHXQhdW13j0K+psTjJaDYWdVzTh5o4c8cFYuGDec084PqJQCylw55eqsfBafaHp6JXU8JGx6UszbCy5suts61PUupugd4Ej3AVeYNd9kz3K0LIQ0hVPd0+quazBkBUdA7nElvt9EuuUbNb9zQR29wX5Tpl5ZKWsKZjvMIfwnUIpsRnp9UNDMpYjgkWUICjqtJxfEECNZHpzT3Er0U2t711aVd8SrdxSLcVuHtjTgLo0ocClbRuSzrAXGOCv2FG/cwd2/2aF1bEtE1qQL6can5meYGXeAqTC9HXLtB5lVr0j7E7k3dBvZOddgHwk/7gHyk68jnoTDNNnO0zNXTlb1+IB0GlxgBOX0i0wU2o1i3RKtqTqnEZXc6ISNyJgjgnKTc3VdwQPdkumOrbUOqrNNTdjcdOccisVZvOaxCaCJstvCdig9/a0UvaYPTFZzWgbtN2639OR95RtaYPu90IXrD8NUe00XuJJLXB0tMmZmEKawkkamjklNvPOBa7otHCNNO5EmyFiGsdUOtQw3+Rv7mfQIDvcSnN0DuafaU4O2z2NAbkBkBwAHBMUaGya34wD1uvrjH4Sll9y0L2tuUqjvlY53o0lU/htg2ZjNPq/SE+tTdS4vEE9x1SmENBhKayqVc1GQz6XJSqlZHzj+/mPfwIDEGYpSLrhwH5Q0esn9kfXL4ag6zZvV6rv8AkPYBJvhmtp5PDbHeC27hkPdOrgROUc0/s6Q5JatQG6Z5Fd5wclb7+QNr2jmV3DM77KVT/wBlNro+qmLG2Ab3+ad4vRi6iPhoW7T5Ux+64awtBMlRrEsBPiboL7hre0oS9nUkZarirSc9jiBJg6Ty5KMw293XCeeatHyUk8vb3JG/vH02OylroExkDwM8Cgfa2vFAzrUc1oHc3tuPqGjzVm1Wte0siQ5pjkScj9lQ2L4y6q+XZbuTWjMNHHxM6lGqjl5M7WahRqcccsalYCmzrkrTS4pvJgkphtDerMnnP9ILvsjrC3gETr5fdCex2GOrXAbnDWlzjyHw/dWkNl6bWAjJ0tAz5kak9yU1HLN/0qShFuXdknZvO6OUKpto7sOxO4aNJDB/NTaJ/wC2+PNWxQIpiXGGsaXOJ4NaJJ9AqHusQL6z6vFz3VPNzi77qVQzkms1HwZxcfOQywa60zjgrCwobzR4Ks7Ng3pGhgjwOYR9gFxAAJzyy5JWXDNWfuryhrtvW3BS7y72hb2fxCQEtt1h/W24eNabp8iIP2UPsy/RSXTJWvEq8Fg2+gUfh74c4HmZ8ZS1pdhdGkBUJ4Oz8+P+d66JpYymOK4gB3LXwKVDg4RkZGYOYIOoITd12NDpxUX+KLKm7wObTzH+ZK6ZyNbksALtd0dvpOdVtml1PV1ISXs57g/Mweo79UFsXoygN4DP/Cqm6T8IZRuGPYAOua4vAyG+xwBcB3hw8wTxTlVrb2sxdVp1D3RBILRWgFolNoRGNXVYtVxmsQ31Oroel9o9smUQQ0yVXd3tW+u4gnJDd5ibnEkmZTS3rEOWnXXGHQzLdTKfToEtxfwM1HVLku0SFaoSM0m2rC0oiEpZJDDKZku5QB55orwquWkfVDeFH+GD8zz7ABF2FWk0nvLgIgBuRJ3u48MtV5XXy3XyPovpEVXoIJrr+7FrrEZaZOih8BdJeeb3fWPsksTuIJHIE+ma3gJLWgZTqfNINe3JpuKjwvGf4/cMLOjkksVqbrfGB6lcUbxwEFvoVG7R3f8ADnvCtWt0lHy0IzzBOb7Jv8kZUxDrbmtUPFzQB3NaAFKUWDcM6FB+G3JJLubifdEdGqSM5UnhzbXkZdLjXBfRf6JzZy3HXCNAHO9BH3Q5txhFOjVDmEDrCexp2uTfHkifZkfxHfyH6tQZ0vYJVdSNUOlrc4TFUN0MGLqrpV3bl2Q6wXFJpkO/2w6oDxhjZeD+kE/pVCOq5k8zPqpxu1NyGGmajiwgtdpJaRBBdG8RBjVRNWgDm30V4VuKE9Tqlc1xg5bzhOGUuS1atjVPqZEJhRyIueOAz2BtHMpPqAfE6J0+ECB3ntHLvR5TrDqxvwCBLjOQ45k8vIKmbHaKrQkUXQDqCGuaTzhwIlJYpidxciKlZzh8uQb/AEtgeyWlQ5SbyatXqEK6lDbygr2724puputrd4fv5Vqjfh3eLGH808SMoyznKvSAG5Lh1KMuKUptzRYx2rAldfK2W6QWYXUmjTdyG47xZkP+u6iDB7o72p4IU2ZqE9YzgYcO6DB9QfZHWB4aC4FIXJRkeq0Fu/TqT7cBGxu8A1x7LxuHweN2fKZ8kCWdc0HuY7ItJHmNUfVLQgKN6U9mhSuGVm/DWJnuePi9Zn1XEtyZIWxVij/6/YjrLES45GO9EXVv6vXMiW+KHsKw05FFTKByH7qkQ17imsDDD3b8T6J1ilMbhPykEd2YELrDIzy4n6rvaDK2quAndbvn+VhDnf8AUFWj4FrLNs8+DMOud5pBOgk9yrnpPs3i5Y9xcWPpgU50aW/E0csyHfrRxs5UBIaePZ8ZyTTpVwn/AE2QJNGox36XAsPuWeiYoeJfoI+oRTi1+JUJELWqX6nmkKtYDJq0MHnHLwJ1WhYtfhSVi4yi+8nK1NL2VtJzXNxUSDK5C2lFRfJj8tEncU4UfUeuxdE6rRpSmG8r2lEsPkJ9mrbfpNnQFxHqB9QjO2w1oZMZ8+KGcCpxRpluZmIHcTMorFYilJBz7l5TUc2zz5Z9D0ba0tai+yAjaE7hM8SAPN2fsCn2F1A0g8FE7Z1ZqUmjjDj/AJ6qawPBS+N4kiBlpql7IYhD65f9/IdqvU7LNz4W1fpn9whu8SbUgtEQIKHcbdOR0InzRBWwFrIc0RoCJ58UH7Q3EVgDwIn1RtJW5Xr6Zf6CWutrr00tvfC/N/xkd7P4a4hvfmjKpZ7rQOznxE698qO2acHboGoACIsYp7sN4mP3SyXDY3qb27EiCu8Y/CtHzOkeWRTO52gbd0HUn5SIzQ5tZi4fcOaMwzs+fH9vJQL7wjQwvRafRr/GWer5PG6zX/8AKfhcfz+pCY5s3UpOO6N5s5QoF9NwOYI9lYOD4zvVNw5+KsbDtnrO7Zu1KTZ8EvPT7I5zkldnxG8LB51kpRjXFXdjfQczN1B+7/xOYQZf9Gl3SB7LXAckBRz0CS3LsBbbeNSui7dCVvrd9Nxa8bpHBR7mOOpXHwUS3dTbTJyS2Q8VqkyFouAzVMhME5s7UiqB8zXD2n7KyMBboqlwS7/1NI8N8N/q7P3VtYKTAhJaj5kel9Kf2Eo/ULKjMk56WqE2TXfJWYZ7iHD9lF9cQM+SIekBvWYbUI5U3+Rc391Ku5SzMLq39f4AjAbkbrR9UTUnDLv0Vf4DVMtEo+kAN4yJk6yUFGhq4JS47kNY1wKz2yBFRwJ5S48Apm5phzHN1DmOae8EEfQoPqXIF1U/8js/NFltVkNPDiux4YPUQ4T8oBdlsVG7SdPBoPc5oAP7+aOdorUXlpcNB7b2AsP/ACAD2D+pkeaoi2vKtrXqNHaYKjmuYcgd1xaCDwdlkfqj/AOkShSY4Pc8ggEN3T1gLTIAPw+6d2OMsoy/8iq6rbN4klj70V3+FJzJWuy3TMrda5kmMgSTHKTMLilSnMp086Y55WLl5krSq2QJaeGufmF2MFqD8p9FNYHcAGFa+EYNTdRktGYW1fbGnloQo0/xV1KLfZFuqSDkVba4aGViGaIbZaHiCjRalhoXsg4NpjrCcdqW7pbmOIRLX6UC6nuupg5QIbu+p3j9EJOtCkKtkZS92irsluaG6PULqY7E+O3HQWpXDri5a52rnDwA4AKwcFvR1paOYEeQAQBb0ywgjUZhFWEbS0qbg6pTzboQSD/dI67RTe1wWUljCNf0r1GuKnG58t5yw2vK0v3DPZI3u6FU+P3QfcVC3TeIHkiPaLbrrGubQYWF877zrnrCDbakZzV/T9JKuTsmsZ4Qv6proWwVVbzjlh7sdiFMwXVBSqN1D8muHMHmnG1+2NNgPVv62qcgR8DO+eJ8EH0W7x3WrmtgpJzKM/TalLK6eOwL/wCtqJQx3xjPciuvmSdSml1dhoKlK1kAYCgMYtjwTN8pQhlGZVFSnhkbSxNzX7zUe7JbdOpEF2ar4WTjwUpQpbjcxosqnc37uhp2yjHmPUtm76WCOGSjbzpQL28lVlxiZcY4JKrWMZLqnXH5Ud+1l1eCbx2sLgl/FDBfBTpl8YITMpa6alygtMJRypC3XSknvXK5JS7YwkOLCpFWmeT2H0cFduzxkhvfComVcuw2KCoKb5zc073c8CHD1E+YS9yzhmv6dZt3x+gY3+RyBLdJgxPEAnVGD7dtey6s/noAeB3BB8jChW0Q+2aT+YO9skSWdkKbGjk1o9grVxw8ldVZmKXdMozC3w492iObepNNpz9P7oNNtuXVRvy1HD0cQjmqGilSiJgkgcPH0S7jhs17Z7owfkDMS7N07vMnzAKM8OINqHjg+D5gf3QhtMz/AFDXDRzW+o7P2CLsApsksGfYY4eJaCffLyV1HkHZLNSfhlO7b2rad7cAfmfvjwqNFT6uKHSQEW9LDGsxF3DepUnD0I+yDeuC0ovhHkro4sePIux4JTuroAEzptGq265JyarpgcHZELSTeI1W1RshYGDW/aHirpwGiepA7lVey2Hk1GzzCuqzpBrAO5aHqM8YRTQxxFsiamytFzi57QT3phiWw1J4O6AEVFZCzY32RfDHnXF9UU5jGx76BmJHNQF1bwZV+XdoKjSCJlVVtTgYpVDyWzpNZ8T2y6mXqdIordEDXHPRc1bc8U/qUGynhpNe3wWk5YM9V5B9tDNbrsI0T64G6UyqSVYG1g6tK27mlquIJo6nCb1XSqsik1wLvr5qMv6wKVe9MLp2aWulwFqjliVO53TmnoxFjhBUa+kDqmdzb7uYKQds4L6DqqhN/Uc4gxgzHFJ2lPegAJHD7V1V4HBFTLVtFuQzQ6q3a9+MIJZL4a2ZywUxG13HckzLciVOYiN98kJhegAQlLobW2hzTe9YbIyVkrt7BGS4ASozgxGXRziHV1HAuhpgjucOPpl6ckHBqksKkFdUdzwErl8OW/wei7esOoDmODqQB7QcIbJkh3I5qQxHbekaZ3DnGSoejiBAgE9+ad0cXPErQp0kF1eRPUeoOzsEF7XJrGp87iT4zmrDwV7XvcBo6mHN8AP/AKqjoYsNHfCTJ5g/MP8AM/RWDsriDXOZukb265szLXtLSBHeJ0SWpodVm7szY0mrjqKFDPuj/ckdtg9jKwYcmuaHNPykkifCQpjYq4aa7A50O3CCCcnAGQWnjkoXpBtHTQkQf4njALPaSVCWjKjQN1xEaCdPDknY6NX1QnHh/wC+RCfqMtPZZTJbovpjtlDXpks3/iqTtwyaMH9NSpH1VfU6HPJWJfPqVD/EJedJcS4xykqJr4Gw5kQivQSS4eTLnrVOTbWAUIS9uyE6ucEc10CY5pvWb1WoSrrlF8roEU1Loziq3NYkal40rEJtF9si9NnrYtrNnmrVonIKtsDuWvqgqxqD8gmNa25LISiKUeBUhYtytJAYNOfCqnpExXeeQ3grGxu7FOk4zwVHbS4qHPcZ4rR0MOXNiWsniGPINX2Kubmu8M2pEwSmlxFTIqHuMJcxwOcSEe7UzqkmnwJ00xsT8lkNpmsBuCZ5JvUwyow5tKsbo0w+k63a4AExmjC6wKk/VoRpeoqEtrRaOh3x3ZKFq2bjwK4bgdQ8CrzpbK0R+UeiVds7S+ULj9Th4IvTvLKJr7JVToCo2vsfc6im8jmGlejmYRT+UJ6y3aBAAjwS1muUv+oeOiUe55PvcMq0viaR5KJFB9RwgGF6txzZOjcDNonnCBMW6OxRzYPZcjKu5pZx9COqdfKWSvrDDm02DLOEyvHGUU18NIdBUNillErVliMMRM+MJN8g3cPUVfFSVyzNRN1qsDUzzI9Do68Vtoaby7atQlKYhK9Q6i0dEpxQqhqbA5pw6lkj1LHKF9VPOIsd0LjeTpoSGGWD3nsgonsNm3HULSpi5IybcJ4RD0aTlNYdTI0JaTyJH0Uvb7NkmIUzbbNkRknFtj1AKubeSDLXfmJcebiSfdK2THF/FHFPZNlXd4FTdpsJTbBnNCnq648DEdLJsBKmFF3BRl5hBHBXAzZtgSVbZWm7VLrXRyHlpMlJVxAghQGJ2heDAV4Yn0ctd8BQ87Yh9EmWbw7s0X41dqxkX/x5xZQVegWkgrFYm0WyU1ZDSPJbWfLSyzwNq/C5QW7FXG85WnbVSAFixW1PLLab5B6ypKVWLEkxkCOkS+LaUDiqJxOqXOieKxYtKlexGdqX7g06ONi2XFTeqGQM4Rdt1sTRZQLmCCPdbWIWr4nt7YD6RfZ58kn0V2PV2vmYhG6xYlrfnYeHEUbhYVixCLmoXSxYoQxJ1KQdqJWLFCEViOzFGqM2gHmFVe2+z3UHIghbWJ3TWSb2t8AbYLGcFcXVHNQt3TglYsQtWuUP+m81zyN9xcuWLEkOSSSHWGW286SiW1w5piQsWLc0sVsPK6uTdjDTZ3C2yIAEqxcO2SpkAmPJYsVdVZKHyjOngmuSSZs1TbonjcIYBosWLOdkn1Y3tSNswwAyMk+aIWLFRtvqdwdLSxYuEMXLmA6rFihCLxDAaVQgloWLFit8SS7nN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17" name="AutoShape 9" descr="data:image/jpg;base64,/9j/4AAQSkZJRgABAQAAAQABAAD/2wCEAAkGBhISEBIUEBQUFRUSFBAVFBQUEA8UEhQVFRQVFBUUFBQXHCYeFxkjGRQUHy8gIycpLCwsFR4xNTAqNSYrLCkBCQoKDgwOFQ8PFywcHRwpKSkpKSkpKSkpKSkpKSkpKSkpLCkpLCkpKSkpKSkpKTUpLCw1KSkpKSkpKSkpKSkpKf/AABEIALQA8AMBIgACEQEDEQH/xAAbAAABBQEBAAAAAAAAAAAAAAAEAQIDBQYAB//EADkQAAEDAgMFBQcEAgEFAAAAAAEAAgMRIQQFMQYSQVFxEyJhgZEyQqGxwdHhUmJy8BTxIxU0Q1Oi/8QAGQEAAgMBAAAAAAAAAAAAAAAAAQMAAgQF/8QAJhEAAgICAgICAQUBAAAAAAAAAAECEQMhEjEEQTJRIhNhcYGxFP/aAAwDAQACEQMRAD8A17Y04sspd1K1tVYzoosVJ2W9yAJH2WIYS57idSarebS4b/geeQ+qxGFZUpOQ2+MtthUbFI1tD1+amYyyYWpaNzSYyRlNUO99LKeR3eumuDRcok90RtUodZdE8O0Fk2QaqoZRErp1UxKHhFT6ooNsoLWhu+KaobtiCpzF6BNdFVAYK26c5qYBRODuSgb0H5Jj+xkFfZdQHw5Hy+62rCvOXCi2mz+adrHf2mUB8eRT4P0c/wAiG+RbAp7SmhOATDIPqlTKJQUSDt1IWpd5dVQgM80S1qllUQciAGxWHNat1C6DEVHiES5BTw0NW6oBCCopIwV0U+8ErlCBbgmNKlkCha5QqgPaH/tpD4fULD4Jt1rdrsVu4fd4vcPhdZTCtos+Vm/xY6bC3kIeRydJIhppbFURsZDiMWG1LuAS4fDdoN556N4eFkE2PtXVdoCN0dOKtsPhORKLZaKrbHmOgo1DzOR7mABASvBqogNj4BZPbKow+ot+ErWUugVolBSPPJd809rAgXBxGeKe3VTtjSOaoGiORteKMybGdlM08Hd13Q/miDc1RuddXiLyRuNHozZlM16Fyp3aQxv/AFNFeuh+SsGRrQch/QxcVLuLixEBDvLg9Oc1MKgBJEMUQ5DvCgTg5NcU0ldVQgPNHQ1bYpWTg9VK8ISWPiNVCF29tkMipBZDPtWqgEY3ajF78+4NIwB5m5VeLLnu35Hu5uJ+KnjZa6yvbs6uKowSB3oPHP3WE8gUdOymiTB5d28hYdNx5PoQPiQrpXoE5UrKvLpQWq3w8wCzmCaWVabEGhHIiyvsHpdVaobB8kTSuJQ3Yc0eGCiZ2aFhSIWsoEjyp5GWsoHNCAyhY1MQoY23UxNFKK+x8bua5+iiKTeNEC5FW6biRQVNhxUOJxrI7vNOXiURgs1JY9u40b5pv3LgwcG8BU6oipO3ov8AYrPBQwuJBJ7m8KdQtmCvKnx0dUc61/K3ezOc9tHuuPfjsebhajvonwfo5+bFx2XZckquSJhmOKheEQQoZAoQhKicpXBRPRIROTKp5KY5AhxUMhTy5RPKgS+e1VWdTbkEh/afjZXDmrMbZ4mjGx8Xmp6D+hVk6QYR5NIy2DjRD1LhYqBDzOus500Me9XeyMA/5HfqO6D0uR8fgqAguIDRc2HVb7BZV2cDGj2mgGv7tSm41uzN5EtUef7Q5fuYyQcH0ePP8gpILLTbY5fvxNmYLxa/xOvoVnYbiqGRbG+NO4/wEMFdU92ot5pIvBTbvNVo0WDyKIC6Lc0KLdVWMTtEJ1Um6nlqQqJlWRHRRufSqfiJQxhc7h6nokxAhkwzBRxlLy57rhoZSzQOJ8VRuiOXpFbiMpGIa5zSC+MndbX2hYndHMUPknZfKCBXVT4aDcc1zfdIIGgt/dVJtDlwDhNB7Euo/S7iDyTltGa3CW/Yu96LsDiHwyh8Z0PqOR8ELhJUWxtUOhzSl2ei5bj2zRh7eOo4g8QUYGrAZBmxw8ve9h1A4cv3f3gvQongiydF2czLDg6GPUTip5WoUu5q4oQhQPU5KhkKBCAlMcuc5RSSKBOeUPLOBWqDzHNWx+LuA+/JZjF498h7x8uHoqSkkPx4XI9ecF53nOIMmKeTo3ut6D81XosjbLzHERPEjt7WpVcvVB8b5Nk001qBBPF0RuHzV1k+zpcQ6UUby4n7BVjFs0TyKI/ZXJKkSvFh7I5nmteI7KOJoAAFgOCnqE9KtGCUnJ2ypxOFB3mO9mQH4i4Xnow5je+M+44hem46Krbai46hYLO46Ypx/wDY1rvofkqT6GYZVIFawJwk8UgjTXRJVHSTFfNRRszFlaAgnlVI9gNA7Sor0rdVeOyv/FxLme7WrTzabhGtWV57UfsuTiKiy5sigw7K6IpkACpYyilxJJxA3vZDRQcLk1VxGyoQed4WgEjfd16cVJl+KBaCq0Xi9EssfL0Vps08Oc6CQVbICWj9w19R8lXYmQVqNFBBjXMkbIwd5jgb204dEyLpisseUQrPdm3QO3mAlh+HgUDBOLFekMzCGeIEioeLih8wehXnedZO6GU2O4SSwka/lNa9ox4sj+LGzu3h3bLWbKZsXs7Mnvxj1b+PssnHwolgxLopGvZ7TTX8FVXYzJDlE9ObMeKgnkHNVMm0DTG1+8Ghw0revEKlxG0v6Gk+J+yZaMSg2agzhCYnMGN9pwHUhZHE5xK/jQchZASxu15qvMasD9mmxW0kbfZO8fDT1VNi8/kdod0eH3VY0XupnhtFVyY+GGKIt4uca+tap7Y0ketlKdUpmuMa0ewEoDF5PDId5zb8aGiOa6yQrVRxU2ugDDZRFGe60V5m5RgYnFcCiRuxpYkoVMAu3EAEJFli9p4KSxnxcPIivzC3BYs5tVhN6Oo1aQ4eWvwQfReDpmWOq5rapaprX00STpJkWJjIVjtPl/bYSGce0GgHp/sH1Vfi31/0tLszSfAyRngXt9aOHzV4/QnLaqX0Y3AyWCtWCyqMM3dcWn3SQriLS6Q0bYSVWJKyoodCs1hh2crozoDVv8Tp9lp5iKKtOV9u4htpA0uZ+7duWeYqfJWiik5VsIioQlfCgsBiOBsRYhWphtZV6Gqmiw2SzHckMR0fdvg/l5j5K9zvBCeMsNiLtPI/ZYwxkGosQQQfEaFbvK8UMRC1/vaOA4OGv380+Er0c7yIcZckedbhY8tcKUqCORTsRhTSq0+0eSl/eY3vD/6HLr4rPOcd0tNQRqDqqy/EfimporBWpHn/AKUjYinxYZzngMBJAJoOSL/6fMbBh86BFbBJqD2BltE0z6qxZs/M7UtHmT8lM3ZQe8818Gj6oqDFPNEoJJAo3YsUutJHsnGT3nOPh3R9FYw7O4dv/jafF3e+aPAH/RXRhYsybvDWhtoaVrpXRWDXgqwz/OISx0EQ3iaA0bSNtDXXT0VdBH3eaXNJdGnDkcuz1zCvqigyqrsukq0FWUbk85InZJpjUxSUCJAeqd2iIAHJKYhwQICmRA5nFvMPNWMgIURma4XRCjzrsaVB90kKOgC0Gf4ENdvN96x68FQ0us7VM6GOVoheKjRXGxmJLZJI/wBY3h1bY/A/BVhCflk/Zzxv4BwB6Gx+aKDkVxYu1mVGKftBpJfoeI+vmhcO1xC3Of5Z28JbxF29R9wsPhiWmhUyKtlcE21Q90Z43SQOLHNe3VpB/Cmc9K2MEapadGmStbJtpclA3cRCO68AkDx/vqhsvxIcLrSbMyiSOSB9wASAf0nUeR+azOa5WcPOWGu6btPMH+lXkrXJCcMqbxv+h2IdX2fXgrPZDMezm3H+zLQDweNPUW9EE0gtsgcQ8ilNQQa+I0VVp2OmlOLieoy4YFUeabOMlvo7mPrzVvk2YCeBknFw73g4WP8AfFEPC09nKtxejMZds+2GvEnUox0A4j7qxkahpiolXRVtt2wR0YQ81E/F4prGlziAOZWWzLaRzqiEUH6jr5Dgg3ReMHLotsVj44hV7gOQ949As7js9kmq0dxhtujU/wAj9kAWkmpuTzNSlDaJblZrhhUdsHkwAPCh5/3VS4XDFgBbcGoc25LHC9ehFweo4IguBAVfj81bCd6vBwtx5f3xSxk17XZ6jlDnNJjdq008uC0UTLWVDi+7Mx/B3dP0Wgw0lQFpRyxwiTuzTw5OCNkIHNSNfREFigkYoQkoCgMXhOIRLH0U4oQoEy+Yxb7HNOvDrwWUkb4L0PHYKuiyGZ4TdeTSzr+fFKmvZowyp0VAgJ8FG7CEaIp0iZ2iUmzczcZTN2kEbq3LQD1FisxtRlnZydo0Wfr/AC4+uvqrPY7F1L4z/IfAH6K7zXLBLG5p8vA8E5rlEwp/pzPPo6GiOijCCdEWEh1iDQo3CHepRZXrs6fyjZLhZuxlbIOB7w5tNj/fBWm1uDE0Qe32o+8DzadR8igJcG0619Vd5JGHRFhuWWvxadPqPJMxST0Ys2mpIxOAlqpMZFYonO8q/wAeU09l12n6IOZ29RXqtDlLkk0XuwWPo6SImx77eujgPgfJbCReYZdiOwxEbxo1wr/E2PwK9OmTImPPGpX9gmIkostnW0wbVsdHO58B90PtLnby5zGWaKgkann5LMbhOqrKf0Pw+Nf5SJMRinyGsjifO3kExzABULgzWq5xAalmlpR6Ooke8UTA57rMBJ6ElObkM79aNHib+gR4t9CpZUuwCfFkHdbUk2AFzXolOQUo/F3d7sAINfF5GjVfQYGPBt3vbmd7JI08uACCLHOJc41cdSrOolEnl/Zf6em4qDfFOYt1ClyvE2oeFiuwr95oSzQ0dvjR2vgU45pbMcngoPDTItqgSVrlzmJgUjXIBBZYkxklEcW1Qs0CJKJRQhUO0OW1YSOF1aMkIN0QaOCDVhi62eTTOIKSJjnAkcFdbTZG6J5IHdcag/RD4CUsYRQd4UOiU6XZ0Yy5K0TbJyEYlnjvD4fhehBqw2QR7su9bug+pWuixwV0Zs3yM9tVlFHiQCztev5CrsPHQWW1xLGysLTxHpyKx82Gcxxa7UH16eCzZo+x2DJrizmi6Py3FCOUE6O7p89D6oBxOgSGE0uUqOtjsiUkaHPMG2eIt4i7T4rBSQlljqNQV6Jgmb8THcSL9RZC43I2SXcPMWK3Vy2YoZOGjEZZlzp5WsGlQXHk0G69IlbwQ2XYVkQoxoHM8T1KLdIEUqKTycmea42Gkjg79Rt5oKdrd6oBot/mWXRSmrm38ELFkcQuGjzv80twZsj5SUaoxMeXSSnuNNOZ09VdYTZJoFZO8epDfytQyADQJsgsrqKRmnmlMqWYFjBRoA6AKtzPMmRd0Def+nl1PBOznPN0mOI97Qu5eA8Vn+x4nU+qrKddDMeC9yB5N57y95qT8PADkphLSyUtooZRxCT32a2qWj0TJsTUU5WV00+h1WdkHZYgjg7vD6q+hdULUjjsURlptojIZVCE9jeSIAwLlEx6mULDmuTi2qiopGOQCDTQIcOLSrMhDyQqAoFm3JGlrxUFUr9kml3dfQfxurx+GTREUHBS7Cpyj0RYTJoo20F+ZPFSOytp0NFKIintjKNJEtvsr34SRmhqq/M2b7dKPbp4+BWlCHxGEBVWrLKVGPbMCBXhY80JOTWxV9mOTVNRY/NVoyp9aUr40WVxcdUbY5E1Zotn6/47K+PpVFyvCDwgLI2tHAUTzEStcekYZO22NkmUDpiUR/gp7cLREqBhhUjWIhzEPKVAoilkAryCymc7Ql1WQmg4u4npyCdn+alxLGHujU8z9lQgJUp+kbsODXJjY4Km6mfEUsRSSTahK9mhsHmshjU2bUkouLCPmcAwdTwHU8FqcqyJkQBsXcSfomxjZnyZUuixz6GrWP4tcPQovLZ6gAqDNTWF3kVBlstgms5xoGFSAcQh43VCnY5QJPG8HWxU7Qhd2qeyUt1uFAhJCRKxwIslIUCK1yVNCcFCDC1N3FKmlQgyiQpXJpcoQUJyYCngqEEdGCoHYUIlIVCAwgATt1SuUZUAIVG5SJpCJCCUKvzEkRvI4NPyVpIxCTRAgg6GoQfQYumefdhUqHGRCtAr7GZFI0ndFRwooW7PSOu4gdbn0WbjL6Or+tBK7KClAi8DlDpaF1Wt50ueivYcgY27quPjp6IoRbuiaofZkyZr6GYLCsjG60AD4nqUYhweQ+CixmILGOc80DRw16JlmbbZLjHVif8AxQmVPNly5BizRQFEVXLlCEsZUqRcoEa47twjY3VAK5coFCOK5rly5Qg8FcVy5QIxyhcEq5EDGVUjSlXKAHAriVy5AsMcUwlcuRKiEppcuXKBGvKhekXKAIXOUL1y5VZZEBcoJyuXKEBv8h3NUe1eId2bRWxdfySLlH0Nx/N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7419" name="Picture 11"/>
          <p:cNvPicPr>
            <a:picLocks noChangeAspect="1" noChangeArrowheads="1"/>
          </p:cNvPicPr>
          <p:nvPr/>
        </p:nvPicPr>
        <p:blipFill>
          <a:blip r:embed="rId3" cstate="screen"/>
          <a:srcRect/>
          <a:stretch>
            <a:fillRect/>
          </a:stretch>
        </p:blipFill>
        <p:spPr bwMode="auto">
          <a:xfrm flipH="1">
            <a:off x="0" y="2209800"/>
            <a:ext cx="3276600" cy="2042024"/>
          </a:xfrm>
          <a:prstGeom prst="rect">
            <a:avLst/>
          </a:prstGeom>
          <a:noFill/>
          <a:ln w="9525">
            <a:noFill/>
            <a:miter lim="800000"/>
            <a:headEnd/>
            <a:tailEnd/>
          </a:ln>
        </p:spPr>
      </p:pic>
      <p:pic>
        <p:nvPicPr>
          <p:cNvPr id="21506" name="Picture 2" descr="http://t2.gstatic.com/images?q=tbn:ANd9GcT9ewZ4bcxZI5_usnEs0myNG2xQtixrkNtYs7onB34-XIiaKukI"/>
          <p:cNvPicPr>
            <a:picLocks noChangeAspect="1" noChangeArrowheads="1"/>
          </p:cNvPicPr>
          <p:nvPr/>
        </p:nvPicPr>
        <p:blipFill>
          <a:blip r:embed="rId4" cstate="screen"/>
          <a:srcRect/>
          <a:stretch>
            <a:fillRect/>
          </a:stretch>
        </p:blipFill>
        <p:spPr bwMode="auto">
          <a:xfrm rot="16200000">
            <a:off x="5208873" y="3020727"/>
            <a:ext cx="4648200" cy="3026346"/>
          </a:xfrm>
          <a:prstGeom prst="rect">
            <a:avLst/>
          </a:prstGeom>
          <a:noFill/>
        </p:spPr>
      </p:pic>
      <p:pic>
        <p:nvPicPr>
          <p:cNvPr id="21508" name="Picture 4" descr="http://t1.gstatic.com/images?q=tbn:ANd9GcQiIu-5BslwhV0dKNtnz44EbgaOVjR6uTwXCg29XTEnKRl5Pqqu"/>
          <p:cNvPicPr>
            <a:picLocks noChangeAspect="1" noChangeArrowheads="1"/>
          </p:cNvPicPr>
          <p:nvPr/>
        </p:nvPicPr>
        <p:blipFill>
          <a:blip r:embed="rId5" cstate="screen"/>
          <a:srcRect/>
          <a:stretch>
            <a:fillRect/>
          </a:stretch>
        </p:blipFill>
        <p:spPr bwMode="auto">
          <a:xfrm rot="5400000">
            <a:off x="2330196" y="3232404"/>
            <a:ext cx="4648200" cy="2602992"/>
          </a:xfrm>
          <a:prstGeom prst="rect">
            <a:avLst/>
          </a:prstGeom>
          <a:noFill/>
        </p:spPr>
      </p:pic>
      <p:pic>
        <p:nvPicPr>
          <p:cNvPr id="21510" name="Picture 6" descr="http://t0.gstatic.com/images?q=tbn:ANd9GcRYuLuUXyMvSwmsJIrvw8Vf48TAyXDHH27tFTV35UJroJ1pIM-iZw"/>
          <p:cNvPicPr>
            <a:picLocks noChangeAspect="1" noChangeArrowheads="1"/>
          </p:cNvPicPr>
          <p:nvPr/>
        </p:nvPicPr>
        <p:blipFill>
          <a:blip r:embed="rId6" cstate="screen"/>
          <a:srcRect/>
          <a:stretch>
            <a:fillRect/>
          </a:stretch>
        </p:blipFill>
        <p:spPr bwMode="auto">
          <a:xfrm>
            <a:off x="206025" y="4267200"/>
            <a:ext cx="3070575" cy="2590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Hazards for the hands in agriculture</a:t>
            </a:r>
            <a:endParaRPr lang="en-US" dirty="0"/>
          </a:p>
        </p:txBody>
      </p:sp>
      <p:sp>
        <p:nvSpPr>
          <p:cNvPr id="3" name="Content Placeholder 2"/>
          <p:cNvSpPr>
            <a:spLocks noGrp="1"/>
          </p:cNvSpPr>
          <p:nvPr>
            <p:ph idx="1"/>
          </p:nvPr>
        </p:nvSpPr>
        <p:spPr>
          <a:xfrm>
            <a:off x="0" y="1066800"/>
            <a:ext cx="4572000" cy="4525963"/>
          </a:xfrm>
        </p:spPr>
        <p:txBody>
          <a:bodyPr>
            <a:noAutofit/>
          </a:bodyPr>
          <a:lstStyle/>
          <a:p>
            <a:r>
              <a:rPr lang="en-US" sz="2800" dirty="0" smtClean="0"/>
              <a:t>NIOSH: main causes of occupational injury to the hands: </a:t>
            </a:r>
          </a:p>
          <a:p>
            <a:pPr lvl="1"/>
            <a:r>
              <a:rPr lang="en-US" sz="2400" dirty="0" smtClean="0"/>
              <a:t>Chemical, (e.g., irritants and sensitizers), </a:t>
            </a:r>
          </a:p>
          <a:p>
            <a:pPr lvl="1"/>
            <a:r>
              <a:rPr lang="en-US" sz="2400" dirty="0" smtClean="0"/>
              <a:t>Biological, (e.g. parasites, microorganisms, plants and animal materials)</a:t>
            </a:r>
          </a:p>
          <a:p>
            <a:pPr lvl="1"/>
            <a:r>
              <a:rPr lang="en-US" sz="2400" dirty="0" smtClean="0"/>
              <a:t>Physical, (e.g., exposure to hot or cold temperatures, UV/solar radiation), and </a:t>
            </a:r>
          </a:p>
          <a:p>
            <a:pPr lvl="1"/>
            <a:r>
              <a:rPr lang="en-US" sz="2400" dirty="0" smtClean="0"/>
              <a:t>Mechanical, (e.g., friction, abrasions, vibrations, lacerations and contusions). </a:t>
            </a:r>
          </a:p>
        </p:txBody>
      </p:sp>
      <p:sp>
        <p:nvSpPr>
          <p:cNvPr id="15362" name="AutoShape 2" descr="data:image/jpg;base64,/9j/4AAQSkZJRgABAQAAAQABAAD/2wCEAAkGBhQSERUUEhQVFBUWFBcXGRgYFxUXGBcYFxcXFxwYFxwXHCYeFxwjHhcXHy8gIycpLCwsFx4xNTAqNSYrLCkBCQoKDgwOGg8PGiwlHyQsLCwsLCwsLCwsLCwsLCwsLCwpLCwsLCksKSwsLCwsLCwsLCwsLCwsLCwsLCwsLCwsLP/AABEIAMIBAwMBIgACEQEDEQH/xAAbAAACAwEBAQAAAAAAAAAAAAADBAABAgUGB//EADsQAAEDAgMGBQIGAQQABwAAAAEAAhEDIQQxQRJRYXGB8AWRobHBItEGEzJC4fEVFCNSYjNDU3KSosL/xAAZAQADAQEBAAAAAAAAAAAAAAABAgMABAX/xAAlEQACAgICAgICAwEAAAAAAAAAAQIRAyESMUFRBBMiYRQysSP/2gAMAwEAAhEDEQA/APRgqGx77/tUB5rJddSjpDMI1SFUq2prFNhDc5ae+EF7kbMipQ6r4B9Ft5jpZKVX3jcozdaKRB7UW1KrEPiBkVZuZ3ILxMkrlb8FkjLnDNawtOfqOunDQe55koRG0QOp5fyfQFNxA5pkZmajxqqa45+S2W2jUrL+HJHwYzPfuVou777sh/Hf3KqPSfVFOjVZtvffeij3d9+agOvff8Ibig5BSNyoDdD2lna3IcjUGcbLKjCrhNdgoolDqIjkN5TABvchFy07NCrVNkEnIc0HI1EcJUyb308lpihb6IGKiBPff8LIE9FbjJVtaiKTZso960424+yAH6+SzCijiItZRa2RrEqID2etLo59/wBIWz9QO4EHr/ICJHfwqYxdWzkNhXMKBsLJKDMinOt33/aGFHvEodWtHxzRQSV64HRI7fmsVqwJF1n82+X9qElJ+C8VQyGWQ6tQNEnIBR2LCCXB7gNAZPnYefsd6kl7Cw+EpW2jm68brWHQes70SdozoFdQAi91irYBo1RMjO3megWX99+i05mmg95/hZce+/NCxgZ777yVl0d99wrKqfT3790jY1FuNh3fu/kgurEEfTrEgjLefsj9996KiFkzFFYW9lDqCEGwpG2m4RH5WS8wiB8iU0WBopztVidFblglUsSiECEB9G/ryRXP0WQ6OuXfqt5MRvosudARANECpn6fCwC2m6I0+iDSylEac+Gu8ogM1QJJ1Ko+ys5z5K2NvyWMihT3qK3Vo0UW2NZ6wBVGq2d/cBVsruaOKyjy0775oLjA9UYunkEnXqaKcvYyMOqJfE4wNiYg269+ylSqlMWwOGybg3KmsnCVoskQV2zmFGOaSuRX8CJP+3UcOBvHVIV8BiaZkOLuUHdmIneun7oTC7R611MINWmNLLzuD/EjhZ475LsUce2oJB74pnFPoEZbDMqvGdwtsxMkk8kL80hK14JsYK48mH0dUY2dF9dU2p37d8FxneIFphw6hNUca12o5Gy5GpR7C4HT7771ULMuHv3JQW1dez38ogqT332EloFMJsqNsqaVYHfFGwURZcFbjwPftu6hZfaLTJjlvKHYQb2QDAk7phamFqLqnKiFBOKzFu+/7VuWHlFsFGS2T6dN3e5SmJvzjlv6/ZDLpOzvEngMv480YW6IoDLqGAgi6lV25Wz2sj2AI0eij8oWwNO5WHO+yfoUGWT7DvvVW4wI1W4QtkZ6IGNABRBNKbk58VFgnsSZMb/QBb05qNb37e89VTyvQo4bAVnQOS5ZrTfyTeMrTYAmfZKtwhIk2CX6Zy6Kql2DFQT0QmsPNNfkNaLm6z+cAnXxYr+w/P0L1KLhe90FzHEGSumazTqpZPL4sfAyyHDxXh7HiHN2ToRmPuFxa2FfRdtC43jXmF6rEuaQkH1I1UPrljeinBTOfg/HNq0XNo0PJMVAH5CFb6dN2bRI1gT6IooMN59VpTvtFccXAUq4ca3HqFluBYRLG3CNiHwLXHRI0vEw2ZBngouSemdXaBtx9RhOzpockdn4lj9TPI/B+6UrYy8j1S1RzXfqjouf64vsacb2d+n+J6Wu03mPtKbpeP0SYFQDnI9SF4ytQDLi49eiDUbuMj18kfoT6ZDifR2Ylrv0kO5EFQumJ0vmfjPNfO8JUeHSwkRuK7NH8QvBg/VzF/MKbxNdA4nqS5Qmy49Hx9n7vpPmPRGd4tTMDbHmlSa8CuLHCdVl7sycggf5CmRZ7T1CDUx9PIHajMNE8b6D+EUm2BoapNi+p7A6Ky5IN8aYf2u9Pur/AMm3Iz6fdPxYOLGmtub6dlFZTjvVc/8AzDRkD6LD/Gif0gDnJTKLA4SOo/dPErLjx5fdctuMcczHJM026ynULFcaGqlQRAuhufOixRrh2QPUQiqqgibtA9k71EWFSbggHtUCs6yPC53iNSF0y0jijtmcT4iyP+J4+43rhY38U02iJCLiqYf+oTuXKrfhuk82bO8yU/8ALlJcUiyxoQrfioH9N0Cp4+82AzHouz/haTBApjrJRf8AGN/4hT5vyV4Pwedb4y8HI+a6mG8fOp80Wt4a0fsHQlKuoU9Wm2gK3OhliyDlTxUnQJetUsHbTRJym/NAqQ0fSCOBXM/KLnQCAetkrmjqgqX5HRr1jtTYcIWXY4jJYHh7mi7xkgVsO4CQVJy2WXQ3/rSBGQOaGwBx/Vp1C5dVrxuPNbovP7hCRpPY0ZeKD49mxdAEkfTcZm3utVQNggXi6WwNctkEkT5FDigSbumHNExe4m27p3qhPw0WKPiKxLfpMwZibX15rFDEm0i/pz/rcmUbFlJLRVKmWjW996XdXAJgn++i6ZxIISWJpNeZAvYQIEoNbM1rRVLEMiTczqQURzyRa+5Lvow36mnkQZWab4iMuCDRoyrTDCm85mAmWEARJPso6mHNG0TyVNwgORhMDhvQxRqRYBFGH2iM81jDYfjKfbRMpWhkgAwasMjIJqrStZZbSI9kyiK5AWMJTMExmBwP2RG4bvfyVtob0eIjkmEpDNE2kNjIC0CnUTnkE/MVILnKJ+JOj3r32XCx5L3WBAC7h3rVHDhzphdUccZrZxKXHZxMD4W51zlouhR8OAMLqNe1tjZJYrxSgwy6qxsb3D7q8McY+DPI2xStgm7knicDGUq8Z+M8E2/5s8Ggu9glWfjPDP1qDmw/BK3/AD9o6I5mhUYEyc0qPDXl1x1XoqPiuFN/zG+oPkQs1cbSmWvbynT4TfTCRaPy66OH/hXAhxIkXE5co1Wx4cyJIG0M03WxbCZlpGpESPmEB1Zm+0IS+PBFIZZTAuwjDbLPd2NbZJOvQgQU23FN2hB9u9EtjqpI9hChkxQrR0RlJOmcU0gZ7MfKpxYACCC6coMQOsGeCldzicuqyzD6kifdcDhR0KTYNrto/oBJ0AI8g3LJM4PCs2QXjaDoiCRBm4FrmN9hKvxijsO/LktaGMJAuS8tDugvHms4WgdnaLZYIF7TOWUE5aKaA5XpGafhjTJLgMoaZkzutp9t6BisPBgQYtZbeYBJdbOOu/kmGvDoLW7IAGUyeJO/kmSthX7FqWCvDszkARmbXz4FKYzCRkZjTOOq64ptAPnHHis/41ziNhsl4sARMnQjRF67A4nHY8QQ6ZGcrTnDdG4Jqv4cXOAfFMgG7trTfAJ09Udvhwb+n6pj6iCIMZQTH9dFr9Elid7EKFSTfemmi6fw+BMb9fbhbd0RxhN0Anja3vdZotVCuHb6J2nX4rNHAlt9UZmE1TKJGTFw43MyrGIJN8k2/CgrNHBwU9Ey2kd92TFOlOayaUHesPqXACbiI0bqN3pd9QaQqrAnNBbRTKItIo4g8fOFS1/ouaifiC4n0IiRawHxzS1e0wSJ3GE29t4GmiULZN0rtbR5qOXjqDou9x5kmfVecxvg26JXo8fWDbkgCYHW3qVysRWm+6w4k2j46qGTNLotHGuzz9HwFznxEgZwRnoPnyXZp+BkD9PsnsNs0gNoyczlcm6ziPGwMm7XWyaEnW0N9Tk9AKfhZFy0rYwpGh45pPFfil7rMgRw+5Sf+68QalQjdtOj3uuhZK8GXxZPya8cf9MQC4nqElhi6ACCbZp/DeHkZtjW4T3+mLLuGYny9kJcpdHdgxRxLu2cn83ZvkfVBZiiXQZv1TmPcXft/nu65L6rI1kZDRSUXdFck/I9+XGf8IFV+yReTPlxRsHiWOZdr9oci2PdFo4FrztNO0YuAYLTOoIuOXmnlhb63/oY5FVoGcc5zdkunPQSSSP1E6KxjiGbJveWghpiRB4jIJl2CAO5I1KQBMXtr8b1F46KQ3sQxlUvqRoN2qewtQsgToTbuyxUwcwQDbO3FGw2BLjazYzmeKdQldUDp8mzNavtC0e1kNryZDrk3mPTgnKmGNNzSCJ6fOiWrUyZdswOFwnli9djxn7DUg6ZuSOJnLMapj/TkRYgHf8AYZG2Srw3aB2zbdbd37rqYMB7htZbrgc7ZdN6aOJdkpZneugLKB/LBAMzpp8q8PgXZkbl3MPhmjMzx4CTB39Ai1aYJtuzymx0nlboqvAmTWU4ww+/NBqWFl1P9uNDlO7jfvMJF+Htp56lMsRN5DlV8XUyDff20TGFxhdpDog6jpuyTgo7Vk1SwA5Jvr/RJ5P2Lh1uKDSwbgSTquxTwgRfyWjMtHMhFYics6Ryf9GiUsBwXTbVojOoz/5BEHiOHH/mM8wmUIrs55fI9HO/x6i6P+Vw/wD6jPNRPUCf3S9HSqnTU5oVR0BxI/pEa4Ek8f5VHDGoCAuKMeTAcYYM1AXOsEhVw2zOzBA/Sd383Pmu7Woww3y+FzX3EWg9CTwVl8aK8HRBs5OP8Oc1jXh7TtEcxO9bwOCL2WJgkAki15nIcEephLbLyNkZEui+af8ADcbSos2v9txBs1z4DROcRBzylU+hdpFXlfH2zm1PwkaRL9mxyLhG0LXjrK1iPDXlm0wFsaz6jdl6Lv1/FxVJNnAiJabCNBIED7rl+IeMsZnUYOA+zbplhhHsEc0qOOPD61Nu08PvlMnO8hHw2J2tpr2wRY3jVLVvxRSiAH9Jj1QaXjtEi+00neLeiLy4faGTl5Z23+HUalKzg1wvecr24rh0fBAHgSJJ0EkaiZ69lGd4vRIj83T/ALBEpYmmLte08doT7yg1iybHjOS1Ziv4FWaA5rZadLTF7xprdLu8KqD6tm/ADnfzXZ8O/ERoTtQ9pECbgf8AtXVNVtTZ/LFxm46A7yYPTIrLFHwK8sk9o8kza/cJ53R6GztA7OWenZXoD4a0F0Cc/qBEZWzMTrC5uPYGsbmHaggG0CNL9VCWNo6I5VLQp+QDJORQq1dpGzazSRl9WffkrOMY7ZYASTa3LXQaoFHBQ5wNzs/SZt6aoxTTs3NNharmPYG5vaAJGQ1udfJckYh0FonZJ844dJT7mmnaIjndaqYPbl7oaYBH/aTFgnf5bC7qrAsq/Q24AmT1/j2T+Fpl7h+3Wd+9IYakGzMEnIRPXJM1KlVx+lsby4j2GSk8kI7kTnKlSO7hqwkgmRkNAbbpTVVzQ0kuDbWkj5XmWYKq65qGNwnP0WqfhzZvLozlJL5sF0iH5PoefjKORqFzjo0SPslzif8AhSNtXSfQJvD4cDIAboCaewARqpfy5y6Eafs4wqVZJ/TyAGUqbdWJLnX4rpVKdwOp77yQi2STpp8lPGcn5ISOe+m7UmeZQHUb8AnnGAT5fAS5bGvEpZMSxbEW4zaFKNOxJ74qES6b8B8ojnWy4KT0MBcOCiKaaiAeR9CrGLLbauyM4vmhH6nXUb9To0Fz8D58l0N+ES8FbRv9LRtEk3OZ7C5mNwbjlA74rr4l94Ayz+UvEmdAnWafVjI4eJwDoDXQ7dkb70Kl4OdANwy8129mbjMmBy3q44f1/KzyyYa/Zxv8OdIjn697lyPEPBAXXd6d9yvW4p5a2wlxyHH7d6rg1fBK1Uy856aeSSanJUiuKC7Zwz4ZRFi//wCzQgP8Po2h5udBPsF6Sn+EEzQ/DIbnnNlF4ch0/h7PJN8Hk2mOOabo+At3L1NLweNE3SwTVSGNsP4ro89Q8NDYt8wujQYRkBA3fyuwMONB7Ln4zEhohsF+usbg0ZHeSem890E4oNqiqrnuEhjmtzkgmeS5eLaZMzeybdi3u/8AFJ/6gmY5A39Es5s/tLj/ANrD7nyC2TJBKmxYsUo+HtB2m3O/LPPNNHDt2bnZi+g8yrdQcbEgDcAPlZbhRO/nfveuSXyYp62Py9AXvY8bI+o74JA6qHBCbye+8k/SoR33zRPy4XNk+ROfWheZzxRg5QisoyeSYNLVFpmNFzVvYOQEADPT1OpVNZ63K24X73yrbna5Qq2C6CYdmvksGpEl2WiO5kCAhVGTbQZ/ZXiqIti7zA4u79Ag1icuHp/KITedBklajszqe4V1KiTVga75PAe/fulq2jeHoinI8Pebx7ITWTc5oX5FoxClR8nkiAjyt1Wi0JBgYhRZ/KG4FUtZqPopfsiRedN+4LVAQINyczxOaB+bL50abbp39MvNMTaTI5KydskwVW1hmUOoNG7s/da2plxVNyg63PAI16CmDGumnJo+8K25yVqodO+AWW99+vkgkNYzhajZ+ocBz1y5DyTVTFMH6Z8v4XOA09fnvcmDYLohlaQklY7Rx1M5kA8be6I+gHCRC4lV/ffeSDTrOafpMA+Xlkj9vtASa6OhiawFpE7t/ELlVseAYyO4XPp8reIeTmT7eyV/JG5TyfKUdQR1wboHicc5wgEtHr1hL08NxPmQPIWTRYAtM0hcUss5vbGB0cIBoETYWnBRoMJTWwVVYptUcZK0G25pbCWEMuMkhbI00AVOsOaW9BMXKI1sDlYLQsB3dCqv3aJbMZfEZd/2msM20pemJtqfZNEaaDNNFAkzDnxfvgEvUkWm5zPv9vJF2pM6D37+UM2BcefIaKyZNi9Z8iB15aBc+r+qbwBlxvl0PqmKtaASc8/OwCVfU075nvVZyFoE6sCQG8yreLqqFyXgXPtoq/NBJGoTvoS9lhW4R1UBlW1kpTWSBvVLUHd6KI0az3opQAAqqukwETE1IFkEu2RfMrpqiRRN40Cpzoz5n4He5ZFYAep+AlnViT6n4HQIUzWH2vM9/wAKx39++CX2+++7qxVv332EVBh5Ieogd992VVX9993SxrR332EM1ueW7u/3VOPgXkVWclzUV1XpR7uaV6Rk9hxXW21MkkXqxVsuWUSykNOcFKaVZVvdMbVrKNUXTNk5LFY2soHQeiBtTKDZjTVvMT3391lrVpxty90KGsm0sht/ZDJ9UZnHVDsxKluggfKX2ZI3TPv8+yPW3bgENrVmZMPQbAJUe8gWzKsv03ILKk/VzA+/wmFNQLDQZ8UCu+baC556BGd9Lb/2e7JWq/ZEZ/K10AQxNWX8G+/9e6Xc+bHX27stPfBjz4lYw1zKC2wPSGCLIT6U8Dv1RnlYe+FbZIoNgRuWqYkShC6Yay0J1EDZIVqvzSotaBR7lrMz5cUrWfcndlzTmMfstXNqu9PUldnEmwNRxG43k3zN7R5LLDv77+FHu03e6HUM277+yNCmy/solJ3l335IE+tu+96LMd693Rj3YrNOPffl5rDnrBd333mh1HIt0ajT6kpao5U5yyCuaUrZVKinZIVV0Ad9Vp6GHSkGCNejMqapUlUXlCUR4scfU3KMHfJJ06t5TJfOS5pRounYyH9992WHnSVhzlcZ2QMQAl0R9MZ8bW8p8keddyywKnu9PdZmBVHxbqUSYE6rDKZJvELTm6hLQbMucIjUn+yrp5xoB/Q+fJZaf3cLcv5RGtgTr8lGgEqOk8B7pKsDBPkmahhl858ySlsU6IHU9P5WlrZkc2qy+V79AtsZEQOyi0mzLz+7Ll3dStUi0J16EYF9YDvJYZJz19ApTZe+QtzO72RQz+VdIk2XTajVNyG1txu+Ny1tJnoXyCLFFoNKtTtFNntq+Y6+6ROnM+yii714IsUZ9vlXr3vUUWF8lU8xyPsER+fU+4UUWXQvkHu73ILT9XfFRRB9mM1R35Ibfuooud9lF0Ad8rLVFEsihDosVT7D2UURfgBVL7Jiln0+yiigUQy3NF+6iiVDs0D30QKuQ5qKJZdDIIzLzXN8SeRUpgEgEunj9KiiaIGdFn7e9Cqq/qHP/wDKiiKADrZs6+ySxp+l3e9RRRl2hvBbcxy+Es/9buf2UUVMf9hH0Ypfob0R29+Sii6kRZZ15LDBY8yoohPsws95BsTkPZRRRSL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363" name="Picture 3"/>
          <p:cNvPicPr>
            <a:picLocks noChangeAspect="1" noChangeArrowheads="1"/>
          </p:cNvPicPr>
          <p:nvPr/>
        </p:nvPicPr>
        <p:blipFill>
          <a:blip r:embed="rId3" cstate="screen"/>
          <a:srcRect t="8247" b="17526"/>
          <a:stretch>
            <a:fillRect/>
          </a:stretch>
        </p:blipFill>
        <p:spPr bwMode="auto">
          <a:xfrm>
            <a:off x="4495800" y="1371600"/>
            <a:ext cx="2466975" cy="1371600"/>
          </a:xfrm>
          <a:prstGeom prst="rect">
            <a:avLst/>
          </a:prstGeom>
          <a:noFill/>
          <a:ln w="9525">
            <a:noFill/>
            <a:miter lim="800000"/>
            <a:headEnd/>
            <a:tailEnd/>
          </a:ln>
        </p:spPr>
      </p:pic>
      <p:pic>
        <p:nvPicPr>
          <p:cNvPr id="15364" name="Picture 4"/>
          <p:cNvPicPr>
            <a:picLocks noChangeAspect="1" noChangeArrowheads="1"/>
          </p:cNvPicPr>
          <p:nvPr/>
        </p:nvPicPr>
        <p:blipFill>
          <a:blip r:embed="rId4" cstate="screen"/>
          <a:srcRect/>
          <a:stretch>
            <a:fillRect/>
          </a:stretch>
        </p:blipFill>
        <p:spPr bwMode="auto">
          <a:xfrm>
            <a:off x="6981825" y="2362200"/>
            <a:ext cx="2162175" cy="1619544"/>
          </a:xfrm>
          <a:prstGeom prst="rect">
            <a:avLst/>
          </a:prstGeom>
          <a:noFill/>
          <a:ln w="9525">
            <a:noFill/>
            <a:miter lim="800000"/>
            <a:headEnd/>
            <a:tailEnd/>
          </a:ln>
        </p:spPr>
      </p:pic>
      <p:pic>
        <p:nvPicPr>
          <p:cNvPr id="7" name="Picture 5"/>
          <p:cNvPicPr>
            <a:picLocks noChangeAspect="1" noChangeArrowheads="1"/>
          </p:cNvPicPr>
          <p:nvPr/>
        </p:nvPicPr>
        <p:blipFill>
          <a:blip r:embed="rId5" cstate="screen"/>
          <a:srcRect/>
          <a:stretch>
            <a:fillRect/>
          </a:stretch>
        </p:blipFill>
        <p:spPr bwMode="auto">
          <a:xfrm>
            <a:off x="6934200" y="4038600"/>
            <a:ext cx="2209800" cy="1451927"/>
          </a:xfrm>
          <a:prstGeom prst="rect">
            <a:avLst/>
          </a:prstGeom>
          <a:noFill/>
          <a:ln w="9525">
            <a:noFill/>
            <a:miter lim="800000"/>
            <a:headEnd/>
            <a:tailEnd/>
          </a:ln>
        </p:spPr>
      </p:pic>
      <p:pic>
        <p:nvPicPr>
          <p:cNvPr id="8" name="Picture 7" descr="http://t3.gstatic.com/images?q=tbn:ANd9GcQVqtLj2D0cIGWgsxf9jehllqU8HohcP91xkmUPYOGyHeFYA8EdGQ"/>
          <p:cNvPicPr>
            <a:picLocks noChangeAspect="1" noChangeArrowheads="1"/>
          </p:cNvPicPr>
          <p:nvPr/>
        </p:nvPicPr>
        <p:blipFill>
          <a:blip r:embed="rId6" cstate="screen"/>
          <a:srcRect/>
          <a:stretch>
            <a:fillRect/>
          </a:stretch>
        </p:blipFill>
        <p:spPr bwMode="auto">
          <a:xfrm>
            <a:off x="5161722" y="2802834"/>
            <a:ext cx="1752600" cy="2096861"/>
          </a:xfrm>
          <a:prstGeom prst="rect">
            <a:avLst/>
          </a:prstGeom>
          <a:noFill/>
        </p:spPr>
      </p:pic>
      <p:pic>
        <p:nvPicPr>
          <p:cNvPr id="9" name="Picture 2" descr="http://t0.gstatic.com/images?q=tbn:ANd9GcR0Rw9W0t1DrJPk09kmROKqOtI4ocaNByp9e3G2tzxV1Ixbj0ld"/>
          <p:cNvPicPr>
            <a:picLocks noChangeAspect="1" noChangeArrowheads="1"/>
          </p:cNvPicPr>
          <p:nvPr/>
        </p:nvPicPr>
        <p:blipFill>
          <a:blip r:embed="rId7" cstate="screen"/>
          <a:srcRect/>
          <a:stretch>
            <a:fillRect/>
          </a:stretch>
        </p:blipFill>
        <p:spPr bwMode="auto">
          <a:xfrm rot="5400000">
            <a:off x="4794492" y="4751425"/>
            <a:ext cx="1927151" cy="2286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TotalTime>
  <Words>10088</Words>
  <Application>Microsoft Office PowerPoint</Application>
  <PresentationFormat>On-screen Show (4:3)</PresentationFormat>
  <Paragraphs>533</Paragraphs>
  <Slides>52</Slides>
  <Notes>50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Hand Protection in Agriculture </vt:lpstr>
      <vt:lpstr>Basic Webinar Instructions</vt:lpstr>
      <vt:lpstr>Slide 3</vt:lpstr>
      <vt:lpstr>Hand protection in agriculture</vt:lpstr>
      <vt:lpstr>Welcome!</vt:lpstr>
      <vt:lpstr>Overview</vt:lpstr>
      <vt:lpstr>Definitions</vt:lpstr>
      <vt:lpstr>The need for hand protection in agriculture</vt:lpstr>
      <vt:lpstr>Hazards for the hands in agriculture</vt:lpstr>
      <vt:lpstr>Multiple Hazards - synergistic</vt:lpstr>
      <vt:lpstr>Hand protection</vt:lpstr>
      <vt:lpstr>Slide 12</vt:lpstr>
      <vt:lpstr>ANSI/ISEA 105 (2011)</vt:lpstr>
      <vt:lpstr>Chemical protection</vt:lpstr>
      <vt:lpstr>Chemical Protection Gloves (OSHA, 2003) </vt:lpstr>
      <vt:lpstr>Chemical Protection Gloves (OSHA, 2003) </vt:lpstr>
      <vt:lpstr>Chemical Protection Gloves (OSHA, 2003) </vt:lpstr>
      <vt:lpstr>Chemical Protection Gloves (OSHA, 2003) </vt:lpstr>
      <vt:lpstr>Chemical Protection Gloves (OSHA, 2003) </vt:lpstr>
      <vt:lpstr>Slide 20</vt:lpstr>
      <vt:lpstr>Slide 21</vt:lpstr>
      <vt:lpstr>Slide 22</vt:lpstr>
      <vt:lpstr>Chemical protection – glove allergies</vt:lpstr>
      <vt:lpstr>Latex allergy – product labeling</vt:lpstr>
      <vt:lpstr>Chemical protection</vt:lpstr>
      <vt:lpstr>Barrier creams</vt:lpstr>
      <vt:lpstr>Biological protection</vt:lpstr>
      <vt:lpstr>Biological protection: Parasites &amp; Microorganisms</vt:lpstr>
      <vt:lpstr>Biological protection - plants</vt:lpstr>
      <vt:lpstr>Physical protection - Hot</vt:lpstr>
      <vt:lpstr>Physical protection – UV radiation</vt:lpstr>
      <vt:lpstr>Physical protection – electrical shock</vt:lpstr>
      <vt:lpstr>Physical protection - cold</vt:lpstr>
      <vt:lpstr>Frostbite</vt:lpstr>
      <vt:lpstr>Physical protection - Cold</vt:lpstr>
      <vt:lpstr>Mechanical protection – friction/abrasion</vt:lpstr>
      <vt:lpstr>Mechanical protection: vibration</vt:lpstr>
      <vt:lpstr>Mechanical protection: vibration</vt:lpstr>
      <vt:lpstr>Mechanical protection - lacerations.  </vt:lpstr>
      <vt:lpstr>ANSI/ISEA 105-2011 Cut Resistance</vt:lpstr>
      <vt:lpstr>Cut-resistance</vt:lpstr>
      <vt:lpstr>Mechanical protection – contusions</vt:lpstr>
      <vt:lpstr>Human factors in hand protection </vt:lpstr>
      <vt:lpstr>Human Factors: fitting to user</vt:lpstr>
      <vt:lpstr>Human factors – fitting to user</vt:lpstr>
      <vt:lpstr>Human Factors: effect on task</vt:lpstr>
      <vt:lpstr>Human Factors: torque/rotation</vt:lpstr>
      <vt:lpstr>Behavioral Issues</vt:lpstr>
      <vt:lpstr>Behavioral Issues</vt:lpstr>
      <vt:lpstr>Considerations for farmers and ranchers with disabilities </vt:lpstr>
      <vt:lpstr>Effectiveness of gloves in hand protection</vt:lpstr>
      <vt:lpstr>References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protection in agriculture</dc:title>
  <dc:creator>Robert</dc:creator>
  <cp:lastModifiedBy>jonesp</cp:lastModifiedBy>
  <cp:revision>347</cp:revision>
  <cp:lastPrinted>2011-09-07T16:33:34Z</cp:lastPrinted>
  <dcterms:created xsi:type="dcterms:W3CDTF">2011-08-11T16:58:39Z</dcterms:created>
  <dcterms:modified xsi:type="dcterms:W3CDTF">2011-09-08T17:11:35Z</dcterms:modified>
</cp:coreProperties>
</file>