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5"/>
  </p:notesMasterIdLst>
  <p:sldIdLst>
    <p:sldId id="304" r:id="rId2"/>
    <p:sldId id="305" r:id="rId3"/>
    <p:sldId id="306" r:id="rId4"/>
    <p:sldId id="307" r:id="rId5"/>
    <p:sldId id="308" r:id="rId6"/>
    <p:sldId id="256" r:id="rId7"/>
    <p:sldId id="258" r:id="rId8"/>
    <p:sldId id="259" r:id="rId9"/>
    <p:sldId id="260" r:id="rId10"/>
    <p:sldId id="261" r:id="rId11"/>
    <p:sldId id="262" r:id="rId12"/>
    <p:sldId id="263" r:id="rId13"/>
    <p:sldId id="264" r:id="rId14"/>
    <p:sldId id="270" r:id="rId15"/>
    <p:sldId id="271" r:id="rId16"/>
    <p:sldId id="296" r:id="rId17"/>
    <p:sldId id="272" r:id="rId18"/>
    <p:sldId id="273" r:id="rId19"/>
    <p:sldId id="280" r:id="rId20"/>
    <p:sldId id="281" r:id="rId21"/>
    <p:sldId id="274" r:id="rId22"/>
    <p:sldId id="279" r:id="rId23"/>
    <p:sldId id="276" r:id="rId24"/>
    <p:sldId id="278" r:id="rId25"/>
    <p:sldId id="283" r:id="rId26"/>
    <p:sldId id="277" r:id="rId27"/>
    <p:sldId id="282" r:id="rId28"/>
    <p:sldId id="284" r:id="rId29"/>
    <p:sldId id="285" r:id="rId30"/>
    <p:sldId id="297" r:id="rId31"/>
    <p:sldId id="286" r:id="rId32"/>
    <p:sldId id="287" r:id="rId33"/>
    <p:sldId id="298" r:id="rId34"/>
    <p:sldId id="290" r:id="rId35"/>
    <p:sldId id="299" r:id="rId36"/>
    <p:sldId id="300" r:id="rId37"/>
    <p:sldId id="289" r:id="rId38"/>
    <p:sldId id="301" r:id="rId39"/>
    <p:sldId id="302" r:id="rId40"/>
    <p:sldId id="303" r:id="rId41"/>
    <p:sldId id="295" r:id="rId42"/>
    <p:sldId id="292" r:id="rId43"/>
    <p:sldId id="293"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49" autoAdjust="0"/>
  </p:normalViewPr>
  <p:slideViewPr>
    <p:cSldViewPr>
      <p:cViewPr varScale="1">
        <p:scale>
          <a:sx n="71" d="100"/>
          <a:sy n="71" d="100"/>
        </p:scale>
        <p:origin x="66"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BA7C622-F9FC-4CF0-AF3D-DA8960F1B1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706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US" altLang="en-US" smtClean="0"/>
              <a:t>Because of versatility, hand is subject to many types of injuries: strains, sprains from excessive force, excessive repetitive motion, awkward posture, contact with surface conditions, skin irritations, burns, punctures, lacerations, cuts, fractures, bites, amputations (Telcom, 2015). </a:t>
            </a:r>
          </a:p>
        </p:txBody>
      </p:sp>
      <p:sp>
        <p:nvSpPr>
          <p:cNvPr id="204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7AC152-0612-4A5F-843D-9E8314831DD2}" type="slidenum">
              <a:rPr lang="en-US" altLang="en-US" smtClean="0"/>
              <a:pPr/>
              <a:t>16</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E5FEA9-707E-4F57-92B6-5824119C0A1F}" type="slidenum">
              <a:rPr lang="en-US" altLang="en-US" smtClean="0"/>
              <a:pPr/>
              <a:t>17</a:t>
            </a:fld>
            <a:endParaRPr lang="en-US" alt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smtClean="0"/>
              <a:t>Photo: Farmer in pickup truck, road disappearing behind with a feedlot in the view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357B32-441A-4395-B2B6-4F639160A458}" type="slidenum">
              <a:rPr lang="en-US" altLang="en-US" smtClean="0"/>
              <a:pPr/>
              <a:t>18</a:t>
            </a:fld>
            <a:endParaRPr lang="en-US" alt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smtClean="0"/>
              <a:t>Photo: animal puncture bite on the right index finger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16AED5-5A44-4FDE-9682-CBDA273CA883}" type="slidenum">
              <a:rPr lang="en-US" altLang="en-US" smtClean="0"/>
              <a:pPr/>
              <a:t>19</a:t>
            </a:fld>
            <a:endParaRPr lang="en-US" alt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smtClean="0"/>
              <a:t>Photo 1: Photo of poison ivy on dorsum of hand, lots of papules and redness</a:t>
            </a:r>
          </a:p>
          <a:p>
            <a:pPr eaLnBrk="1" hangingPunct="1"/>
            <a:r>
              <a:rPr lang="en-US" altLang="en-US" smtClean="0"/>
              <a:t>Photo 2: Contact dermatitis on 2</a:t>
            </a:r>
            <a:r>
              <a:rPr lang="en-US" altLang="en-US" baseline="30000" smtClean="0"/>
              <a:t>nd</a:t>
            </a:r>
            <a:r>
              <a:rPr lang="en-US" altLang="en-US" smtClean="0"/>
              <a:t> digit of hand, like a red band around the finger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D171D7-AA74-420D-B8FC-50CC2C6963A6}" type="slidenum">
              <a:rPr lang="en-US" altLang="en-US" smtClean="0"/>
              <a:pPr/>
              <a:t>20</a:t>
            </a:fld>
            <a:endParaRPr lang="en-US" alt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smtClean="0"/>
              <a:t>Photo: an x-ray of a humeral fracture at the elbow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79742C-A0B1-4364-8AE2-A64F8F469CCF}" type="slidenum">
              <a:rPr lang="en-US" altLang="en-US" smtClean="0"/>
              <a:pPr/>
              <a:t>21</a:t>
            </a:fld>
            <a:endParaRPr lang="en-US" alt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Photo 1: Hand showing pinpoint injection of hydraulic fluid, source: copyright photo from Fluid Power Safety Institute: fair use</a:t>
            </a:r>
          </a:p>
          <a:p>
            <a:pPr eaLnBrk="1" hangingPunct="1"/>
            <a:r>
              <a:rPr lang="en-US" altLang="en-US" smtClean="0"/>
              <a:t>Photo 2: Hand showing decompression of pinpoint injection wound, source: copyright photo from Fluid Power Safety Institute: fair use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3EA458-141D-4EC5-9414-73628770C63E}" type="slidenum">
              <a:rPr lang="en-US" altLang="en-US" smtClean="0"/>
              <a:pPr/>
              <a:t>22</a:t>
            </a:fld>
            <a:endParaRPr lang="en-US" alt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Photo: view is of the palm of a hand that has been opened for surgery.  The two ends of a flexor tendon is being stitched back together with thread, needle, and a pair of forceps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BB52A3-CCBA-4719-A32F-9BCBC27C3052}" type="slidenum">
              <a:rPr lang="en-US" altLang="en-US" smtClean="0"/>
              <a:pPr/>
              <a:t>23</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Photo 1: An illustration of tendonitis (deQuervain’s) of the right hand</a:t>
            </a:r>
          </a:p>
          <a:p>
            <a:pPr eaLnBrk="1" hangingPunct="1"/>
            <a:r>
              <a:rPr lang="en-US" altLang="en-US" smtClean="0"/>
              <a:t>Photo 2: An illustration showing the left palm of a hand showing the median nerve and the transverse carpal ligament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0839BC-08E0-496C-8C50-A88C94365C96}" type="slidenum">
              <a:rPr lang="en-US" altLang="en-US" smtClean="0"/>
              <a:pPr/>
              <a:t>24</a:t>
            </a:fld>
            <a:endParaRPr lang="en-US" alt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Photo 1: Illustration of arthritic nodes on the fingers</a:t>
            </a:r>
          </a:p>
          <a:p>
            <a:pPr eaLnBrk="1" hangingPunct="1"/>
            <a:r>
              <a:rPr lang="en-US" altLang="en-US" smtClean="0"/>
              <a:t>Photo 2: x-ray showing a subluxation of the PIP joint of a finger, making a swan neck deformity</a:t>
            </a:r>
          </a:p>
          <a:p>
            <a:pPr eaLnBrk="1" hangingPunct="1"/>
            <a:r>
              <a:rPr lang="en-US" altLang="en-US" smtClean="0"/>
              <a:t>Photo 3: black and white photo showing a boutonniere’s deformity</a:t>
            </a:r>
          </a:p>
          <a:p>
            <a:pPr eaLnBrk="1" hangingPunct="1"/>
            <a:r>
              <a:rPr lang="en-US" altLang="en-US" smtClean="0"/>
              <a:t>Photo 4: illustration showing what a trigger finger looks like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0914BD-5320-46F5-96BD-A597949EF52C}" type="slidenum">
              <a:rPr lang="en-US" altLang="en-US" smtClean="0"/>
              <a:pPr/>
              <a:t>25</a:t>
            </a:fld>
            <a:endParaRPr lang="en-US" alt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Photo: x-ray with contrast showing the aterial circulation of the right hand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ECD4-EC9C-45B6-95AE-C9A863AF3A45}" type="slidenum">
              <a:rPr lang="en-US" smtClean="0"/>
              <a:t>4</a:t>
            </a:fld>
            <a:endParaRPr lang="en-US"/>
          </a:p>
        </p:txBody>
      </p:sp>
    </p:spTree>
    <p:extLst>
      <p:ext uri="{BB962C8B-B14F-4D97-AF65-F5344CB8AC3E}">
        <p14:creationId xmlns:p14="http://schemas.microsoft.com/office/powerpoint/2010/main" val="185245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D6DAB2-1DFB-4026-B096-3F3DF0988A2F}" type="slidenum">
              <a:rPr lang="en-US" altLang="en-US" smtClean="0"/>
              <a:pPr/>
              <a:t>26</a:t>
            </a:fld>
            <a:endParaRPr lang="en-US" alt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t>Photo one: Illustration showing the brachial plexus of nerves from the neck and into the arm</a:t>
            </a:r>
          </a:p>
          <a:p>
            <a:pPr eaLnBrk="1" hangingPunct="1"/>
            <a:r>
              <a:rPr lang="en-US" altLang="en-US" smtClean="0"/>
              <a:t>Photo two: illustration showing where the ulnar nerve typically gets impinged behind the medial epicondyle of the humerus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F70373-440E-42D3-8509-A193AEF454B8}" type="slidenum">
              <a:rPr lang="en-US" altLang="en-US" smtClean="0"/>
              <a:pPr/>
              <a:t>27</a:t>
            </a:fld>
            <a:endParaRPr lang="en-US" alt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Source: Nordin, Anderson, &amp; Pope. (1997). Musculoskeletal disorders in the workplace. St. Louis: Mosby, inc.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smtClean="0"/>
          </a:p>
        </p:txBody>
      </p:sp>
      <p:sp>
        <p:nvSpPr>
          <p:cNvPr id="460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3108A3-2DA3-4040-93F7-4A43F01E05AE}" type="slidenum">
              <a:rPr lang="en-US" altLang="en-US" smtClean="0"/>
              <a:pPr/>
              <a:t>29</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smtClean="0"/>
              <a:t>Examples: Right tool for job: don’t use a chisel as a screwdriver, don’t use the hand as a hammer,  </a:t>
            </a:r>
          </a:p>
          <a:p>
            <a:r>
              <a:rPr lang="en-US" altLang="en-US" smtClean="0"/>
              <a:t>Tool condition: get rid of wrenches that slip, wooden handles that are split, don’t use tools that might spark near flammables</a:t>
            </a:r>
          </a:p>
        </p:txBody>
      </p:sp>
      <p:sp>
        <p:nvSpPr>
          <p:cNvPr id="481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70AD6F-45A2-40AF-8D1A-8AE451C25D06}" type="slidenum">
              <a:rPr lang="en-US" altLang="en-US" smtClean="0"/>
              <a:pPr/>
              <a:t>30</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5C6ACE-5DE8-44F3-99EA-E40AFA1876BF}" type="slidenum">
              <a:rPr lang="en-US" altLang="en-US" smtClean="0"/>
              <a:pPr/>
              <a:t>31</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Illustration showing a man in a messy shop, and one in a neat and organized shop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smtClean="0"/>
              <a:t>Photo: blue welding gloves, source: creative commons</a:t>
            </a:r>
          </a:p>
          <a:p>
            <a:endParaRPr lang="en-US" altLang="en-US" smtClean="0"/>
          </a:p>
          <a:p>
            <a:r>
              <a:rPr lang="en-US" altLang="en-US" smtClean="0"/>
              <a:t>Which glove is best? </a:t>
            </a:r>
          </a:p>
          <a:p>
            <a:r>
              <a:rPr lang="en-US" altLang="en-US" smtClean="0"/>
              <a:t>	cotton-light duty material handling and cleanup work</a:t>
            </a:r>
          </a:p>
          <a:p>
            <a:r>
              <a:rPr lang="en-US" altLang="en-US" smtClean="0"/>
              <a:t>	leather-equipment handling, general construction, heavy cleanup, welding, moderately hot or cold material handling</a:t>
            </a:r>
          </a:p>
          <a:p>
            <a:r>
              <a:rPr lang="en-US" altLang="en-US" smtClean="0"/>
              <a:t>	shock absorbing-operating rotary hammers/vibrating equipment</a:t>
            </a:r>
          </a:p>
          <a:p>
            <a:r>
              <a:rPr lang="en-US" altLang="en-US" smtClean="0"/>
              <a:t>	Kevlar or wire: working with sheet metal, glass, heavy cutting (don’t prevent punctures)</a:t>
            </a:r>
          </a:p>
          <a:p>
            <a:r>
              <a:rPr lang="en-US" altLang="en-US" smtClean="0"/>
              <a:t>	rubber, nitrile, neoprene, PVC, PVA-chemical gloves CHOSEN for the specific chemical being used</a:t>
            </a:r>
          </a:p>
          <a:p>
            <a:r>
              <a:rPr lang="en-US" altLang="en-US" smtClean="0"/>
              <a:t>	Insulated-extreme high/low temps, lineman’s gloves for electricity</a:t>
            </a:r>
          </a:p>
          <a:p>
            <a:r>
              <a:rPr lang="en-US" altLang="en-US" smtClean="0"/>
              <a:t>Inspect gloves before use for tears, excessive wear, and punctures</a:t>
            </a:r>
          </a:p>
          <a:p>
            <a:r>
              <a:rPr lang="en-US" altLang="en-US" smtClean="0"/>
              <a:t>Store in clean, dry location</a:t>
            </a:r>
          </a:p>
          <a:p>
            <a:r>
              <a:rPr lang="en-US" altLang="en-US" smtClean="0"/>
              <a:t>Discard if saturated with oils or chemicals</a:t>
            </a:r>
          </a:p>
          <a:p>
            <a:r>
              <a:rPr lang="en-US" altLang="en-US" smtClean="0"/>
              <a:t>Leak test gloves (don’t blow into it with your mouth however: use plastic tubing or an air hose)</a:t>
            </a:r>
          </a:p>
          <a:p>
            <a:r>
              <a:rPr lang="en-US" altLang="en-US" smtClean="0"/>
              <a:t>Get right fit of glove: not too big, not too small. Must be JUST right. Sizing charts available, but nothing like trying it on first. </a:t>
            </a:r>
          </a:p>
          <a:p>
            <a:endParaRPr lang="en-US" altLang="en-US" smtClean="0"/>
          </a:p>
          <a:p>
            <a:r>
              <a:rPr lang="en-US" altLang="en-US" smtClean="0"/>
              <a:t>Glove limitations: can get caught in rotating machinery (chains, gears, grinders), allergies to glove materials, chemicals penetrating gloves, failure under extreme conditions </a:t>
            </a:r>
          </a:p>
        </p:txBody>
      </p:sp>
      <p:sp>
        <p:nvSpPr>
          <p:cNvPr id="532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5D14F2-3507-4299-8661-C5338490FEBA}" type="slidenum">
              <a:rPr lang="en-US" altLang="en-US" smtClean="0"/>
              <a:pPr/>
              <a:t>33</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438DEB-0140-4E98-A08F-8B178FFAF9E8}" type="slidenum">
              <a:rPr lang="en-US" altLang="en-US" smtClean="0"/>
              <a:pPr/>
              <a:t>37</a:t>
            </a:fld>
            <a:endParaRPr lang="en-US" alt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Exercises should never be painful when completing them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smtClean="0"/>
              <a:t>Graphic: tendon glides of hand. Source: Creative Commons</a:t>
            </a:r>
          </a:p>
          <a:p>
            <a:endParaRPr lang="en-US" altLang="en-US" smtClean="0"/>
          </a:p>
          <a:p>
            <a:endParaRPr lang="en-US" altLang="en-US" smtClean="0"/>
          </a:p>
        </p:txBody>
      </p:sp>
      <p:sp>
        <p:nvSpPr>
          <p:cNvPr id="604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FDFB8C-7025-4222-9C91-A84E33F9665F}" type="slidenum">
              <a:rPr lang="en-US" altLang="en-US" smtClean="0"/>
              <a:pPr/>
              <a:t>38</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smtClean="0"/>
              <a:t>Graphic: theraputty exercises. Source: Creative Commons</a:t>
            </a:r>
          </a:p>
          <a:p>
            <a:endParaRPr lang="en-US" altLang="en-US" smtClean="0"/>
          </a:p>
          <a:p>
            <a:r>
              <a:rPr lang="en-US" altLang="en-US" smtClean="0"/>
              <a:t>Theraputty comes in different hardnesses. Yellow is usually a good starter color for weak hands. </a:t>
            </a:r>
          </a:p>
        </p:txBody>
      </p:sp>
      <p:sp>
        <p:nvSpPr>
          <p:cNvPr id="624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BA9366-B20B-448F-A9A8-97F5638313E4}" type="slidenum">
              <a:rPr lang="en-US" altLang="en-US" smtClean="0"/>
              <a:pPr/>
              <a:t>39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583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5F1005-E492-472D-AD9B-AB386C551202}" type="slidenum">
              <a:rPr lang="en-US" altLang="en-US" smtClean="0"/>
              <a:pPr/>
              <a:t>8</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r>
              <a:rPr lang="en-US" altLang="en-US" smtClean="0"/>
              <a:t>Photo: x-ray of two handsPhoto from: File:Rad 062001 hand x-ray false color nevit.jpg</a:t>
            </a:r>
          </a:p>
          <a:p>
            <a:r>
              <a:rPr lang="en-US" altLang="en-US" smtClean="0"/>
              <a:t>From Wikimedia Commons, the free media repository</a:t>
            </a:r>
          </a:p>
          <a:p>
            <a:pPr eaLnBrk="1" hangingPunct="1"/>
            <a:endParaRPr lang="en-US" altLang="en-US" smtClean="0"/>
          </a:p>
          <a:p>
            <a:pPr eaLnBrk="1" hangingPunct="1"/>
            <a:r>
              <a:rPr lang="en-US" altLang="en-US" smtClean="0"/>
              <a:t>The hand is an engineering marvel: 27 bones, ligaments, muscles, tendons, nerves, blood vessels, skin and nails. A versatile tool with strength and agility for completing routine tasks and precision movements (Telcom, 2015). </a:t>
            </a:r>
          </a:p>
          <a:p>
            <a:pPr eaLnBrk="1" hangingPunct="1"/>
            <a:endParaRPr lang="en-US" altLang="en-US" smtClean="0"/>
          </a:p>
          <a:p>
            <a:pPr eaLnBrk="1" hangingPunct="1"/>
            <a:r>
              <a:rPr lang="en-US" altLang="en-US" smtClean="0"/>
              <a:t>Practical Exercise: tuck your thumbs into the palms of your hands. Now tie your shoes. (precast.com)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EF9110-9DC2-4460-A47E-E797B3577873}" type="slidenum">
              <a:rPr lang="en-US" altLang="en-US" smtClean="0"/>
              <a:pPr/>
              <a:t>9</a:t>
            </a:fld>
            <a:endParaRPr lang="en-US" altLang="en-US" smtClean="0"/>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smtClean="0"/>
              <a:t>Photo: illustration of the ventral part of a human showing bone, muscle and tendons of the upper torso, shoulder, and hand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E49FCA-EFC4-4576-8257-E0546C720368}" type="slidenum">
              <a:rPr lang="en-US" altLang="en-US" smtClean="0"/>
              <a:pPr/>
              <a:t>10</a:t>
            </a:fld>
            <a:endParaRPr lang="en-US" altLang="en-US"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smtClean="0"/>
              <a:t>Photo: illustration showing dorsal view of the thoracic spine, ribs, shoulder blade, humerus, radius, ulna, carpals, metacarpals, and phalanges of the right arm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F70872-CF8A-4520-AE9A-2D5C267F815E}" type="slidenum">
              <a:rPr lang="en-US" altLang="en-US" smtClean="0"/>
              <a:pPr/>
              <a:t>11</a:t>
            </a:fld>
            <a:endParaRPr lang="en-US" altLang="en-US"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smtClean="0"/>
              <a:t>Photo: same as slide 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4E49AD-586B-47B7-B00F-F3B0F36E9B56}" type="slidenum">
              <a:rPr lang="en-US" altLang="en-US" smtClean="0"/>
              <a:pPr/>
              <a:t>12</a:t>
            </a:fld>
            <a:endParaRPr lang="en-US" alt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smtClean="0"/>
              <a:t>Photo: illustration of the two rows of carpal bones: distal and proximal row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16A3A7-FB13-4EBD-9E29-5E6EA2ACCEE5}" type="slidenum">
              <a:rPr lang="en-US" altLang="en-US" smtClean="0"/>
              <a:pPr/>
              <a:t>13</a:t>
            </a:fld>
            <a:endParaRPr lang="en-US" alt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t>Photo: x-ray of ventral left hand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E64887E-16B1-4ACE-BB94-805980F9C353}" type="slidenum">
              <a:rPr lang="en-US" altLang="en-US"/>
              <a:pPr>
                <a:defRPr/>
              </a:pPr>
              <a:t>‹#›</a:t>
            </a:fld>
            <a:endParaRPr lang="en-US" altLang="en-US"/>
          </a:p>
        </p:txBody>
      </p:sp>
    </p:spTree>
    <p:extLst>
      <p:ext uri="{BB962C8B-B14F-4D97-AF65-F5344CB8AC3E}">
        <p14:creationId xmlns:p14="http://schemas.microsoft.com/office/powerpoint/2010/main" val="380524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694431D-1C35-452B-B920-747AF3E5DFD2}" type="slidenum">
              <a:rPr lang="en-US" altLang="en-US"/>
              <a:pPr>
                <a:defRPr/>
              </a:pPr>
              <a:t>‹#›</a:t>
            </a:fld>
            <a:endParaRPr lang="en-US" altLang="en-US"/>
          </a:p>
        </p:txBody>
      </p:sp>
    </p:spTree>
    <p:extLst>
      <p:ext uri="{BB962C8B-B14F-4D97-AF65-F5344CB8AC3E}">
        <p14:creationId xmlns:p14="http://schemas.microsoft.com/office/powerpoint/2010/main" val="377163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56811DF-3AD7-416D-9814-B1337440B86A}" type="slidenum">
              <a:rPr lang="en-US" altLang="en-US"/>
              <a:pPr>
                <a:defRPr/>
              </a:pPr>
              <a:t>‹#›</a:t>
            </a:fld>
            <a:endParaRPr lang="en-US" altLang="en-US"/>
          </a:p>
        </p:txBody>
      </p:sp>
    </p:spTree>
    <p:extLst>
      <p:ext uri="{BB962C8B-B14F-4D97-AF65-F5344CB8AC3E}">
        <p14:creationId xmlns:p14="http://schemas.microsoft.com/office/powerpoint/2010/main" val="110924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01000" cy="1311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E22229B-0EE1-4217-A39E-43944FAD57E7}" type="slidenum">
              <a:rPr lang="en-US" altLang="en-US"/>
              <a:pPr>
                <a:defRPr/>
              </a:pPr>
              <a:t>‹#›</a:t>
            </a:fld>
            <a:endParaRPr lang="en-US" altLang="en-US"/>
          </a:p>
        </p:txBody>
      </p:sp>
    </p:spTree>
    <p:extLst>
      <p:ext uri="{BB962C8B-B14F-4D97-AF65-F5344CB8AC3E}">
        <p14:creationId xmlns:p14="http://schemas.microsoft.com/office/powerpoint/2010/main" val="2365498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01000" cy="1311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0" y="1524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F71ACCC-F0BA-40FF-A39D-8BF8B90FC4B7}" type="slidenum">
              <a:rPr lang="en-US" altLang="en-US"/>
              <a:pPr>
                <a:defRPr/>
              </a:pPr>
              <a:t>‹#›</a:t>
            </a:fld>
            <a:endParaRPr lang="en-US" altLang="en-US"/>
          </a:p>
        </p:txBody>
      </p:sp>
    </p:spTree>
    <p:extLst>
      <p:ext uri="{BB962C8B-B14F-4D97-AF65-F5344CB8AC3E}">
        <p14:creationId xmlns:p14="http://schemas.microsoft.com/office/powerpoint/2010/main" val="3739269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2" y="593369"/>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2"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6217621"/>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25373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87AE5D4-62D7-47F7-B3DD-25BC9B090870}" type="slidenum">
              <a:rPr lang="en-US" altLang="en-US"/>
              <a:pPr>
                <a:defRPr/>
              </a:pPr>
              <a:t>‹#›</a:t>
            </a:fld>
            <a:endParaRPr lang="en-US" altLang="en-US"/>
          </a:p>
        </p:txBody>
      </p:sp>
    </p:spTree>
    <p:extLst>
      <p:ext uri="{BB962C8B-B14F-4D97-AF65-F5344CB8AC3E}">
        <p14:creationId xmlns:p14="http://schemas.microsoft.com/office/powerpoint/2010/main" val="156817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B253AAE-897B-4D5A-8018-405D1569A53E}" type="slidenum">
              <a:rPr lang="en-US" altLang="en-US"/>
              <a:pPr>
                <a:defRPr/>
              </a:pPr>
              <a:t>‹#›</a:t>
            </a:fld>
            <a:endParaRPr lang="en-US" altLang="en-US"/>
          </a:p>
        </p:txBody>
      </p:sp>
    </p:spTree>
    <p:extLst>
      <p:ext uri="{BB962C8B-B14F-4D97-AF65-F5344CB8AC3E}">
        <p14:creationId xmlns:p14="http://schemas.microsoft.com/office/powerpoint/2010/main" val="215085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719AD12-3337-40B0-B24D-E1D9142CE5DB}" type="slidenum">
              <a:rPr lang="en-US" altLang="en-US"/>
              <a:pPr>
                <a:defRPr/>
              </a:pPr>
              <a:t>‹#›</a:t>
            </a:fld>
            <a:endParaRPr lang="en-US" altLang="en-US"/>
          </a:p>
        </p:txBody>
      </p:sp>
    </p:spTree>
    <p:extLst>
      <p:ext uri="{BB962C8B-B14F-4D97-AF65-F5344CB8AC3E}">
        <p14:creationId xmlns:p14="http://schemas.microsoft.com/office/powerpoint/2010/main" val="22857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E6E9174F-919D-44EC-9233-70231CFD7061}" type="slidenum">
              <a:rPr lang="en-US" altLang="en-US"/>
              <a:pPr>
                <a:defRPr/>
              </a:pPr>
              <a:t>‹#›</a:t>
            </a:fld>
            <a:endParaRPr lang="en-US" altLang="en-US"/>
          </a:p>
        </p:txBody>
      </p:sp>
    </p:spTree>
    <p:extLst>
      <p:ext uri="{BB962C8B-B14F-4D97-AF65-F5344CB8AC3E}">
        <p14:creationId xmlns:p14="http://schemas.microsoft.com/office/powerpoint/2010/main" val="175855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9AE2E68E-A7F0-4536-AC5D-F366EBE73C85}" type="slidenum">
              <a:rPr lang="en-US" altLang="en-US"/>
              <a:pPr>
                <a:defRPr/>
              </a:pPr>
              <a:t>‹#›</a:t>
            </a:fld>
            <a:endParaRPr lang="en-US" altLang="en-US"/>
          </a:p>
        </p:txBody>
      </p:sp>
    </p:spTree>
    <p:extLst>
      <p:ext uri="{BB962C8B-B14F-4D97-AF65-F5344CB8AC3E}">
        <p14:creationId xmlns:p14="http://schemas.microsoft.com/office/powerpoint/2010/main" val="67530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8136556-A5D9-4225-BFF5-11A3E5B80D6F}" type="slidenum">
              <a:rPr lang="en-US" altLang="en-US"/>
              <a:pPr>
                <a:defRPr/>
              </a:pPr>
              <a:t>‹#›</a:t>
            </a:fld>
            <a:endParaRPr lang="en-US" altLang="en-US"/>
          </a:p>
        </p:txBody>
      </p:sp>
    </p:spTree>
    <p:extLst>
      <p:ext uri="{BB962C8B-B14F-4D97-AF65-F5344CB8AC3E}">
        <p14:creationId xmlns:p14="http://schemas.microsoft.com/office/powerpoint/2010/main" val="277080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D0D0C88-A38A-4DC9-B8CD-02D1864FFF3C}" type="slidenum">
              <a:rPr lang="en-US" altLang="en-US"/>
              <a:pPr>
                <a:defRPr/>
              </a:pPr>
              <a:t>‹#›</a:t>
            </a:fld>
            <a:endParaRPr lang="en-US" altLang="en-US"/>
          </a:p>
        </p:txBody>
      </p:sp>
    </p:spTree>
    <p:extLst>
      <p:ext uri="{BB962C8B-B14F-4D97-AF65-F5344CB8AC3E}">
        <p14:creationId xmlns:p14="http://schemas.microsoft.com/office/powerpoint/2010/main" val="323419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6A19663-4353-48AB-B922-78C0DA0C2672}" type="slidenum">
              <a:rPr lang="en-US" altLang="en-US"/>
              <a:pPr>
                <a:defRPr/>
              </a:pPr>
              <a:t>‹#›</a:t>
            </a:fld>
            <a:endParaRPr lang="en-US" altLang="en-US"/>
          </a:p>
        </p:txBody>
      </p:sp>
    </p:spTree>
    <p:extLst>
      <p:ext uri="{BB962C8B-B14F-4D97-AF65-F5344CB8AC3E}">
        <p14:creationId xmlns:p14="http://schemas.microsoft.com/office/powerpoint/2010/main" val="202257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41083A-7E86-4226-B755-5B06938540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grability.org/Online-Training/archiv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jonesp@purdue.edu"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arthritis.org/living-with-arthritis/pain-management/joint-protection/arthritis-devices.php"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occderm.asn.a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898507"/>
            <a:ext cx="8080375" cy="1111393"/>
          </a:xfrm>
        </p:spPr>
        <p:txBody>
          <a:bodyPr>
            <a:normAutofit fontScale="90000"/>
          </a:bodyPr>
          <a:lstStyle/>
          <a:p>
            <a:r>
              <a:rPr lang="en-US" sz="4000" dirty="0">
                <a:solidFill>
                  <a:srgbClr val="FF0000"/>
                </a:solidFill>
              </a:rPr>
              <a:t>Farm Hands: Maximizing Hand Health for the Workplace</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100" dirty="0">
                <a:solidFill>
                  <a:srgbClr val="FF0000"/>
                </a:solidFill>
              </a:rPr>
              <a:t>Carla </a:t>
            </a:r>
            <a:r>
              <a:rPr lang="en-US" sz="3100" dirty="0" err="1">
                <a:solidFill>
                  <a:srgbClr val="FF0000"/>
                </a:solidFill>
              </a:rPr>
              <a:t>Wilhite</a:t>
            </a:r>
            <a:r>
              <a:rPr lang="en-US" sz="3100" dirty="0">
                <a:solidFill>
                  <a:srgbClr val="FF0000"/>
                </a:solidFill>
              </a:rPr>
              <a:t> and Trish </a:t>
            </a:r>
            <a:r>
              <a:rPr lang="en-US" sz="3100" dirty="0" smtClean="0">
                <a:solidFill>
                  <a:srgbClr val="FF0000"/>
                </a:solidFill>
              </a:rPr>
              <a:t>Siegel</a:t>
            </a:r>
            <a:br>
              <a:rPr lang="en-US" sz="3100" dirty="0" smtClean="0">
                <a:solidFill>
                  <a:srgbClr val="FF0000"/>
                </a:solidFill>
              </a:rPr>
            </a:br>
            <a:r>
              <a:rPr lang="en-US" sz="3100" dirty="0" smtClean="0">
                <a:solidFill>
                  <a:srgbClr val="FF0000"/>
                </a:solidFill>
              </a:rPr>
              <a:t>University </a:t>
            </a:r>
            <a:r>
              <a:rPr lang="en-US" sz="3100" dirty="0">
                <a:solidFill>
                  <a:srgbClr val="FF0000"/>
                </a:solidFill>
              </a:rPr>
              <a:t>of New Mexico</a:t>
            </a:r>
            <a:r>
              <a:rPr lang="en-US" sz="3600" b="1" dirty="0" smtClean="0">
                <a:solidFill>
                  <a:schemeClr val="bg1">
                    <a:lumMod val="50000"/>
                  </a:schemeClr>
                </a:solidFill>
              </a:rPr>
              <a:t/>
            </a:r>
            <a:br>
              <a:rPr lang="en-US" sz="3600" b="1" dirty="0" smtClean="0">
                <a:solidFill>
                  <a:schemeClr val="bg1">
                    <a:lumMod val="50000"/>
                  </a:schemeClr>
                </a:solidFill>
              </a:rPr>
            </a:br>
            <a:r>
              <a:rPr lang="en-US" sz="3100" b="1" dirty="0" smtClean="0">
                <a:solidFill>
                  <a:schemeClr val="bg1">
                    <a:lumMod val="50000"/>
                  </a:schemeClr>
                </a:solidFill>
              </a:rPr>
              <a:t/>
            </a:r>
            <a:br>
              <a:rPr lang="en-US" sz="3100" b="1" dirty="0" smtClean="0">
                <a:solidFill>
                  <a:schemeClr val="bg1">
                    <a:lumMod val="50000"/>
                  </a:schemeClr>
                </a:solidFill>
              </a:rPr>
            </a:br>
            <a:r>
              <a:rPr lang="en-US" sz="2700" dirty="0">
                <a:solidFill>
                  <a:srgbClr val="FF0000"/>
                </a:solidFill>
              </a:rPr>
              <a:t>AgrAbility </a:t>
            </a:r>
            <a:r>
              <a:rPr lang="en-US" sz="2700" dirty="0" smtClean="0">
                <a:solidFill>
                  <a:srgbClr val="FF0000"/>
                </a:solidFill>
              </a:rPr>
              <a:t>Virtual National Training Workshop</a:t>
            </a:r>
            <a:r>
              <a:rPr lang="en-US" sz="2700" dirty="0">
                <a:solidFill>
                  <a:srgbClr val="FF0000"/>
                </a:solidFill>
              </a:rPr>
              <a:t/>
            </a:r>
            <a:br>
              <a:rPr lang="en-US" sz="2700" dirty="0">
                <a:solidFill>
                  <a:srgbClr val="FF0000"/>
                </a:solidFill>
              </a:rPr>
            </a:br>
            <a:r>
              <a:rPr lang="en-US" sz="2700" dirty="0" smtClean="0">
                <a:solidFill>
                  <a:srgbClr val="FF0000"/>
                </a:solidFill>
              </a:rPr>
              <a:t>Tuesday, February 20, 2017</a:t>
            </a:r>
            <a:r>
              <a:rPr lang="en-US" sz="2700" dirty="0">
                <a:solidFill>
                  <a:srgbClr val="FF0000"/>
                </a:solidFill>
              </a:rPr>
              <a:t/>
            </a:r>
            <a:br>
              <a:rPr lang="en-US" sz="2700" dirty="0">
                <a:solidFill>
                  <a:srgbClr val="FF0000"/>
                </a:solidFill>
              </a:rPr>
            </a:br>
            <a:r>
              <a:rPr lang="en-US" sz="2700" dirty="0">
                <a:solidFill>
                  <a:srgbClr val="FF0000"/>
                </a:solidFill>
              </a:rPr>
              <a:t>11:00 a.m. ET</a:t>
            </a:r>
            <a:r>
              <a:rPr lang="en-US" b="1" dirty="0" smtClean="0">
                <a:latin typeface="+mj-lt"/>
              </a:rPr>
              <a:t/>
            </a:r>
            <a:br>
              <a:rPr lang="en-US" b="1" dirty="0" smtClean="0">
                <a:latin typeface="+mj-lt"/>
              </a:rPr>
            </a:br>
            <a:endParaRPr lang="en-US" dirty="0">
              <a:latin typeface="+mj-lt"/>
            </a:endParaRPr>
          </a:p>
        </p:txBody>
      </p:sp>
      <p:pic>
        <p:nvPicPr>
          <p:cNvPr id="4" name="Picture 3" title="AgrAbility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49733" y="513483"/>
            <a:ext cx="5251142" cy="1147253"/>
          </a:xfrm>
          <a:prstGeom prst="rect">
            <a:avLst/>
          </a:prstGeom>
        </p:spPr>
      </p:pic>
    </p:spTree>
    <p:extLst>
      <p:ext uri="{BB962C8B-B14F-4D97-AF65-F5344CB8AC3E}">
        <p14:creationId xmlns:p14="http://schemas.microsoft.com/office/powerpoint/2010/main" val="2697936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Shoulder</a:t>
            </a:r>
          </a:p>
        </p:txBody>
      </p:sp>
      <p:sp>
        <p:nvSpPr>
          <p:cNvPr id="11267" name="Rectangle 6"/>
          <p:cNvSpPr>
            <a:spLocks noGrp="1" noChangeArrowheads="1"/>
          </p:cNvSpPr>
          <p:nvPr>
            <p:ph type="body" sz="half" idx="1"/>
          </p:nvPr>
        </p:nvSpPr>
        <p:spPr/>
        <p:txBody>
          <a:bodyPr rtlCol="0">
            <a:normAutofit lnSpcReduction="10000"/>
          </a:bodyPr>
          <a:lstStyle/>
          <a:p>
            <a:pPr eaLnBrk="1" fontAlgn="auto" hangingPunct="1">
              <a:spcAft>
                <a:spcPts val="0"/>
              </a:spcAft>
              <a:defRPr/>
            </a:pPr>
            <a:r>
              <a:rPr lang="en-US" altLang="en-US" smtClean="0"/>
              <a:t>Shoulder provides stability and dynamic movement to position hand for function</a:t>
            </a:r>
          </a:p>
          <a:p>
            <a:pPr eaLnBrk="1" fontAlgn="auto" hangingPunct="1">
              <a:spcAft>
                <a:spcPts val="0"/>
              </a:spcAft>
              <a:defRPr/>
            </a:pPr>
            <a:r>
              <a:rPr lang="en-US" altLang="en-US" smtClean="0"/>
              <a:t>Main components</a:t>
            </a:r>
          </a:p>
          <a:p>
            <a:pPr lvl="1" eaLnBrk="1" fontAlgn="auto" hangingPunct="1">
              <a:spcAft>
                <a:spcPts val="0"/>
              </a:spcAft>
              <a:defRPr/>
            </a:pPr>
            <a:r>
              <a:rPr lang="en-US" altLang="en-US" smtClean="0"/>
              <a:t>Scapula</a:t>
            </a:r>
          </a:p>
          <a:p>
            <a:pPr lvl="1" eaLnBrk="1" fontAlgn="auto" hangingPunct="1">
              <a:spcAft>
                <a:spcPts val="0"/>
              </a:spcAft>
              <a:defRPr/>
            </a:pPr>
            <a:r>
              <a:rPr lang="en-US" altLang="en-US" smtClean="0"/>
              <a:t>Clavicle</a:t>
            </a:r>
          </a:p>
          <a:p>
            <a:pPr eaLnBrk="1" fontAlgn="auto" hangingPunct="1">
              <a:spcAft>
                <a:spcPts val="0"/>
              </a:spcAft>
              <a:defRPr/>
            </a:pPr>
            <a:r>
              <a:rPr lang="en-US" altLang="en-US" smtClean="0"/>
              <a:t>Movement derives from:</a:t>
            </a:r>
          </a:p>
          <a:p>
            <a:pPr lvl="1" eaLnBrk="1" fontAlgn="auto" hangingPunct="1">
              <a:spcAft>
                <a:spcPts val="0"/>
              </a:spcAft>
              <a:defRPr/>
            </a:pPr>
            <a:r>
              <a:rPr lang="en-US" altLang="en-US" smtClean="0"/>
              <a:t>Upper back</a:t>
            </a:r>
          </a:p>
          <a:p>
            <a:pPr lvl="1" eaLnBrk="1" fontAlgn="auto" hangingPunct="1">
              <a:spcAft>
                <a:spcPts val="0"/>
              </a:spcAft>
              <a:defRPr/>
            </a:pPr>
            <a:r>
              <a:rPr lang="en-US" altLang="en-US" smtClean="0"/>
              <a:t>Rotator cuff</a:t>
            </a:r>
          </a:p>
          <a:p>
            <a:pPr lvl="1" eaLnBrk="1" fontAlgn="auto" hangingPunct="1">
              <a:spcAft>
                <a:spcPts val="0"/>
              </a:spcAft>
              <a:defRPr/>
            </a:pPr>
            <a:endParaRPr lang="en-US" altLang="en-US" smtClean="0"/>
          </a:p>
          <a:p>
            <a:pPr eaLnBrk="1" fontAlgn="auto" hangingPunct="1">
              <a:spcAft>
                <a:spcPts val="0"/>
              </a:spcAft>
              <a:defRPr/>
            </a:pPr>
            <a:endParaRPr lang="en-US" altLang="en-US" smtClean="0"/>
          </a:p>
        </p:txBody>
      </p:sp>
      <p:pic>
        <p:nvPicPr>
          <p:cNvPr id="9220"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381000"/>
            <a:ext cx="4108450" cy="3090863"/>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pic>
        <p:nvPicPr>
          <p:cNvPr id="92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3471863"/>
            <a:ext cx="409892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Upper arm and forearm</a:t>
            </a:r>
          </a:p>
        </p:txBody>
      </p:sp>
      <p:sp>
        <p:nvSpPr>
          <p:cNvPr id="11267" name="Rectangle 4"/>
          <p:cNvSpPr>
            <a:spLocks noGrp="1" noChangeArrowheads="1"/>
          </p:cNvSpPr>
          <p:nvPr>
            <p:ph type="body" sz="half" idx="1"/>
          </p:nvPr>
        </p:nvSpPr>
        <p:spPr/>
        <p:txBody>
          <a:bodyPr/>
          <a:lstStyle/>
          <a:p>
            <a:pPr eaLnBrk="1" hangingPunct="1"/>
            <a:r>
              <a:rPr lang="en-US" altLang="en-US" smtClean="0"/>
              <a:t>Bony structure</a:t>
            </a:r>
          </a:p>
          <a:p>
            <a:pPr lvl="1" eaLnBrk="1" hangingPunct="1"/>
            <a:r>
              <a:rPr lang="en-US" altLang="en-US" smtClean="0"/>
              <a:t>Humerus</a:t>
            </a:r>
          </a:p>
          <a:p>
            <a:pPr lvl="1" eaLnBrk="1" hangingPunct="1"/>
            <a:r>
              <a:rPr lang="en-US" altLang="en-US" smtClean="0"/>
              <a:t>Radius</a:t>
            </a:r>
          </a:p>
          <a:p>
            <a:pPr lvl="1" eaLnBrk="1" hangingPunct="1"/>
            <a:r>
              <a:rPr lang="en-US" altLang="en-US" smtClean="0"/>
              <a:t>Ulna</a:t>
            </a:r>
          </a:p>
          <a:p>
            <a:pPr eaLnBrk="1" hangingPunct="1"/>
            <a:r>
              <a:rPr lang="en-US" altLang="en-US" smtClean="0"/>
              <a:t>Movements derive from:</a:t>
            </a:r>
          </a:p>
          <a:p>
            <a:pPr lvl="1" eaLnBrk="1" hangingPunct="1"/>
            <a:r>
              <a:rPr lang="en-US" altLang="en-US" smtClean="0"/>
              <a:t>Flexors</a:t>
            </a:r>
          </a:p>
          <a:p>
            <a:pPr lvl="1" eaLnBrk="1" hangingPunct="1"/>
            <a:r>
              <a:rPr lang="en-US" altLang="en-US" smtClean="0"/>
              <a:t>Extensors</a:t>
            </a:r>
          </a:p>
          <a:p>
            <a:pPr lvl="1" eaLnBrk="1" hangingPunct="1"/>
            <a:r>
              <a:rPr lang="en-US" altLang="en-US" smtClean="0"/>
              <a:t>Supinators</a:t>
            </a:r>
          </a:p>
          <a:p>
            <a:pPr lvl="1" eaLnBrk="1" hangingPunct="1"/>
            <a:r>
              <a:rPr lang="en-US" altLang="en-US" smtClean="0"/>
              <a:t>Pronators</a:t>
            </a:r>
          </a:p>
          <a:p>
            <a:pPr lvl="1" eaLnBrk="1" hangingPunct="1"/>
            <a:endParaRPr lang="en-US" altLang="en-US" smtClean="0"/>
          </a:p>
        </p:txBody>
      </p:sp>
      <p:pic>
        <p:nvPicPr>
          <p:cNvPr id="11268"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33800" y="1643063"/>
            <a:ext cx="4953000" cy="3781425"/>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11269" name="Text Box 7"/>
          <p:cNvSpPr txBox="1">
            <a:spLocks noChangeArrowheads="1"/>
          </p:cNvSpPr>
          <p:nvPr/>
        </p:nvSpPr>
        <p:spPr bwMode="auto">
          <a:xfrm>
            <a:off x="4953000" y="6172200"/>
            <a:ext cx="3200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 Creative Commons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Wrist</a:t>
            </a:r>
          </a:p>
        </p:txBody>
      </p:sp>
      <p:pic>
        <p:nvPicPr>
          <p:cNvPr id="13315" name="Picture 8" descr="Scaphoid_fig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2117725"/>
            <a:ext cx="3905250" cy="2901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7"/>
          <p:cNvSpPr>
            <a:spLocks noGrp="1" noChangeArrowheads="1"/>
          </p:cNvSpPr>
          <p:nvPr>
            <p:ph type="body" sz="half" idx="2"/>
          </p:nvPr>
        </p:nvSpPr>
        <p:spPr/>
        <p:txBody>
          <a:bodyPr/>
          <a:lstStyle/>
          <a:p>
            <a:pPr eaLnBrk="1" hangingPunct="1"/>
            <a:r>
              <a:rPr lang="en-US" altLang="en-US" smtClean="0"/>
              <a:t>Carpal bones</a:t>
            </a:r>
          </a:p>
          <a:p>
            <a:pPr eaLnBrk="1" hangingPunct="1"/>
            <a:r>
              <a:rPr lang="en-US" altLang="en-US" smtClean="0"/>
              <a:t>Movements</a:t>
            </a:r>
          </a:p>
          <a:p>
            <a:pPr lvl="1" eaLnBrk="1" hangingPunct="1"/>
            <a:r>
              <a:rPr lang="en-US" altLang="en-US" smtClean="0"/>
              <a:t>Deviation</a:t>
            </a:r>
          </a:p>
          <a:p>
            <a:pPr lvl="1" eaLnBrk="1" hangingPunct="1"/>
            <a:r>
              <a:rPr lang="en-US" altLang="en-US" smtClean="0"/>
              <a:t>Flexion</a:t>
            </a:r>
          </a:p>
          <a:p>
            <a:pPr lvl="1" eaLnBrk="1" hangingPunct="1"/>
            <a:r>
              <a:rPr lang="en-US" altLang="en-US" smtClean="0"/>
              <a:t>Extension</a:t>
            </a:r>
          </a:p>
        </p:txBody>
      </p:sp>
      <p:sp>
        <p:nvSpPr>
          <p:cNvPr id="13317" name="Text Box 9"/>
          <p:cNvSpPr txBox="1">
            <a:spLocks noChangeArrowheads="1"/>
          </p:cNvSpPr>
          <p:nvPr/>
        </p:nvSpPr>
        <p:spPr bwMode="auto">
          <a:xfrm>
            <a:off x="457200" y="5181600"/>
            <a:ext cx="342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 www.assh.org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Wrist Movements</a:t>
            </a:r>
          </a:p>
        </p:txBody>
      </p:sp>
      <p:pic>
        <p:nvPicPr>
          <p:cNvPr id="15363"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27038" y="1600200"/>
            <a:ext cx="3979862" cy="304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5"/>
          <p:cNvSpPr>
            <a:spLocks noGrp="1" noChangeArrowheads="1"/>
          </p:cNvSpPr>
          <p:nvPr>
            <p:ph type="body" sz="half" idx="2"/>
          </p:nvPr>
        </p:nvSpPr>
        <p:spPr/>
        <p:txBody>
          <a:bodyPr/>
          <a:lstStyle/>
          <a:p>
            <a:pPr eaLnBrk="1" hangingPunct="1"/>
            <a:r>
              <a:rPr lang="en-US" altLang="en-US" smtClean="0"/>
              <a:t>Metacarpals</a:t>
            </a:r>
          </a:p>
          <a:p>
            <a:pPr eaLnBrk="1" hangingPunct="1"/>
            <a:r>
              <a:rPr lang="en-US" altLang="en-US" smtClean="0"/>
              <a:t>Phalanges</a:t>
            </a:r>
          </a:p>
          <a:p>
            <a:pPr eaLnBrk="1" hangingPunct="1"/>
            <a:r>
              <a:rPr lang="en-US" altLang="en-US" smtClean="0"/>
              <a:t>Movements</a:t>
            </a:r>
          </a:p>
          <a:p>
            <a:pPr lvl="1" eaLnBrk="1" hangingPunct="1"/>
            <a:r>
              <a:rPr lang="en-US" altLang="en-US" smtClean="0"/>
              <a:t>Flex</a:t>
            </a:r>
          </a:p>
          <a:p>
            <a:pPr lvl="1" eaLnBrk="1" hangingPunct="1"/>
            <a:r>
              <a:rPr lang="en-US" altLang="en-US" smtClean="0"/>
              <a:t>Extend</a:t>
            </a:r>
          </a:p>
          <a:p>
            <a:pPr lvl="1" eaLnBrk="1" hangingPunct="1"/>
            <a:r>
              <a:rPr lang="en-US" altLang="en-US" smtClean="0"/>
              <a:t>Pronation/supination</a:t>
            </a:r>
          </a:p>
          <a:p>
            <a:pPr lvl="1" eaLnBrk="1" hangingPunct="1"/>
            <a:r>
              <a:rPr lang="en-US" altLang="en-US" smtClean="0"/>
              <a:t>Deviations</a:t>
            </a:r>
          </a:p>
          <a:p>
            <a:pPr lvl="1" eaLnBrk="1" hangingPunct="1">
              <a:buFontTx/>
              <a:buNone/>
            </a:pPr>
            <a:endParaRPr lang="en-US" altLang="en-US" smtClean="0"/>
          </a:p>
        </p:txBody>
      </p:sp>
      <p:sp>
        <p:nvSpPr>
          <p:cNvPr id="15365" name="Rectangle 7"/>
          <p:cNvSpPr>
            <a:spLocks noChangeArrowheads="1"/>
          </p:cNvSpPr>
          <p:nvPr/>
        </p:nvSpPr>
        <p:spPr bwMode="auto">
          <a:xfrm>
            <a:off x="457200" y="6042025"/>
            <a:ext cx="494188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000">
                <a:latin typeface="Arial" panose="020B0604020202020204" pitchFamily="34" charset="0"/>
              </a:rPr>
              <a:t>Photo Source: http://www.revolutionarytennis.com/Resources/wristandhandterm.jpeg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Connective tissues</a:t>
            </a:r>
          </a:p>
        </p:txBody>
      </p:sp>
      <p:sp>
        <p:nvSpPr>
          <p:cNvPr id="25603" name="Rectangle 3"/>
          <p:cNvSpPr>
            <a:spLocks noGrp="1" noChangeArrowheads="1"/>
          </p:cNvSpPr>
          <p:nvPr>
            <p:ph idx="1"/>
          </p:nvPr>
        </p:nvSpPr>
        <p:spPr/>
        <p:txBody>
          <a:bodyPr rtlCol="0">
            <a:normAutofit lnSpcReduction="10000"/>
          </a:bodyPr>
          <a:lstStyle/>
          <a:p>
            <a:pPr eaLnBrk="1" fontAlgn="auto" hangingPunct="1">
              <a:spcAft>
                <a:spcPts val="0"/>
              </a:spcAft>
              <a:defRPr/>
            </a:pPr>
            <a:r>
              <a:rPr lang="en-US" altLang="en-US" dirty="0" smtClean="0"/>
              <a:t>Muscles</a:t>
            </a:r>
          </a:p>
          <a:p>
            <a:pPr lvl="1" eaLnBrk="1" fontAlgn="auto" hangingPunct="1">
              <a:spcAft>
                <a:spcPts val="0"/>
              </a:spcAft>
              <a:defRPr/>
            </a:pPr>
            <a:r>
              <a:rPr lang="en-US" altLang="en-US" dirty="0" smtClean="0"/>
              <a:t>Move bony segments of the body</a:t>
            </a:r>
          </a:p>
          <a:p>
            <a:pPr eaLnBrk="1" fontAlgn="auto" hangingPunct="1">
              <a:spcAft>
                <a:spcPts val="0"/>
              </a:spcAft>
              <a:defRPr/>
            </a:pPr>
            <a:r>
              <a:rPr lang="en-US" altLang="en-US" dirty="0" smtClean="0"/>
              <a:t>Tendons</a:t>
            </a:r>
          </a:p>
          <a:p>
            <a:pPr lvl="1" eaLnBrk="1" fontAlgn="auto" hangingPunct="1">
              <a:spcAft>
                <a:spcPts val="0"/>
              </a:spcAft>
              <a:defRPr/>
            </a:pPr>
            <a:r>
              <a:rPr lang="en-US" altLang="en-US" dirty="0" smtClean="0"/>
              <a:t>Termination of a muscle into bone</a:t>
            </a:r>
          </a:p>
          <a:p>
            <a:pPr eaLnBrk="1" fontAlgn="auto" hangingPunct="1">
              <a:spcAft>
                <a:spcPts val="0"/>
              </a:spcAft>
              <a:defRPr/>
            </a:pPr>
            <a:r>
              <a:rPr lang="en-US" altLang="en-US" dirty="0" smtClean="0"/>
              <a:t>Cartilage</a:t>
            </a:r>
          </a:p>
          <a:p>
            <a:pPr lvl="1" eaLnBrk="1" fontAlgn="auto" hangingPunct="1">
              <a:spcAft>
                <a:spcPts val="0"/>
              </a:spcAft>
              <a:defRPr/>
            </a:pPr>
            <a:r>
              <a:rPr lang="en-US" altLang="en-US" dirty="0" smtClean="0"/>
              <a:t>Lines the articular joint surfaces</a:t>
            </a:r>
          </a:p>
          <a:p>
            <a:pPr eaLnBrk="1" fontAlgn="auto" hangingPunct="1">
              <a:spcAft>
                <a:spcPts val="0"/>
              </a:spcAft>
              <a:defRPr/>
            </a:pPr>
            <a:r>
              <a:rPr lang="en-US" altLang="en-US" dirty="0" smtClean="0"/>
              <a:t>Ligaments</a:t>
            </a:r>
          </a:p>
          <a:p>
            <a:pPr lvl="1" eaLnBrk="1" fontAlgn="auto" hangingPunct="1">
              <a:spcAft>
                <a:spcPts val="0"/>
              </a:spcAft>
              <a:defRPr/>
            </a:pPr>
            <a:r>
              <a:rPr lang="en-US" altLang="en-US" dirty="0" smtClean="0"/>
              <a:t>Connect across joints</a:t>
            </a:r>
          </a:p>
          <a:p>
            <a:pPr eaLnBrk="1" fontAlgn="auto" hangingPunct="1">
              <a:spcAft>
                <a:spcPts val="0"/>
              </a:spcAft>
              <a:defRPr/>
            </a:pPr>
            <a:r>
              <a:rPr lang="en-US" altLang="en-US" dirty="0" smtClean="0"/>
              <a:t>Joint lubrication and bursa</a:t>
            </a:r>
          </a:p>
          <a:p>
            <a:pPr eaLnBrk="1" fontAlgn="auto" hangingPunct="1">
              <a:spcAft>
                <a:spcPts val="0"/>
              </a:spcAft>
              <a:defRPr/>
            </a:pPr>
            <a:r>
              <a:rPr lang="en-US" altLang="en-US" dirty="0" smtClean="0"/>
              <a:t>Nerve and vascular networks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Hand Functions</a:t>
            </a:r>
          </a:p>
        </p:txBody>
      </p:sp>
      <p:sp>
        <p:nvSpPr>
          <p:cNvPr id="26627" name="Rectangle 3"/>
          <p:cNvSpPr>
            <a:spLocks noGrp="1" noChangeArrowheads="1"/>
          </p:cNvSpPr>
          <p:nvPr>
            <p:ph sz="half" idx="1"/>
          </p:nvPr>
        </p:nvSpPr>
        <p:spPr/>
        <p:txBody>
          <a:bodyPr rtlCol="0">
            <a:normAutofit fontScale="92500" lnSpcReduction="20000"/>
          </a:bodyPr>
          <a:lstStyle/>
          <a:p>
            <a:pPr eaLnBrk="1" fontAlgn="auto" hangingPunct="1">
              <a:spcAft>
                <a:spcPts val="0"/>
              </a:spcAft>
              <a:buFontTx/>
              <a:buNone/>
              <a:defRPr/>
            </a:pPr>
            <a:endParaRPr lang="en-US" altLang="en-US" dirty="0" smtClean="0"/>
          </a:p>
          <a:p>
            <a:pPr eaLnBrk="1" fontAlgn="auto" hangingPunct="1">
              <a:spcAft>
                <a:spcPts val="0"/>
              </a:spcAft>
              <a:defRPr/>
            </a:pPr>
            <a:r>
              <a:rPr lang="en-US" altLang="en-US" dirty="0" smtClean="0"/>
              <a:t>Grasping patterns</a:t>
            </a:r>
          </a:p>
          <a:p>
            <a:pPr lvl="1" eaLnBrk="1" fontAlgn="auto" hangingPunct="1">
              <a:spcAft>
                <a:spcPts val="0"/>
              </a:spcAft>
              <a:defRPr/>
            </a:pPr>
            <a:r>
              <a:rPr lang="en-US" altLang="en-US" dirty="0" smtClean="0"/>
              <a:t>Hook, spheres, cylinders</a:t>
            </a:r>
          </a:p>
          <a:p>
            <a:pPr lvl="1" eaLnBrk="1" fontAlgn="auto" hangingPunct="1">
              <a:spcAft>
                <a:spcPts val="0"/>
              </a:spcAft>
              <a:defRPr/>
            </a:pPr>
            <a:r>
              <a:rPr lang="en-US" altLang="en-US" dirty="0" smtClean="0"/>
              <a:t>Power vs. precision</a:t>
            </a:r>
          </a:p>
          <a:p>
            <a:pPr eaLnBrk="1" fontAlgn="auto" hangingPunct="1">
              <a:spcAft>
                <a:spcPts val="0"/>
              </a:spcAft>
              <a:defRPr/>
            </a:pPr>
            <a:r>
              <a:rPr lang="en-US" altLang="en-US" dirty="0" smtClean="0"/>
              <a:t>Pinches</a:t>
            </a:r>
          </a:p>
          <a:p>
            <a:pPr lvl="1" eaLnBrk="1" fontAlgn="auto" hangingPunct="1">
              <a:spcAft>
                <a:spcPts val="0"/>
              </a:spcAft>
              <a:defRPr/>
            </a:pPr>
            <a:r>
              <a:rPr lang="en-US" altLang="en-US" dirty="0" smtClean="0"/>
              <a:t>Palmar</a:t>
            </a:r>
          </a:p>
          <a:p>
            <a:pPr lvl="1" eaLnBrk="1" fontAlgn="auto" hangingPunct="1">
              <a:spcAft>
                <a:spcPts val="0"/>
              </a:spcAft>
              <a:defRPr/>
            </a:pPr>
            <a:r>
              <a:rPr lang="en-US" altLang="en-US" dirty="0" smtClean="0"/>
              <a:t>Lateral</a:t>
            </a:r>
          </a:p>
          <a:p>
            <a:pPr lvl="1" eaLnBrk="1" fontAlgn="auto" hangingPunct="1">
              <a:spcAft>
                <a:spcPts val="0"/>
              </a:spcAft>
              <a:defRPr/>
            </a:pPr>
            <a:r>
              <a:rPr lang="en-US" altLang="en-US" dirty="0" smtClean="0"/>
              <a:t>Tip to tip</a:t>
            </a:r>
          </a:p>
          <a:p>
            <a:pPr eaLnBrk="1" fontAlgn="auto" hangingPunct="1">
              <a:spcAft>
                <a:spcPts val="0"/>
              </a:spcAft>
              <a:defRPr/>
            </a:pPr>
            <a:r>
              <a:rPr lang="en-US" altLang="en-US" dirty="0" smtClean="0"/>
              <a:t>Fine motor manipulation</a:t>
            </a:r>
          </a:p>
          <a:p>
            <a:pPr eaLnBrk="1" fontAlgn="auto" hangingPunct="1">
              <a:spcAft>
                <a:spcPts val="0"/>
              </a:spcAft>
              <a:defRPr/>
            </a:pPr>
            <a:r>
              <a:rPr lang="en-US" altLang="en-US" dirty="0" smtClean="0"/>
              <a:t>Sensation</a:t>
            </a:r>
          </a:p>
          <a:p>
            <a:pPr lvl="1" eaLnBrk="1" fontAlgn="auto" hangingPunct="1">
              <a:spcAft>
                <a:spcPts val="0"/>
              </a:spcAft>
              <a:defRPr/>
            </a:pPr>
            <a:r>
              <a:rPr lang="en-US" altLang="en-US" dirty="0" smtClean="0"/>
              <a:t>Pain, touch, discrimination, object identification, vibration</a:t>
            </a:r>
          </a:p>
        </p:txBody>
      </p:sp>
      <p:pic>
        <p:nvPicPr>
          <p:cNvPr id="1843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29150" y="1668463"/>
            <a:ext cx="4346575" cy="282733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 Stats on Hand Injuries</a:t>
            </a:r>
          </a:p>
        </p:txBody>
      </p:sp>
      <p:sp>
        <p:nvSpPr>
          <p:cNvPr id="19459" name="Content Placeholder 2"/>
          <p:cNvSpPr>
            <a:spLocks noGrp="1"/>
          </p:cNvSpPr>
          <p:nvPr>
            <p:ph idx="1"/>
          </p:nvPr>
        </p:nvSpPr>
        <p:spPr/>
        <p:txBody>
          <a:bodyPr/>
          <a:lstStyle/>
          <a:p>
            <a:pPr eaLnBrk="1" hangingPunct="1"/>
            <a:r>
              <a:rPr lang="en-US" altLang="en-US" smtClean="0"/>
              <a:t>Over 1 million hand injuries in the workplace every year (OSHA, 2007)</a:t>
            </a:r>
          </a:p>
          <a:p>
            <a:pPr eaLnBrk="1" hangingPunct="1"/>
            <a:r>
              <a:rPr lang="en-US" altLang="en-US" smtClean="0"/>
              <a:t>20% of disabling work injuries are from hand injuries </a:t>
            </a:r>
          </a:p>
          <a:p>
            <a:pPr eaLnBrk="1" hangingPunct="1"/>
            <a:r>
              <a:rPr lang="en-US" altLang="en-US" smtClean="0"/>
              <a:t>205,000 injuries to wrists/hands/fingers involve days away from work (all industries) (Bureau of Labor Statistics, 2006)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Common hand injuries in farm work</a:t>
            </a:r>
          </a:p>
        </p:txBody>
      </p:sp>
      <p:pic>
        <p:nvPicPr>
          <p:cNvPr id="21507" name="Picture 10" descr="Feedlot farm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981200"/>
            <a:ext cx="3543300" cy="2349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Rectangle 5"/>
          <p:cNvSpPr>
            <a:spLocks noGrp="1" noChangeArrowheads="1"/>
          </p:cNvSpPr>
          <p:nvPr>
            <p:ph type="body" sz="half" idx="2"/>
          </p:nvPr>
        </p:nvSpPr>
        <p:spPr/>
        <p:txBody>
          <a:bodyPr rtlCol="0">
            <a:normAutofit lnSpcReduction="10000"/>
          </a:bodyPr>
          <a:lstStyle/>
          <a:p>
            <a:pPr eaLnBrk="1" fontAlgn="auto" hangingPunct="1">
              <a:spcAft>
                <a:spcPts val="0"/>
              </a:spcAft>
              <a:defRPr/>
            </a:pPr>
            <a:r>
              <a:rPr lang="en-US" altLang="en-US" dirty="0" smtClean="0"/>
              <a:t>Contributing factors</a:t>
            </a:r>
          </a:p>
          <a:p>
            <a:pPr lvl="1" eaLnBrk="1" fontAlgn="auto" hangingPunct="1">
              <a:spcAft>
                <a:spcPts val="0"/>
              </a:spcAft>
              <a:defRPr/>
            </a:pPr>
            <a:r>
              <a:rPr lang="en-US" altLang="en-US" dirty="0" smtClean="0"/>
              <a:t>Farmer state of mind</a:t>
            </a:r>
          </a:p>
          <a:p>
            <a:pPr lvl="2" eaLnBrk="1" fontAlgn="auto" hangingPunct="1">
              <a:spcAft>
                <a:spcPts val="0"/>
              </a:spcAft>
              <a:defRPr/>
            </a:pPr>
            <a:r>
              <a:rPr lang="en-US" altLang="en-US" dirty="0" smtClean="0"/>
              <a:t>i.e. attention, attitude toward safety</a:t>
            </a:r>
          </a:p>
          <a:p>
            <a:pPr lvl="1" eaLnBrk="1" fontAlgn="auto" hangingPunct="1">
              <a:spcAft>
                <a:spcPts val="0"/>
              </a:spcAft>
              <a:defRPr/>
            </a:pPr>
            <a:r>
              <a:rPr lang="en-US" altLang="en-US" dirty="0" smtClean="0"/>
              <a:t>Musculoskeletal forces</a:t>
            </a:r>
          </a:p>
          <a:p>
            <a:pPr lvl="2" eaLnBrk="1" fontAlgn="auto" hangingPunct="1">
              <a:spcAft>
                <a:spcPts val="0"/>
              </a:spcAft>
              <a:defRPr/>
            </a:pPr>
            <a:r>
              <a:rPr lang="en-US" altLang="en-US" dirty="0" smtClean="0"/>
              <a:t>i.e. wear and tear</a:t>
            </a:r>
          </a:p>
          <a:p>
            <a:pPr lvl="1" eaLnBrk="1" fontAlgn="auto" hangingPunct="1">
              <a:spcAft>
                <a:spcPts val="0"/>
              </a:spcAft>
              <a:defRPr/>
            </a:pPr>
            <a:r>
              <a:rPr lang="en-US" altLang="en-US" dirty="0" smtClean="0"/>
              <a:t>Removal of safety shields or other protective equipment</a:t>
            </a:r>
          </a:p>
          <a:p>
            <a:pPr lvl="1" eaLnBrk="1" fontAlgn="auto" hangingPunct="1">
              <a:spcAft>
                <a:spcPts val="0"/>
              </a:spcAft>
              <a:defRPr/>
            </a:pPr>
            <a:r>
              <a:rPr lang="en-US" altLang="en-US" dirty="0" smtClean="0"/>
              <a:t>Malfunction of equipment</a:t>
            </a:r>
          </a:p>
          <a:p>
            <a:pPr lvl="1" eaLnBrk="1" fontAlgn="auto" hangingPunct="1">
              <a:spcAft>
                <a:spcPts val="0"/>
              </a:spcAft>
              <a:defRPr/>
            </a:pPr>
            <a:r>
              <a:rPr lang="en-US" altLang="en-US" dirty="0" smtClean="0"/>
              <a:t>Lack of training or skill</a:t>
            </a:r>
          </a:p>
          <a:p>
            <a:pPr lvl="1" eaLnBrk="1" fontAlgn="auto" hangingPunct="1">
              <a:spcAft>
                <a:spcPts val="0"/>
              </a:spcAft>
              <a:defRPr/>
            </a:pPr>
            <a:r>
              <a:rPr lang="en-US" altLang="en-US" dirty="0" smtClean="0"/>
              <a:t>Wrong tool</a:t>
            </a:r>
          </a:p>
          <a:p>
            <a:pPr lvl="1" eaLnBrk="1" fontAlgn="auto" hangingPunct="1">
              <a:spcAft>
                <a:spcPts val="0"/>
              </a:spcAft>
              <a:defRPr/>
            </a:pPr>
            <a:endParaRPr lang="en-US" altLang="en-US" dirty="0" smtClean="0"/>
          </a:p>
        </p:txBody>
      </p:sp>
      <p:sp>
        <p:nvSpPr>
          <p:cNvPr id="21509" name="Text Box 11"/>
          <p:cNvSpPr txBox="1">
            <a:spLocks noChangeArrowheads="1"/>
          </p:cNvSpPr>
          <p:nvPr/>
        </p:nvSpPr>
        <p:spPr bwMode="auto">
          <a:xfrm>
            <a:off x="609600" y="4495800"/>
            <a:ext cx="335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 American Farm Bureau Photo Gallery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Mechanisms of farm hand injuries</a:t>
            </a:r>
          </a:p>
        </p:txBody>
      </p:sp>
      <p:pic>
        <p:nvPicPr>
          <p:cNvPr id="23555" name="Picture 6" descr="animalbite_fig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752600"/>
            <a:ext cx="3924300" cy="3219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Rectangle 5"/>
          <p:cNvSpPr>
            <a:spLocks noGrp="1" noChangeArrowheads="1"/>
          </p:cNvSpPr>
          <p:nvPr>
            <p:ph type="body" sz="half" idx="2"/>
          </p:nvPr>
        </p:nvSpPr>
        <p:spPr/>
        <p:txBody>
          <a:bodyPr/>
          <a:lstStyle/>
          <a:p>
            <a:pPr eaLnBrk="1" hangingPunct="1"/>
            <a:r>
              <a:rPr lang="en-US" altLang="en-US" smtClean="0"/>
              <a:t>Bites from farm animals</a:t>
            </a:r>
          </a:p>
          <a:p>
            <a:pPr eaLnBrk="1" hangingPunct="1"/>
            <a:r>
              <a:rPr lang="en-US" altLang="en-US" smtClean="0"/>
              <a:t>Bites from insects</a:t>
            </a:r>
          </a:p>
          <a:p>
            <a:pPr eaLnBrk="1" hangingPunct="1"/>
            <a:r>
              <a:rPr lang="en-US" altLang="en-US" smtClean="0"/>
              <a:t>Wounds</a:t>
            </a:r>
          </a:p>
          <a:p>
            <a:pPr lvl="1" eaLnBrk="1" hangingPunct="1"/>
            <a:r>
              <a:rPr lang="en-US" altLang="en-US" smtClean="0"/>
              <a:t>Punctures</a:t>
            </a:r>
          </a:p>
          <a:p>
            <a:pPr lvl="2" eaLnBrk="1" hangingPunct="1"/>
            <a:r>
              <a:rPr lang="en-US" altLang="en-US" smtClean="0"/>
              <a:t>Canines</a:t>
            </a:r>
          </a:p>
          <a:p>
            <a:pPr lvl="1" eaLnBrk="1" hangingPunct="1"/>
            <a:r>
              <a:rPr lang="en-US" altLang="en-US" smtClean="0"/>
              <a:t>Crushing/tearing wounds</a:t>
            </a:r>
          </a:p>
          <a:p>
            <a:pPr lvl="2" eaLnBrk="1" hangingPunct="1"/>
            <a:r>
              <a:rPr lang="en-US" altLang="en-US" smtClean="0"/>
              <a:t>livestock</a:t>
            </a:r>
          </a:p>
          <a:p>
            <a:pPr lvl="1" eaLnBrk="1" hangingPunct="1"/>
            <a:r>
              <a:rPr lang="en-US" altLang="en-US" smtClean="0"/>
              <a:t>Risk of infection</a:t>
            </a:r>
          </a:p>
          <a:p>
            <a:pPr lvl="1" eaLnBrk="1" hangingPunct="1"/>
            <a:r>
              <a:rPr lang="en-US" altLang="en-US" smtClean="0"/>
              <a:t>Disease </a:t>
            </a:r>
          </a:p>
        </p:txBody>
      </p:sp>
      <p:sp>
        <p:nvSpPr>
          <p:cNvPr id="23557" name="Text Box 7"/>
          <p:cNvSpPr txBox="1">
            <a:spLocks noChangeArrowheads="1"/>
          </p:cNvSpPr>
          <p:nvPr/>
        </p:nvSpPr>
        <p:spPr bwMode="auto">
          <a:xfrm>
            <a:off x="533400" y="5181600"/>
            <a:ext cx="342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 www.assh.org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Mechanisms of farm hand injuries</a:t>
            </a:r>
          </a:p>
        </p:txBody>
      </p:sp>
      <p:sp>
        <p:nvSpPr>
          <p:cNvPr id="25603" name="Rectangle 3"/>
          <p:cNvSpPr>
            <a:spLocks noGrp="1" noChangeArrowheads="1"/>
          </p:cNvSpPr>
          <p:nvPr>
            <p:ph type="body" sz="half" idx="1"/>
          </p:nvPr>
        </p:nvSpPr>
        <p:spPr/>
        <p:txBody>
          <a:bodyPr/>
          <a:lstStyle/>
          <a:p>
            <a:pPr eaLnBrk="1" hangingPunct="1"/>
            <a:r>
              <a:rPr lang="en-US" altLang="en-US" smtClean="0"/>
              <a:t>Chemicals</a:t>
            </a:r>
          </a:p>
          <a:p>
            <a:pPr lvl="1" eaLnBrk="1" hangingPunct="1"/>
            <a:r>
              <a:rPr lang="en-US" altLang="en-US" smtClean="0"/>
              <a:t>Plants</a:t>
            </a:r>
          </a:p>
          <a:p>
            <a:pPr lvl="1" eaLnBrk="1" hangingPunct="1"/>
            <a:r>
              <a:rPr lang="en-US" altLang="en-US" smtClean="0"/>
              <a:t>Vaccines</a:t>
            </a:r>
          </a:p>
          <a:p>
            <a:pPr lvl="1" eaLnBrk="1" hangingPunct="1"/>
            <a:r>
              <a:rPr lang="en-US" altLang="en-US" smtClean="0"/>
              <a:t>Fertilizers</a:t>
            </a:r>
          </a:p>
          <a:p>
            <a:pPr lvl="1" eaLnBrk="1" hangingPunct="1"/>
            <a:r>
              <a:rPr lang="en-US" altLang="en-US" smtClean="0"/>
              <a:t>Herbicides</a:t>
            </a:r>
          </a:p>
          <a:p>
            <a:pPr lvl="1" eaLnBrk="1" hangingPunct="1"/>
            <a:r>
              <a:rPr lang="en-US" altLang="en-US" smtClean="0"/>
              <a:t>Pesticides</a:t>
            </a:r>
          </a:p>
          <a:p>
            <a:pPr eaLnBrk="1" hangingPunct="1"/>
            <a:r>
              <a:rPr lang="en-US" altLang="en-US" smtClean="0"/>
              <a:t>Wounds</a:t>
            </a:r>
          </a:p>
          <a:p>
            <a:pPr lvl="1" eaLnBrk="1" hangingPunct="1"/>
            <a:r>
              <a:rPr lang="en-US" altLang="en-US" smtClean="0"/>
              <a:t>Contact dermatitis</a:t>
            </a:r>
          </a:p>
          <a:p>
            <a:pPr lvl="1" eaLnBrk="1" hangingPunct="1"/>
            <a:r>
              <a:rPr lang="en-US" altLang="en-US" smtClean="0"/>
              <a:t>Lesions</a:t>
            </a:r>
          </a:p>
          <a:p>
            <a:pPr lvl="1" eaLnBrk="1" hangingPunct="1"/>
            <a:endParaRPr lang="en-US" altLang="en-US" smtClean="0"/>
          </a:p>
          <a:p>
            <a:pPr lvl="1" eaLnBrk="1" hangingPunct="1"/>
            <a:endParaRPr lang="en-US" altLang="en-US" smtClean="0"/>
          </a:p>
        </p:txBody>
      </p:sp>
      <p:pic>
        <p:nvPicPr>
          <p:cNvPr id="72708" name="Picture 4" descr="th_contact_dermatitis_04rhus072505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97375" y="1295400"/>
            <a:ext cx="3905250" cy="26447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p:cNvSpPr txBox="1">
            <a:spLocks noChangeArrowheads="1"/>
          </p:cNvSpPr>
          <p:nvPr/>
        </p:nvSpPr>
        <p:spPr bwMode="auto">
          <a:xfrm>
            <a:off x="4419600" y="5105400"/>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 www.dermnet.com</a:t>
            </a:r>
          </a:p>
        </p:txBody>
      </p:sp>
      <p:pic>
        <p:nvPicPr>
          <p:cNvPr id="72710" name="Picture 6" descr="04contactderm1219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4054475"/>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50264" y="1976091"/>
            <a:ext cx="8327012" cy="4436584"/>
          </a:xfrm>
        </p:spPr>
        <p:txBody>
          <a:bodyPr>
            <a:norm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Communicate menu at top left</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May need to do this to see video of presenter.</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1" y="51312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50264" y="513120"/>
            <a:ext cx="91503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126431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Mechanisms of farm hand injuries</a:t>
            </a:r>
          </a:p>
        </p:txBody>
      </p:sp>
      <p:pic>
        <p:nvPicPr>
          <p:cNvPr id="27651"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1417638"/>
            <a:ext cx="3159125" cy="39163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Rectangle 5"/>
          <p:cNvSpPr>
            <a:spLocks noGrp="1" noChangeArrowheads="1"/>
          </p:cNvSpPr>
          <p:nvPr>
            <p:ph type="body" sz="half" idx="2"/>
          </p:nvPr>
        </p:nvSpPr>
        <p:spPr/>
        <p:txBody>
          <a:bodyPr/>
          <a:lstStyle/>
          <a:p>
            <a:pPr eaLnBrk="1" hangingPunct="1"/>
            <a:r>
              <a:rPr lang="en-US" altLang="en-US" smtClean="0"/>
              <a:t>Falls</a:t>
            </a:r>
          </a:p>
          <a:p>
            <a:pPr lvl="1" eaLnBrk="1" hangingPunct="1"/>
            <a:r>
              <a:rPr lang="en-US" altLang="en-US" smtClean="0"/>
              <a:t>Ladders</a:t>
            </a:r>
          </a:p>
          <a:p>
            <a:pPr lvl="1" eaLnBrk="1" hangingPunct="1"/>
            <a:r>
              <a:rPr lang="en-US" altLang="en-US" smtClean="0"/>
              <a:t>Stairs</a:t>
            </a:r>
          </a:p>
          <a:p>
            <a:pPr lvl="1" eaLnBrk="1" hangingPunct="1"/>
            <a:r>
              <a:rPr lang="en-US" altLang="en-US" smtClean="0"/>
              <a:t>Objects</a:t>
            </a:r>
          </a:p>
          <a:p>
            <a:pPr lvl="1" eaLnBrk="1" hangingPunct="1"/>
            <a:r>
              <a:rPr lang="en-US" altLang="en-US" smtClean="0"/>
              <a:t>Slippery hazards</a:t>
            </a:r>
          </a:p>
          <a:p>
            <a:pPr eaLnBrk="1" hangingPunct="1"/>
            <a:r>
              <a:rPr lang="en-US" altLang="en-US" smtClean="0"/>
              <a:t>Injuries</a:t>
            </a:r>
          </a:p>
          <a:p>
            <a:pPr lvl="1" eaLnBrk="1" hangingPunct="1"/>
            <a:r>
              <a:rPr lang="en-US" altLang="en-US" smtClean="0"/>
              <a:t>Colles (radial wrist) fracture</a:t>
            </a:r>
          </a:p>
          <a:p>
            <a:pPr lvl="1" eaLnBrk="1" hangingPunct="1"/>
            <a:r>
              <a:rPr lang="en-US" altLang="en-US" smtClean="0"/>
              <a:t>Scaphoid Non-union</a:t>
            </a:r>
          </a:p>
          <a:p>
            <a:pPr lvl="1" eaLnBrk="1" hangingPunct="1"/>
            <a:r>
              <a:rPr lang="en-US" altLang="en-US" smtClean="0"/>
              <a:t>Hand fractures</a:t>
            </a:r>
          </a:p>
        </p:txBody>
      </p:sp>
      <p:sp>
        <p:nvSpPr>
          <p:cNvPr id="27653" name="Text Box 7"/>
          <p:cNvSpPr txBox="1">
            <a:spLocks noChangeArrowheads="1"/>
          </p:cNvSpPr>
          <p:nvPr/>
        </p:nvSpPr>
        <p:spPr bwMode="auto">
          <a:xfrm>
            <a:off x="685800" y="54864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 Creative Commons</a:t>
            </a:r>
            <a:r>
              <a:rPr lang="en-US" altLang="en-US" sz="180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Mechanisms of farm hand injuries</a:t>
            </a:r>
          </a:p>
        </p:txBody>
      </p:sp>
      <p:sp>
        <p:nvSpPr>
          <p:cNvPr id="35843" name="Rectangle 4"/>
          <p:cNvSpPr>
            <a:spLocks noGrp="1" noChangeArrowheads="1"/>
          </p:cNvSpPr>
          <p:nvPr>
            <p:ph type="body" sz="half" idx="1"/>
          </p:nvPr>
        </p:nvSpPr>
        <p:spPr/>
        <p:txBody>
          <a:bodyPr rtlCol="0">
            <a:normAutofit lnSpcReduction="10000"/>
          </a:bodyPr>
          <a:lstStyle/>
          <a:p>
            <a:pPr eaLnBrk="1" fontAlgn="auto" hangingPunct="1">
              <a:lnSpc>
                <a:spcPct val="80000"/>
              </a:lnSpc>
              <a:spcAft>
                <a:spcPts val="0"/>
              </a:spcAft>
              <a:defRPr/>
            </a:pPr>
            <a:r>
              <a:rPr lang="en-US" altLang="en-US" sz="2000" smtClean="0"/>
              <a:t>Machinery</a:t>
            </a:r>
          </a:p>
          <a:p>
            <a:pPr lvl="1" eaLnBrk="1" fontAlgn="auto" hangingPunct="1">
              <a:lnSpc>
                <a:spcPct val="80000"/>
              </a:lnSpc>
              <a:spcAft>
                <a:spcPts val="0"/>
              </a:spcAft>
              <a:defRPr/>
            </a:pPr>
            <a:r>
              <a:rPr lang="en-US" altLang="en-US" sz="1800" smtClean="0"/>
              <a:t>Augers</a:t>
            </a:r>
          </a:p>
          <a:p>
            <a:pPr lvl="1" eaLnBrk="1" fontAlgn="auto" hangingPunct="1">
              <a:lnSpc>
                <a:spcPct val="80000"/>
              </a:lnSpc>
              <a:spcAft>
                <a:spcPts val="0"/>
              </a:spcAft>
              <a:defRPr/>
            </a:pPr>
            <a:r>
              <a:rPr lang="en-US" altLang="en-US" sz="1800" smtClean="0"/>
              <a:t>Belts</a:t>
            </a:r>
          </a:p>
          <a:p>
            <a:pPr lvl="1" eaLnBrk="1" fontAlgn="auto" hangingPunct="1">
              <a:lnSpc>
                <a:spcPct val="80000"/>
              </a:lnSpc>
              <a:spcAft>
                <a:spcPts val="0"/>
              </a:spcAft>
              <a:defRPr/>
            </a:pPr>
            <a:r>
              <a:rPr lang="en-US" altLang="en-US" sz="1800" smtClean="0"/>
              <a:t>Chains</a:t>
            </a:r>
          </a:p>
          <a:p>
            <a:pPr lvl="1" eaLnBrk="1" fontAlgn="auto" hangingPunct="1">
              <a:lnSpc>
                <a:spcPct val="80000"/>
              </a:lnSpc>
              <a:spcAft>
                <a:spcPts val="0"/>
              </a:spcAft>
              <a:defRPr/>
            </a:pPr>
            <a:r>
              <a:rPr lang="en-US" altLang="en-US" sz="1800" smtClean="0"/>
              <a:t>Saws</a:t>
            </a:r>
          </a:p>
          <a:p>
            <a:pPr lvl="1" eaLnBrk="1" fontAlgn="auto" hangingPunct="1">
              <a:lnSpc>
                <a:spcPct val="80000"/>
              </a:lnSpc>
              <a:spcAft>
                <a:spcPts val="0"/>
              </a:spcAft>
              <a:defRPr/>
            </a:pPr>
            <a:r>
              <a:rPr lang="en-US" altLang="en-US" sz="1800" smtClean="0"/>
              <a:t>Hitches</a:t>
            </a:r>
          </a:p>
          <a:p>
            <a:pPr lvl="1" eaLnBrk="1" fontAlgn="auto" hangingPunct="1">
              <a:lnSpc>
                <a:spcPct val="80000"/>
              </a:lnSpc>
              <a:spcAft>
                <a:spcPts val="0"/>
              </a:spcAft>
              <a:defRPr/>
            </a:pPr>
            <a:r>
              <a:rPr lang="en-US" altLang="en-US" sz="1800" smtClean="0"/>
              <a:t>Hydraulic leaks</a:t>
            </a:r>
          </a:p>
          <a:p>
            <a:pPr lvl="1" eaLnBrk="1" fontAlgn="auto" hangingPunct="1">
              <a:lnSpc>
                <a:spcPct val="80000"/>
              </a:lnSpc>
              <a:spcAft>
                <a:spcPts val="0"/>
              </a:spcAft>
              <a:defRPr/>
            </a:pPr>
            <a:r>
              <a:rPr lang="en-US" altLang="en-US" sz="1800" smtClean="0"/>
              <a:t>Mufflers/engines</a:t>
            </a:r>
          </a:p>
          <a:p>
            <a:pPr eaLnBrk="1" fontAlgn="auto" hangingPunct="1">
              <a:lnSpc>
                <a:spcPct val="80000"/>
              </a:lnSpc>
              <a:spcAft>
                <a:spcPts val="0"/>
              </a:spcAft>
              <a:defRPr/>
            </a:pPr>
            <a:r>
              <a:rPr lang="en-US" altLang="en-US" sz="2000" smtClean="0"/>
              <a:t>Wounds</a:t>
            </a:r>
          </a:p>
          <a:p>
            <a:pPr lvl="1" eaLnBrk="1" fontAlgn="auto" hangingPunct="1">
              <a:lnSpc>
                <a:spcPct val="80000"/>
              </a:lnSpc>
              <a:spcAft>
                <a:spcPts val="0"/>
              </a:spcAft>
              <a:defRPr/>
            </a:pPr>
            <a:r>
              <a:rPr lang="en-US" altLang="en-US" sz="1800" smtClean="0"/>
              <a:t>Amputations</a:t>
            </a:r>
          </a:p>
          <a:p>
            <a:pPr lvl="1" eaLnBrk="1" fontAlgn="auto" hangingPunct="1">
              <a:lnSpc>
                <a:spcPct val="80000"/>
              </a:lnSpc>
              <a:spcAft>
                <a:spcPts val="0"/>
              </a:spcAft>
              <a:defRPr/>
            </a:pPr>
            <a:r>
              <a:rPr lang="en-US" altLang="en-US" sz="1800" smtClean="0"/>
              <a:t>Fractures</a:t>
            </a:r>
          </a:p>
          <a:p>
            <a:pPr lvl="1" eaLnBrk="1" fontAlgn="auto" hangingPunct="1">
              <a:lnSpc>
                <a:spcPct val="80000"/>
              </a:lnSpc>
              <a:spcAft>
                <a:spcPts val="0"/>
              </a:spcAft>
              <a:defRPr/>
            </a:pPr>
            <a:r>
              <a:rPr lang="en-US" altLang="en-US" sz="1800" smtClean="0"/>
              <a:t>Avulsions</a:t>
            </a:r>
          </a:p>
          <a:p>
            <a:pPr lvl="1" eaLnBrk="1" fontAlgn="auto" hangingPunct="1">
              <a:lnSpc>
                <a:spcPct val="80000"/>
              </a:lnSpc>
              <a:spcAft>
                <a:spcPts val="0"/>
              </a:spcAft>
              <a:defRPr/>
            </a:pPr>
            <a:r>
              <a:rPr lang="en-US" altLang="en-US" sz="1800" smtClean="0"/>
              <a:t>Crushing</a:t>
            </a:r>
          </a:p>
          <a:p>
            <a:pPr lvl="1" eaLnBrk="1" fontAlgn="auto" hangingPunct="1">
              <a:lnSpc>
                <a:spcPct val="80000"/>
              </a:lnSpc>
              <a:spcAft>
                <a:spcPts val="0"/>
              </a:spcAft>
              <a:defRPr/>
            </a:pPr>
            <a:r>
              <a:rPr lang="en-US" altLang="en-US" sz="1800" smtClean="0"/>
              <a:t>Lacerations</a:t>
            </a:r>
          </a:p>
          <a:p>
            <a:pPr lvl="1" eaLnBrk="1" fontAlgn="auto" hangingPunct="1">
              <a:lnSpc>
                <a:spcPct val="80000"/>
              </a:lnSpc>
              <a:spcAft>
                <a:spcPts val="0"/>
              </a:spcAft>
              <a:defRPr/>
            </a:pPr>
            <a:r>
              <a:rPr lang="en-US" altLang="en-US" sz="1800" smtClean="0"/>
              <a:t>Contusions</a:t>
            </a:r>
          </a:p>
          <a:p>
            <a:pPr lvl="1" eaLnBrk="1" fontAlgn="auto" hangingPunct="1">
              <a:lnSpc>
                <a:spcPct val="80000"/>
              </a:lnSpc>
              <a:spcAft>
                <a:spcPts val="0"/>
              </a:spcAft>
              <a:defRPr/>
            </a:pPr>
            <a:r>
              <a:rPr lang="en-US" altLang="en-US" sz="1800" smtClean="0"/>
              <a:t>Burns</a:t>
            </a:r>
          </a:p>
          <a:p>
            <a:pPr lvl="1" eaLnBrk="1" fontAlgn="auto" hangingPunct="1">
              <a:lnSpc>
                <a:spcPct val="80000"/>
              </a:lnSpc>
              <a:spcAft>
                <a:spcPts val="0"/>
              </a:spcAft>
              <a:defRPr/>
            </a:pPr>
            <a:endParaRPr lang="en-US" altLang="en-US" sz="1800" smtClean="0"/>
          </a:p>
        </p:txBody>
      </p:sp>
      <p:pic>
        <p:nvPicPr>
          <p:cNvPr id="57351" name="Picture 7" descr="hand_inject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28800"/>
            <a:ext cx="27432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descr="hand_inject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2743200"/>
            <a:ext cx="27432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Content Placeholder 1"/>
          <p:cNvSpPr>
            <a:spLocks noGrp="1"/>
          </p:cNvSpPr>
          <p:nvPr>
            <p:ph sz="half" idx="2"/>
          </p:nvPr>
        </p:nvSpPr>
        <p:spPr/>
        <p:txBody>
          <a:bodyPr/>
          <a:lstStyle/>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Mechanisms of farm hand injuries</a:t>
            </a:r>
          </a:p>
        </p:txBody>
      </p:sp>
      <p:sp>
        <p:nvSpPr>
          <p:cNvPr id="31747" name="Rectangle 3"/>
          <p:cNvSpPr>
            <a:spLocks noGrp="1" noChangeArrowheads="1"/>
          </p:cNvSpPr>
          <p:nvPr>
            <p:ph type="body" sz="half" idx="1"/>
          </p:nvPr>
        </p:nvSpPr>
        <p:spPr/>
        <p:txBody>
          <a:bodyPr/>
          <a:lstStyle/>
          <a:p>
            <a:pPr eaLnBrk="1" hangingPunct="1"/>
            <a:r>
              <a:rPr lang="en-US" altLang="en-US" smtClean="0"/>
              <a:t>Wounds</a:t>
            </a:r>
          </a:p>
          <a:p>
            <a:pPr lvl="1" eaLnBrk="1" hangingPunct="1"/>
            <a:r>
              <a:rPr lang="en-US" altLang="en-US" smtClean="0"/>
              <a:t>Tendon lacerations</a:t>
            </a:r>
          </a:p>
          <a:p>
            <a:pPr lvl="2" eaLnBrk="1" hangingPunct="1"/>
            <a:r>
              <a:rPr lang="en-US" altLang="en-US" smtClean="0"/>
              <a:t>Flexion</a:t>
            </a:r>
          </a:p>
          <a:p>
            <a:pPr lvl="2" eaLnBrk="1" hangingPunct="1"/>
            <a:r>
              <a:rPr lang="en-US" altLang="en-US" smtClean="0"/>
              <a:t>Extension</a:t>
            </a:r>
          </a:p>
          <a:p>
            <a:pPr lvl="1" eaLnBrk="1" hangingPunct="1">
              <a:buFontTx/>
              <a:buNone/>
            </a:pPr>
            <a:endParaRPr lang="en-US" altLang="en-US" smtClean="0"/>
          </a:p>
        </p:txBody>
      </p:sp>
      <p:pic>
        <p:nvPicPr>
          <p:cNvPr id="31748" name="Picture 4" descr="Tendon_repair1_DSCN1760_blowu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0100" y="2400300"/>
            <a:ext cx="3924300" cy="2819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5"/>
          <p:cNvSpPr txBox="1">
            <a:spLocks noChangeArrowheads="1"/>
          </p:cNvSpPr>
          <p:nvPr/>
        </p:nvSpPr>
        <p:spPr bwMode="auto">
          <a:xfrm>
            <a:off x="4800600" y="5410200"/>
            <a:ext cx="342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http://www.davidlnelson.md/Tendon_Surgery.htm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altLang="en-US" smtClean="0"/>
              <a:t>Mechanisms of farm hand injuries</a:t>
            </a:r>
          </a:p>
        </p:txBody>
      </p:sp>
      <p:pic>
        <p:nvPicPr>
          <p:cNvPr id="63501" name="Picture 13" descr="cons1_8_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286000"/>
            <a:ext cx="3257550" cy="2205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Rectangle 6"/>
          <p:cNvSpPr>
            <a:spLocks noGrp="1" noChangeArrowheads="1"/>
          </p:cNvSpPr>
          <p:nvPr>
            <p:ph type="body" sz="half" idx="2"/>
          </p:nvPr>
        </p:nvSpPr>
        <p:spPr/>
        <p:txBody>
          <a:bodyPr/>
          <a:lstStyle/>
          <a:p>
            <a:pPr eaLnBrk="1" hangingPunct="1"/>
            <a:r>
              <a:rPr lang="en-US" altLang="en-US" sz="2400" smtClean="0"/>
              <a:t>Musculoskeletal forces</a:t>
            </a:r>
          </a:p>
          <a:p>
            <a:pPr lvl="1" eaLnBrk="1" hangingPunct="1"/>
            <a:r>
              <a:rPr lang="en-US" altLang="en-US" sz="2000" smtClean="0"/>
              <a:t>Cumulative trauma</a:t>
            </a:r>
          </a:p>
          <a:p>
            <a:pPr lvl="1" eaLnBrk="1" hangingPunct="1"/>
            <a:r>
              <a:rPr lang="en-US" altLang="en-US" sz="2000" smtClean="0"/>
              <a:t>Repetitive use</a:t>
            </a:r>
          </a:p>
          <a:p>
            <a:pPr eaLnBrk="1" hangingPunct="1"/>
            <a:r>
              <a:rPr lang="en-US" altLang="en-US" sz="2400" smtClean="0"/>
              <a:t>Injuries</a:t>
            </a:r>
          </a:p>
          <a:p>
            <a:pPr lvl="1" eaLnBrk="1" hangingPunct="1"/>
            <a:r>
              <a:rPr lang="en-US" altLang="en-US" sz="2000" smtClean="0"/>
              <a:t>Sprains/strains</a:t>
            </a:r>
          </a:p>
          <a:p>
            <a:pPr lvl="1" eaLnBrk="1" hangingPunct="1"/>
            <a:r>
              <a:rPr lang="en-US" altLang="en-US" sz="2000" smtClean="0"/>
              <a:t>Tendonitis</a:t>
            </a:r>
          </a:p>
          <a:p>
            <a:pPr lvl="1" eaLnBrk="1" hangingPunct="1"/>
            <a:r>
              <a:rPr lang="en-US" altLang="en-US" sz="2000" smtClean="0"/>
              <a:t>Carpal tunnel</a:t>
            </a:r>
          </a:p>
          <a:p>
            <a:pPr lvl="1" eaLnBrk="1" hangingPunct="1"/>
            <a:r>
              <a:rPr lang="en-US" altLang="en-US" sz="2000" smtClean="0"/>
              <a:t>Bursitis</a:t>
            </a:r>
          </a:p>
          <a:p>
            <a:pPr lvl="1" eaLnBrk="1" hangingPunct="1"/>
            <a:r>
              <a:rPr lang="en-US" altLang="en-US" sz="2000" smtClean="0"/>
              <a:t>Cysts</a:t>
            </a:r>
          </a:p>
          <a:p>
            <a:pPr lvl="1" eaLnBrk="1" hangingPunct="1"/>
            <a:r>
              <a:rPr lang="en-US" altLang="en-US" sz="2000" smtClean="0"/>
              <a:t>Vascular compromise</a:t>
            </a:r>
          </a:p>
          <a:p>
            <a:pPr lvl="1" eaLnBrk="1" hangingPunct="1"/>
            <a:r>
              <a:rPr lang="en-US" altLang="en-US" sz="2000" smtClean="0"/>
              <a:t>Arthritis</a:t>
            </a:r>
          </a:p>
          <a:p>
            <a:pPr lvl="1" eaLnBrk="1" hangingPunct="1"/>
            <a:endParaRPr lang="en-US" altLang="en-US" sz="2000" smtClean="0"/>
          </a:p>
        </p:txBody>
      </p:sp>
      <p:sp>
        <p:nvSpPr>
          <p:cNvPr id="33797" name="Text Box 8"/>
          <p:cNvSpPr txBox="1">
            <a:spLocks noChangeArrowheads="1"/>
          </p:cNvSpPr>
          <p:nvPr/>
        </p:nvSpPr>
        <p:spPr bwMode="auto">
          <a:xfrm>
            <a:off x="685800" y="4953000"/>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 http://orthoinfo.aaos.org</a:t>
            </a:r>
          </a:p>
        </p:txBody>
      </p:sp>
      <p:pic>
        <p:nvPicPr>
          <p:cNvPr id="63502" name="Picture 14" descr="cons1_10_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209800"/>
            <a:ext cx="304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15" descr="carpal tun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050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3501"/>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5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Mechanisms of farm hand injuries</a:t>
            </a:r>
          </a:p>
        </p:txBody>
      </p:sp>
      <p:pic>
        <p:nvPicPr>
          <p:cNvPr id="67590" name="Picture 6" descr="cons1_11_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371600"/>
            <a:ext cx="2724150" cy="2752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5"/>
          <p:cNvSpPr>
            <a:spLocks noGrp="1" noChangeArrowheads="1"/>
          </p:cNvSpPr>
          <p:nvPr>
            <p:ph type="body" sz="half" idx="2"/>
          </p:nvPr>
        </p:nvSpPr>
        <p:spPr/>
        <p:txBody>
          <a:bodyPr/>
          <a:lstStyle/>
          <a:p>
            <a:pPr eaLnBrk="1" hangingPunct="1"/>
            <a:r>
              <a:rPr lang="en-US" altLang="en-US" smtClean="0"/>
              <a:t>Arthritis and Joint involvement</a:t>
            </a:r>
          </a:p>
          <a:p>
            <a:pPr lvl="1" eaLnBrk="1" hangingPunct="1"/>
            <a:r>
              <a:rPr lang="en-US" altLang="en-US" smtClean="0"/>
              <a:t>Pain</a:t>
            </a:r>
          </a:p>
          <a:p>
            <a:pPr lvl="1" eaLnBrk="1" hangingPunct="1"/>
            <a:r>
              <a:rPr lang="en-US" altLang="en-US" smtClean="0"/>
              <a:t>Joint enlargement</a:t>
            </a:r>
          </a:p>
          <a:p>
            <a:pPr lvl="1" eaLnBrk="1" hangingPunct="1"/>
            <a:r>
              <a:rPr lang="en-US" altLang="en-US" smtClean="0"/>
              <a:t>Joint erosion</a:t>
            </a:r>
          </a:p>
          <a:p>
            <a:pPr lvl="1" eaLnBrk="1" hangingPunct="1"/>
            <a:r>
              <a:rPr lang="en-US" altLang="en-US" smtClean="0"/>
              <a:t>Nodes</a:t>
            </a:r>
          </a:p>
          <a:p>
            <a:pPr lvl="1" eaLnBrk="1" hangingPunct="1"/>
            <a:r>
              <a:rPr lang="en-US" altLang="en-US" smtClean="0"/>
              <a:t>Deformities</a:t>
            </a:r>
          </a:p>
        </p:txBody>
      </p:sp>
      <p:pic>
        <p:nvPicPr>
          <p:cNvPr id="67592" name="Picture 8" descr="swan n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31702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bout-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267200"/>
            <a:ext cx="38100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descr="cons1_13_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745038"/>
            <a:ext cx="342900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759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759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759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7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Mechanisms of farm hand injuries</a:t>
            </a:r>
          </a:p>
        </p:txBody>
      </p:sp>
      <p:sp>
        <p:nvSpPr>
          <p:cNvPr id="37891" name="Rectangle 4"/>
          <p:cNvSpPr>
            <a:spLocks noGrp="1" noChangeArrowheads="1"/>
          </p:cNvSpPr>
          <p:nvPr>
            <p:ph type="body" sz="half" idx="1"/>
          </p:nvPr>
        </p:nvSpPr>
        <p:spPr/>
        <p:txBody>
          <a:bodyPr/>
          <a:lstStyle/>
          <a:p>
            <a:pPr eaLnBrk="1" hangingPunct="1"/>
            <a:r>
              <a:rPr lang="en-US" altLang="en-US" smtClean="0"/>
              <a:t>Vibration </a:t>
            </a:r>
          </a:p>
          <a:p>
            <a:pPr eaLnBrk="1" hangingPunct="1"/>
            <a:r>
              <a:rPr lang="en-US" altLang="en-US" smtClean="0"/>
              <a:t>Cold and heat</a:t>
            </a:r>
          </a:p>
          <a:p>
            <a:pPr lvl="1" eaLnBrk="1" hangingPunct="1"/>
            <a:r>
              <a:rPr lang="en-US" altLang="en-US" smtClean="0"/>
              <a:t>Vascular compromise</a:t>
            </a:r>
          </a:p>
          <a:p>
            <a:pPr lvl="1" eaLnBrk="1" hangingPunct="1"/>
            <a:r>
              <a:rPr lang="en-US" altLang="en-US" smtClean="0"/>
              <a:t>Nerve damage</a:t>
            </a:r>
          </a:p>
          <a:p>
            <a:pPr lvl="1" eaLnBrk="1" hangingPunct="1"/>
            <a:r>
              <a:rPr lang="en-US" altLang="en-US" smtClean="0"/>
              <a:t>Thermal injury</a:t>
            </a:r>
          </a:p>
          <a:p>
            <a:pPr lvl="1" eaLnBrk="1" hangingPunct="1"/>
            <a:r>
              <a:rPr lang="en-US" altLang="en-US" smtClean="0"/>
              <a:t>Raynaud’s syndrome (sympathetic)</a:t>
            </a:r>
          </a:p>
          <a:p>
            <a:pPr lvl="1" eaLnBrk="1" hangingPunct="1">
              <a:buFontTx/>
              <a:buNone/>
            </a:pPr>
            <a:endParaRPr lang="en-US" altLang="en-US" smtClean="0"/>
          </a:p>
          <a:p>
            <a:pPr lvl="1" eaLnBrk="1" hangingPunct="1"/>
            <a:endParaRPr lang="en-US" altLang="en-US" smtClean="0"/>
          </a:p>
        </p:txBody>
      </p:sp>
      <p:pic>
        <p:nvPicPr>
          <p:cNvPr id="76806" name="Picture 6" descr="vascular_fig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9625" y="2014538"/>
            <a:ext cx="3905250" cy="35909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Text Box 7"/>
          <p:cNvSpPr txBox="1">
            <a:spLocks noChangeArrowheads="1"/>
          </p:cNvSpPr>
          <p:nvPr/>
        </p:nvSpPr>
        <p:spPr bwMode="auto">
          <a:xfrm>
            <a:off x="4724400" y="5791200"/>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Source:http://www.assh.org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Mechanisms of farm hand injuries</a:t>
            </a:r>
          </a:p>
        </p:txBody>
      </p:sp>
      <p:pic>
        <p:nvPicPr>
          <p:cNvPr id="65542" name="Picture 6" descr="BrachPlex_Image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47700" y="1524000"/>
            <a:ext cx="3695700" cy="4572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Rectangle 5"/>
          <p:cNvSpPr>
            <a:spLocks noGrp="1" noChangeArrowheads="1"/>
          </p:cNvSpPr>
          <p:nvPr>
            <p:ph type="body" sz="half" idx="2"/>
          </p:nvPr>
        </p:nvSpPr>
        <p:spPr/>
        <p:txBody>
          <a:bodyPr/>
          <a:lstStyle/>
          <a:p>
            <a:pPr eaLnBrk="1" hangingPunct="1"/>
            <a:r>
              <a:rPr lang="en-US" altLang="en-US" sz="2400" smtClean="0"/>
              <a:t>Related injuries that affect hand function</a:t>
            </a:r>
          </a:p>
          <a:p>
            <a:pPr lvl="1" eaLnBrk="1" hangingPunct="1"/>
            <a:r>
              <a:rPr lang="en-US" altLang="en-US" sz="2000" smtClean="0"/>
              <a:t>Brachial plexus injury</a:t>
            </a:r>
          </a:p>
          <a:p>
            <a:pPr lvl="1" eaLnBrk="1" hangingPunct="1"/>
            <a:r>
              <a:rPr lang="en-US" altLang="en-US" sz="2000" smtClean="0"/>
              <a:t>Cubital tunnel</a:t>
            </a:r>
          </a:p>
          <a:p>
            <a:pPr lvl="1" eaLnBrk="1" hangingPunct="1"/>
            <a:r>
              <a:rPr lang="en-US" altLang="en-US" sz="2000" smtClean="0"/>
              <a:t>Rotator cuff trauma</a:t>
            </a:r>
          </a:p>
          <a:p>
            <a:pPr lvl="1" eaLnBrk="1" hangingPunct="1"/>
            <a:r>
              <a:rPr lang="en-US" altLang="en-US" sz="2000" smtClean="0"/>
              <a:t>Nerve injuries proximal to the hand</a:t>
            </a:r>
          </a:p>
          <a:p>
            <a:pPr eaLnBrk="1" hangingPunct="1"/>
            <a:r>
              <a:rPr lang="en-US" altLang="en-US" sz="2400" smtClean="0"/>
              <a:t>Mechanism</a:t>
            </a:r>
          </a:p>
          <a:p>
            <a:pPr lvl="1" eaLnBrk="1" hangingPunct="1"/>
            <a:r>
              <a:rPr lang="en-US" altLang="en-US" sz="2000" smtClean="0"/>
              <a:t>Pulling/pushing</a:t>
            </a:r>
          </a:p>
          <a:p>
            <a:pPr lvl="1" eaLnBrk="1" hangingPunct="1"/>
            <a:r>
              <a:rPr lang="en-US" altLang="en-US" sz="2000" smtClean="0"/>
              <a:t>Overuse</a:t>
            </a:r>
          </a:p>
          <a:p>
            <a:pPr lvl="1" eaLnBrk="1" hangingPunct="1"/>
            <a:r>
              <a:rPr lang="en-US" altLang="en-US" sz="2000" smtClean="0"/>
              <a:t>Dislocations</a:t>
            </a:r>
          </a:p>
          <a:p>
            <a:pPr lvl="1" eaLnBrk="1" hangingPunct="1"/>
            <a:r>
              <a:rPr lang="en-US" altLang="en-US" sz="2000" smtClean="0"/>
              <a:t>Lacerations/crushing</a:t>
            </a:r>
          </a:p>
        </p:txBody>
      </p:sp>
      <p:pic>
        <p:nvPicPr>
          <p:cNvPr id="65543" name="Picture 7" descr="Cubital_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00200"/>
            <a:ext cx="37068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9"/>
          <p:cNvSpPr txBox="1">
            <a:spLocks noChangeArrowheads="1"/>
          </p:cNvSpPr>
          <p:nvPr/>
        </p:nvSpPr>
        <p:spPr bwMode="auto">
          <a:xfrm>
            <a:off x="685800" y="6248400"/>
            <a:ext cx="304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 http:www.assh.org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554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Prevention of Hand Injuries</a:t>
            </a:r>
          </a:p>
        </p:txBody>
      </p:sp>
      <p:sp>
        <p:nvSpPr>
          <p:cNvPr id="41987" name="Rectangle 3"/>
          <p:cNvSpPr>
            <a:spLocks noGrp="1" noChangeArrowheads="1"/>
          </p:cNvSpPr>
          <p:nvPr>
            <p:ph idx="1"/>
          </p:nvPr>
        </p:nvSpPr>
        <p:spPr/>
        <p:txBody>
          <a:bodyPr/>
          <a:lstStyle/>
          <a:p>
            <a:pPr eaLnBrk="1" hangingPunct="1"/>
            <a:r>
              <a:rPr lang="en-US" altLang="en-US" smtClean="0"/>
              <a:t>Design to fit body size</a:t>
            </a:r>
          </a:p>
          <a:p>
            <a:pPr lvl="1" eaLnBrk="1" hangingPunct="1"/>
            <a:r>
              <a:rPr lang="en-US" altLang="en-US" smtClean="0"/>
              <a:t>No such thing as “average size”</a:t>
            </a:r>
          </a:p>
          <a:p>
            <a:pPr lvl="1" eaLnBrk="1" hangingPunct="1"/>
            <a:r>
              <a:rPr lang="en-US" altLang="en-US" smtClean="0"/>
              <a:t>Provide adjustability in work station</a:t>
            </a:r>
          </a:p>
          <a:p>
            <a:pPr eaLnBrk="1" hangingPunct="1"/>
            <a:r>
              <a:rPr lang="en-US" altLang="en-US" smtClean="0"/>
              <a:t>Design to fit body posture</a:t>
            </a:r>
          </a:p>
          <a:p>
            <a:pPr lvl="1" eaLnBrk="1" hangingPunct="1"/>
            <a:r>
              <a:rPr lang="en-US" altLang="en-US" smtClean="0"/>
              <a:t>Three work positions: lying, sitting, and standing</a:t>
            </a:r>
          </a:p>
          <a:p>
            <a:pPr lvl="1" eaLnBrk="1" hangingPunct="1"/>
            <a:r>
              <a:rPr lang="en-US" altLang="en-US" smtClean="0"/>
              <a:t>But, transient postures of every kind between these postures (asymmetry):</a:t>
            </a:r>
          </a:p>
          <a:p>
            <a:pPr lvl="1" eaLnBrk="1" hangingPunct="1"/>
            <a:r>
              <a:rPr lang="en-US" altLang="en-US" smtClean="0"/>
              <a:t>Stooping, squatting, kneeling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Prevention of Hand Injuries</a:t>
            </a:r>
          </a:p>
        </p:txBody>
      </p:sp>
      <p:sp>
        <p:nvSpPr>
          <p:cNvPr id="44035" name="Rectangle 3"/>
          <p:cNvSpPr>
            <a:spLocks noGrp="1" noChangeArrowheads="1"/>
          </p:cNvSpPr>
          <p:nvPr>
            <p:ph idx="1"/>
          </p:nvPr>
        </p:nvSpPr>
        <p:spPr/>
        <p:txBody>
          <a:bodyPr/>
          <a:lstStyle/>
          <a:p>
            <a:pPr eaLnBrk="1" hangingPunct="1"/>
            <a:r>
              <a:rPr lang="en-US" altLang="en-US" smtClean="0"/>
              <a:t>Designing for Hand Use</a:t>
            </a:r>
          </a:p>
          <a:p>
            <a:pPr lvl="1" eaLnBrk="1" hangingPunct="1"/>
            <a:r>
              <a:rPr lang="en-US" altLang="en-US" smtClean="0"/>
              <a:t>Hand tasks fall into five major groups</a:t>
            </a:r>
          </a:p>
          <a:p>
            <a:pPr lvl="2" eaLnBrk="1" hangingPunct="1"/>
            <a:r>
              <a:rPr lang="en-US" altLang="en-US" sz="2400" smtClean="0"/>
              <a:t>Fine manipulation (writing, assembling small parts)</a:t>
            </a:r>
          </a:p>
          <a:p>
            <a:pPr lvl="2" eaLnBrk="1" hangingPunct="1"/>
            <a:r>
              <a:rPr lang="en-US" altLang="en-US" sz="2400" smtClean="0"/>
              <a:t>Fast movements to an object (hitting a switch)</a:t>
            </a:r>
          </a:p>
          <a:p>
            <a:pPr lvl="2" eaLnBrk="1" hangingPunct="1"/>
            <a:r>
              <a:rPr lang="en-US" altLang="en-US" sz="2400" smtClean="0"/>
              <a:t>Frequent movements between targets (larger parts from bins to assembly)</a:t>
            </a:r>
          </a:p>
          <a:p>
            <a:pPr lvl="2" eaLnBrk="1" hangingPunct="1"/>
            <a:r>
              <a:rPr lang="en-US" altLang="en-US" sz="2400" smtClean="0"/>
              <a:t>Forceful activities with little displacement (turning a wrench)</a:t>
            </a:r>
          </a:p>
          <a:p>
            <a:pPr lvl="2" eaLnBrk="1" hangingPunct="1"/>
            <a:r>
              <a:rPr lang="en-US" altLang="en-US" sz="2400" smtClean="0"/>
              <a:t>Forceful activities with large displacements (hammering)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Working with Tools</a:t>
            </a:r>
          </a:p>
        </p:txBody>
      </p:sp>
      <p:sp>
        <p:nvSpPr>
          <p:cNvPr id="51203" name="Rectangle 3"/>
          <p:cNvSpPr>
            <a:spLocks noGrp="1" noChangeArrowheads="1"/>
          </p:cNvSpPr>
          <p:nvPr>
            <p:ph idx="1"/>
          </p:nvPr>
        </p:nvSpPr>
        <p:spPr/>
        <p:txBody>
          <a:bodyPr rtlCol="0">
            <a:normAutofit/>
          </a:bodyPr>
          <a:lstStyle/>
          <a:p>
            <a:pPr eaLnBrk="1" fontAlgn="auto" hangingPunct="1">
              <a:spcAft>
                <a:spcPts val="0"/>
              </a:spcAft>
              <a:defRPr/>
            </a:pPr>
            <a:r>
              <a:rPr lang="en-US" altLang="en-US" dirty="0" smtClean="0"/>
              <a:t>Hand tools</a:t>
            </a:r>
          </a:p>
          <a:p>
            <a:pPr lvl="1" eaLnBrk="1" fontAlgn="auto" hangingPunct="1">
              <a:spcAft>
                <a:spcPts val="0"/>
              </a:spcAft>
              <a:defRPr/>
            </a:pPr>
            <a:r>
              <a:rPr lang="en-US" altLang="en-US" dirty="0" smtClean="0"/>
              <a:t>Purpose of tool handle is to maintain secure control</a:t>
            </a:r>
          </a:p>
          <a:p>
            <a:pPr lvl="1" eaLnBrk="1" fontAlgn="auto" hangingPunct="1">
              <a:spcAft>
                <a:spcPts val="0"/>
              </a:spcAft>
              <a:defRPr/>
            </a:pPr>
            <a:r>
              <a:rPr lang="en-US" altLang="en-US" dirty="0" smtClean="0"/>
              <a:t>Tool should fit contours of hands</a:t>
            </a:r>
          </a:p>
          <a:p>
            <a:pPr lvl="1" eaLnBrk="1" fontAlgn="auto" hangingPunct="1">
              <a:spcAft>
                <a:spcPts val="0"/>
              </a:spcAft>
              <a:defRPr/>
            </a:pPr>
            <a:r>
              <a:rPr lang="en-US" altLang="en-US" dirty="0" smtClean="0"/>
              <a:t>Tool for right or left (or both)?</a:t>
            </a:r>
          </a:p>
          <a:p>
            <a:pPr lvl="1" eaLnBrk="1" fontAlgn="auto" hangingPunct="1">
              <a:spcAft>
                <a:spcPts val="0"/>
              </a:spcAft>
              <a:defRPr/>
            </a:pPr>
            <a:r>
              <a:rPr lang="en-US" altLang="en-US" dirty="0" smtClean="0"/>
              <a:t>Does tool require precision grip or power grip?</a:t>
            </a:r>
          </a:p>
          <a:p>
            <a:pPr lvl="1" eaLnBrk="1" fontAlgn="auto" hangingPunct="1">
              <a:spcAft>
                <a:spcPts val="0"/>
              </a:spcAft>
              <a:defRPr/>
            </a:pPr>
            <a:r>
              <a:rPr lang="en-US" altLang="en-US" dirty="0" smtClean="0"/>
              <a:t>Consider energy between tool handle and hand, and  tool to object</a:t>
            </a:r>
          </a:p>
          <a:p>
            <a:pPr lvl="1" eaLnBrk="1" fontAlgn="auto" hangingPunct="1">
              <a:spcAft>
                <a:spcPts val="0"/>
              </a:spcAft>
              <a:defRPr/>
            </a:pPr>
            <a:r>
              <a:rPr lang="en-US" altLang="en-US" dirty="0" smtClean="0"/>
              <a:t>Manual tools or power?</a:t>
            </a:r>
          </a:p>
          <a:p>
            <a:pPr marL="457200" lvl="1" indent="0" eaLnBrk="1" fontAlgn="auto" hangingPunct="1">
              <a:spcAft>
                <a:spcPts val="0"/>
              </a:spcAft>
              <a:buFont typeface="Arial" panose="020B0604020202020204" pitchFamily="34" charset="0"/>
              <a:buNone/>
              <a:defRPr/>
            </a:pPr>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85775" y="1773370"/>
            <a:ext cx="8251826" cy="3962400"/>
          </a:xfrm>
        </p:spPr>
        <p:txBody>
          <a:bodyPr>
            <a:no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401629" lvl="1" indent="-401629">
              <a:lnSpc>
                <a:spcPts val="2900"/>
              </a:lnSpc>
              <a:buFont typeface="Arial" panose="020B0604020202020204" pitchFamily="34" charset="0"/>
              <a:buChar char="•"/>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a:t>
            </a:r>
            <a:r>
              <a:rPr lang="en-US" altLang="en-US" sz="2600" u="sng" dirty="0" smtClean="0">
                <a:latin typeface="Lucida Sans Unicode" panose="020B0602030504020204" pitchFamily="34" charset="0"/>
                <a:ea typeface="Lucida Sans Unicode" panose="020B0602030504020204" pitchFamily="34" charset="0"/>
                <a:cs typeface="Lucida Sans Unicode" panose="020B0602030504020204" pitchFamily="34" charset="0"/>
              </a:rPr>
              <a:t>Please don’t use Q &amp; A option</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lvl="1" indent="-401629">
              <a:lnSpc>
                <a:spcPts val="2900"/>
              </a:lnSpc>
              <a:buFont typeface="Arial" panose="020B0604020202020204" pitchFamily="34" charset="0"/>
              <a:buChar char="•"/>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In addition, during the Q &amp; A period, if you have a web microphone, click the “Raise Hand” icon to indicate that you have a question. We will enable your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microphone or phone connection.</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p:txBody>
      </p:sp>
      <p:pic>
        <p:nvPicPr>
          <p:cNvPr id="10243" name="Picture 5" descr="agrMDns.jpg" title="AgrAbility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8276" y="526356"/>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17500" y="437969"/>
            <a:ext cx="91503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3588106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Working with Tools</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defRPr/>
            </a:pPr>
            <a:r>
              <a:rPr lang="en-US" dirty="0" smtClean="0"/>
              <a:t>General principles</a:t>
            </a:r>
          </a:p>
          <a:p>
            <a:pPr lvl="1" eaLnBrk="1" fontAlgn="auto" hangingPunct="1">
              <a:spcAft>
                <a:spcPts val="0"/>
              </a:spcAft>
              <a:defRPr/>
            </a:pPr>
            <a:r>
              <a:rPr lang="en-US" dirty="0" smtClean="0"/>
              <a:t>Keep all tools in good condition with regular maintenance</a:t>
            </a:r>
          </a:p>
          <a:p>
            <a:pPr lvl="1" eaLnBrk="1" fontAlgn="auto" hangingPunct="1">
              <a:spcAft>
                <a:spcPts val="0"/>
              </a:spcAft>
              <a:defRPr/>
            </a:pPr>
            <a:r>
              <a:rPr lang="en-US" dirty="0" smtClean="0"/>
              <a:t>Use the right tool for the job</a:t>
            </a:r>
          </a:p>
          <a:p>
            <a:pPr lvl="1" eaLnBrk="1" fontAlgn="auto" hangingPunct="1">
              <a:spcAft>
                <a:spcPts val="0"/>
              </a:spcAft>
              <a:defRPr/>
            </a:pPr>
            <a:r>
              <a:rPr lang="en-US" dirty="0" smtClean="0"/>
              <a:t>Examine each tool for damage before use; don’t use damaged tools (tag as “Do Not Use”)</a:t>
            </a:r>
          </a:p>
          <a:p>
            <a:pPr lvl="1" eaLnBrk="1" fontAlgn="auto" hangingPunct="1">
              <a:spcAft>
                <a:spcPts val="0"/>
              </a:spcAft>
              <a:defRPr/>
            </a:pPr>
            <a:r>
              <a:rPr lang="en-US" dirty="0" smtClean="0"/>
              <a:t>Use the right PPE, with the right fit</a:t>
            </a:r>
          </a:p>
          <a:p>
            <a:pPr lvl="1" eaLnBrk="1" fontAlgn="auto" hangingPunct="1">
              <a:spcAft>
                <a:spcPts val="0"/>
              </a:spcAft>
              <a:defRPr/>
            </a:pPr>
            <a:r>
              <a:rPr lang="en-US" dirty="0" smtClean="0"/>
              <a:t>Secure work with clamps or a vise</a:t>
            </a:r>
          </a:p>
          <a:p>
            <a:pPr lvl="1" eaLnBrk="1" fontAlgn="auto" hangingPunct="1">
              <a:spcAft>
                <a:spcPts val="0"/>
              </a:spcAft>
              <a:defRPr/>
            </a:pPr>
            <a:r>
              <a:rPr lang="en-US" dirty="0" smtClean="0"/>
              <a:t>Don’t pull on cords, don’t carry by cords</a:t>
            </a:r>
          </a:p>
          <a:p>
            <a:pPr lvl="1" eaLnBrk="1" fontAlgn="auto" hangingPunct="1">
              <a:spcAft>
                <a:spcPts val="0"/>
              </a:spcAft>
              <a:defRPr/>
            </a:pPr>
            <a:r>
              <a:rPr lang="en-US" dirty="0" smtClean="0"/>
              <a:t>Direct tools away from others</a:t>
            </a:r>
          </a:p>
          <a:p>
            <a:pPr lvl="1" eaLnBrk="1" fontAlgn="auto" hangingPunct="1">
              <a:spcAft>
                <a:spcPts val="0"/>
              </a:spcAft>
              <a:defRPr/>
            </a:pPr>
            <a:r>
              <a:rPr lang="en-US" dirty="0" smtClean="0"/>
              <a:t>Do not use electrical tools in damp/wet areas unless they are approved for use</a:t>
            </a:r>
          </a:p>
          <a:p>
            <a:pPr lvl="3" eaLnBrk="1" fontAlgn="auto" hangingPunct="1">
              <a:spcAft>
                <a:spcPts val="0"/>
              </a:spcAft>
              <a:defRPr/>
            </a:pPr>
            <a:r>
              <a:rPr lang="en-US" dirty="0" smtClean="0"/>
              <a:t>Source: OSHA.gov</a:t>
            </a:r>
          </a:p>
          <a:p>
            <a:pPr lvl="1"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Prevention of Hand Injuries by Agricultural Workers</a:t>
            </a:r>
          </a:p>
        </p:txBody>
      </p:sp>
      <p:pic>
        <p:nvPicPr>
          <p:cNvPr id="49155" name="Picture 6" descr="step assembl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2450" y="1524000"/>
            <a:ext cx="3886200" cy="4572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Rectangle 5"/>
          <p:cNvSpPr>
            <a:spLocks noGrp="1" noChangeArrowheads="1"/>
          </p:cNvSpPr>
          <p:nvPr>
            <p:ph type="body" sz="half" idx="2"/>
          </p:nvPr>
        </p:nvSpPr>
        <p:spPr/>
        <p:txBody>
          <a:bodyPr/>
          <a:lstStyle/>
          <a:p>
            <a:pPr eaLnBrk="1" hangingPunct="1"/>
            <a:r>
              <a:rPr lang="en-US" altLang="en-US" smtClean="0"/>
              <a:t>Most effective control is to “engineer out” the risk of injury</a:t>
            </a:r>
          </a:p>
          <a:p>
            <a:pPr eaLnBrk="1" hangingPunct="1"/>
            <a:r>
              <a:rPr lang="en-US" altLang="en-US" smtClean="0"/>
              <a:t>When risk cannot be designed out: then use safety procedures and use of shields and personal protective equipment</a:t>
            </a:r>
          </a:p>
        </p:txBody>
      </p:sp>
      <p:sp>
        <p:nvSpPr>
          <p:cNvPr id="49157" name="Text Box 7"/>
          <p:cNvSpPr txBox="1">
            <a:spLocks noChangeArrowheads="1"/>
          </p:cNvSpPr>
          <p:nvPr/>
        </p:nvSpPr>
        <p:spPr bwMode="auto">
          <a:xfrm>
            <a:off x="609600" y="6172200"/>
            <a:ext cx="2743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000">
                <a:latin typeface="Arial" panose="020B0604020202020204" pitchFamily="34" charset="0"/>
              </a:rPr>
              <a:t>Source: Nordin, Andersson, &amp; Pope (1997)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Prevention of Hand Injuries by Agricultural Workers</a:t>
            </a:r>
          </a:p>
        </p:txBody>
      </p:sp>
      <p:sp>
        <p:nvSpPr>
          <p:cNvPr id="51203" name="Rectangle 3"/>
          <p:cNvSpPr>
            <a:spLocks noGrp="1" noChangeArrowheads="1"/>
          </p:cNvSpPr>
          <p:nvPr>
            <p:ph idx="1"/>
          </p:nvPr>
        </p:nvSpPr>
        <p:spPr/>
        <p:txBody>
          <a:bodyPr/>
          <a:lstStyle/>
          <a:p>
            <a:pPr eaLnBrk="1" hangingPunct="1"/>
            <a:r>
              <a:rPr lang="en-US" altLang="en-US" sz="2400" smtClean="0"/>
              <a:t>Be familiar with personal protective equipment</a:t>
            </a:r>
          </a:p>
          <a:p>
            <a:pPr eaLnBrk="1" hangingPunct="1"/>
            <a:r>
              <a:rPr lang="en-US" altLang="en-US" sz="2400" smtClean="0"/>
              <a:t>Use correct gloves and safety equipment</a:t>
            </a:r>
          </a:p>
          <a:p>
            <a:pPr eaLnBrk="1" hangingPunct="1"/>
            <a:r>
              <a:rPr lang="en-US" altLang="en-US" sz="2400" smtClean="0"/>
              <a:t>Remove rings, watches, jewelry when working with power tools or on equipment</a:t>
            </a:r>
          </a:p>
          <a:p>
            <a:pPr eaLnBrk="1" hangingPunct="1"/>
            <a:r>
              <a:rPr lang="en-US" altLang="en-US" sz="2400" smtClean="0"/>
              <a:t>Do not wear gloves near machine gears or other devices</a:t>
            </a:r>
          </a:p>
          <a:p>
            <a:pPr eaLnBrk="1" hangingPunct="1"/>
            <a:r>
              <a:rPr lang="en-US" altLang="en-US" sz="2400" smtClean="0"/>
              <a:t>Replace gloves that are stretched, ragged, or torn</a:t>
            </a:r>
          </a:p>
          <a:p>
            <a:pPr eaLnBrk="1" hangingPunct="1"/>
            <a:r>
              <a:rPr lang="en-US" altLang="en-US" sz="2400" smtClean="0"/>
              <a:t>Keep machine guards in place</a:t>
            </a:r>
          </a:p>
          <a:p>
            <a:pPr eaLnBrk="1" hangingPunct="1"/>
            <a:r>
              <a:rPr lang="en-US" altLang="en-US" sz="2400" smtClean="0"/>
              <a:t>Use push sticks with table saws</a:t>
            </a:r>
          </a:p>
          <a:p>
            <a:pPr eaLnBrk="1" hangingPunct="1"/>
            <a:r>
              <a:rPr lang="en-US" altLang="en-US" sz="2400" smtClean="0"/>
              <a:t>When using sharp blades or needles keep point away from the body, cut away from the body, use retractable blades</a:t>
            </a:r>
          </a:p>
          <a:p>
            <a:pPr eaLnBrk="1" hangingPunct="1"/>
            <a:endParaRPr lang="en-US" altLang="en-US"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t>Fitting Gloves</a:t>
            </a:r>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defRPr/>
            </a:pPr>
            <a:r>
              <a:rPr lang="en-US" dirty="0" smtClean="0"/>
              <a:t>Many kinds of gloves</a:t>
            </a:r>
          </a:p>
          <a:p>
            <a:pPr lvl="1" eaLnBrk="1" fontAlgn="auto" hangingPunct="1">
              <a:spcAft>
                <a:spcPts val="0"/>
              </a:spcAft>
              <a:defRPr/>
            </a:pPr>
            <a:r>
              <a:rPr lang="en-US" dirty="0" smtClean="0"/>
              <a:t>Rubber</a:t>
            </a:r>
          </a:p>
          <a:p>
            <a:pPr lvl="1" eaLnBrk="1" fontAlgn="auto" hangingPunct="1">
              <a:spcAft>
                <a:spcPts val="0"/>
              </a:spcAft>
              <a:defRPr/>
            </a:pPr>
            <a:r>
              <a:rPr lang="en-US" dirty="0" smtClean="0"/>
              <a:t>Polyvinyl alcohol (PVA)</a:t>
            </a:r>
          </a:p>
          <a:p>
            <a:pPr lvl="1" eaLnBrk="1" fontAlgn="auto" hangingPunct="1">
              <a:spcAft>
                <a:spcPts val="0"/>
              </a:spcAft>
              <a:defRPr/>
            </a:pPr>
            <a:r>
              <a:rPr lang="en-US" dirty="0" smtClean="0"/>
              <a:t>Nitrile</a:t>
            </a:r>
          </a:p>
          <a:p>
            <a:pPr lvl="1" eaLnBrk="1" fontAlgn="auto" hangingPunct="1">
              <a:spcAft>
                <a:spcPts val="0"/>
              </a:spcAft>
              <a:defRPr/>
            </a:pPr>
            <a:r>
              <a:rPr lang="en-US" dirty="0" smtClean="0"/>
              <a:t>Neoprene</a:t>
            </a:r>
          </a:p>
          <a:p>
            <a:pPr lvl="1" eaLnBrk="1" fontAlgn="auto" hangingPunct="1">
              <a:spcAft>
                <a:spcPts val="0"/>
              </a:spcAft>
              <a:defRPr/>
            </a:pPr>
            <a:r>
              <a:rPr lang="en-US" dirty="0" smtClean="0"/>
              <a:t>Polyvinyl chloride (PVC)</a:t>
            </a:r>
          </a:p>
          <a:p>
            <a:pPr lvl="1" eaLnBrk="1" fontAlgn="auto" hangingPunct="1">
              <a:spcAft>
                <a:spcPts val="0"/>
              </a:spcAft>
              <a:defRPr/>
            </a:pPr>
            <a:r>
              <a:rPr lang="en-US" dirty="0" smtClean="0"/>
              <a:t>Cotton</a:t>
            </a:r>
          </a:p>
          <a:p>
            <a:pPr lvl="1" eaLnBrk="1" fontAlgn="auto" hangingPunct="1">
              <a:spcAft>
                <a:spcPts val="0"/>
              </a:spcAft>
              <a:defRPr/>
            </a:pPr>
            <a:r>
              <a:rPr lang="en-US" dirty="0" smtClean="0"/>
              <a:t>Wire mesh</a:t>
            </a:r>
          </a:p>
          <a:p>
            <a:pPr lvl="1" eaLnBrk="1" fontAlgn="auto" hangingPunct="1">
              <a:spcAft>
                <a:spcPts val="0"/>
              </a:spcAft>
              <a:defRPr/>
            </a:pPr>
            <a:r>
              <a:rPr lang="en-US" dirty="0" smtClean="0"/>
              <a:t>Kevlar</a:t>
            </a:r>
          </a:p>
          <a:p>
            <a:pPr lvl="1" eaLnBrk="1" fontAlgn="auto" hangingPunct="1">
              <a:spcAft>
                <a:spcPts val="0"/>
              </a:spcAft>
              <a:defRPr/>
            </a:pPr>
            <a:r>
              <a:rPr lang="en-US" dirty="0" smtClean="0"/>
              <a:t>Welding</a:t>
            </a:r>
          </a:p>
          <a:p>
            <a:pPr lvl="1" eaLnBrk="1" fontAlgn="auto" hangingPunct="1">
              <a:spcAft>
                <a:spcPts val="0"/>
              </a:spcAft>
              <a:defRPr/>
            </a:pPr>
            <a:r>
              <a:rPr lang="en-US" dirty="0" smtClean="0"/>
              <a:t>Leather</a:t>
            </a:r>
          </a:p>
          <a:p>
            <a:pPr lvl="1" eaLnBrk="1" fontAlgn="auto" hangingPunct="1">
              <a:spcAft>
                <a:spcPts val="0"/>
              </a:spcAft>
              <a:defRPr/>
            </a:pPr>
            <a:r>
              <a:rPr lang="en-US" dirty="0" smtClean="0"/>
              <a:t>Anti-Vibration</a:t>
            </a:r>
            <a:endParaRPr lang="en-US" dirty="0"/>
          </a:p>
        </p:txBody>
      </p:sp>
      <p:pic>
        <p:nvPicPr>
          <p:cNvPr id="5222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524000"/>
            <a:ext cx="3509963" cy="373538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Prevention of Hand Injuries by Agricultural Workers</a:t>
            </a:r>
          </a:p>
        </p:txBody>
      </p:sp>
      <p:sp>
        <p:nvSpPr>
          <p:cNvPr id="54275" name="Rectangle 3"/>
          <p:cNvSpPr>
            <a:spLocks noGrp="1" noChangeArrowheads="1"/>
          </p:cNvSpPr>
          <p:nvPr>
            <p:ph idx="1"/>
          </p:nvPr>
        </p:nvSpPr>
        <p:spPr/>
        <p:txBody>
          <a:bodyPr/>
          <a:lstStyle/>
          <a:p>
            <a:pPr eaLnBrk="1" hangingPunct="1"/>
            <a:r>
              <a:rPr lang="en-US" altLang="en-US" smtClean="0"/>
              <a:t>Take a break every hour or switch to another activity to prevent overuse of repetitive hand movements</a:t>
            </a:r>
          </a:p>
          <a:p>
            <a:pPr eaLnBrk="1" hangingPunct="1"/>
            <a:r>
              <a:rPr lang="en-US" altLang="en-US" smtClean="0"/>
              <a:t>Break tasks into short sessions</a:t>
            </a:r>
          </a:p>
          <a:p>
            <a:pPr eaLnBrk="1" hangingPunct="1"/>
            <a:r>
              <a:rPr lang="en-US" altLang="en-US" smtClean="0"/>
              <a:t>Store tools to prevent accidents</a:t>
            </a:r>
          </a:p>
          <a:p>
            <a:pPr eaLnBrk="1" hangingPunct="1"/>
            <a:r>
              <a:rPr lang="en-US" altLang="en-US" smtClean="0"/>
              <a:t>Avoid sustained/constant gripping and awkward motions</a:t>
            </a:r>
          </a:p>
          <a:p>
            <a:pPr eaLnBrk="1" hangingPunct="1"/>
            <a:r>
              <a:rPr lang="en-US" altLang="en-US" smtClean="0"/>
              <a:t>Plan ahead, arrange work space</a:t>
            </a:r>
          </a:p>
          <a:p>
            <a:pPr eaLnBrk="1" hangingPunct="1"/>
            <a:r>
              <a:rPr lang="en-US" altLang="en-US" sz="1000" smtClean="0"/>
              <a:t>(Source: adapted from American Society of Hand Therapists, www.asht.org)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Preventive Skin Care</a:t>
            </a:r>
          </a:p>
        </p:txBody>
      </p:sp>
      <p:sp>
        <p:nvSpPr>
          <p:cNvPr id="3" name="Content Placeholder 2"/>
          <p:cNvSpPr>
            <a:spLocks noGrp="1"/>
          </p:cNvSpPr>
          <p:nvPr>
            <p:ph sz="half" idx="1"/>
          </p:nvPr>
        </p:nvSpPr>
        <p:spPr/>
        <p:txBody>
          <a:bodyPr rtlCol="0">
            <a:normAutofit fontScale="92500" lnSpcReduction="10000"/>
          </a:bodyPr>
          <a:lstStyle/>
          <a:p>
            <a:pPr eaLnBrk="1" fontAlgn="auto" hangingPunct="1">
              <a:spcAft>
                <a:spcPts val="0"/>
              </a:spcAft>
              <a:defRPr/>
            </a:pPr>
            <a:r>
              <a:rPr lang="en-US" dirty="0" smtClean="0"/>
              <a:t>Limit exposure to irritants</a:t>
            </a:r>
          </a:p>
          <a:p>
            <a:pPr eaLnBrk="1" fontAlgn="auto" hangingPunct="1">
              <a:spcAft>
                <a:spcPts val="0"/>
              </a:spcAft>
              <a:defRPr/>
            </a:pPr>
            <a:r>
              <a:rPr lang="en-US" dirty="0" smtClean="0"/>
              <a:t>Use protective creams to be used under or without gloves</a:t>
            </a:r>
          </a:p>
          <a:p>
            <a:pPr eaLnBrk="1" fontAlgn="auto" hangingPunct="1">
              <a:spcAft>
                <a:spcPts val="0"/>
              </a:spcAft>
              <a:defRPr/>
            </a:pPr>
            <a:r>
              <a:rPr lang="en-US" dirty="0" smtClean="0"/>
              <a:t>Wear a cotton liner under rubber or synthetic gloves to limit affect of sweating</a:t>
            </a:r>
          </a:p>
          <a:p>
            <a:pPr eaLnBrk="1" fontAlgn="auto" hangingPunct="1">
              <a:spcAft>
                <a:spcPts val="0"/>
              </a:spcAft>
              <a:defRPr/>
            </a:pPr>
            <a:r>
              <a:rPr lang="en-US" dirty="0" smtClean="0"/>
              <a:t>Wash hands immediately after using chemicals</a:t>
            </a:r>
          </a:p>
          <a:p>
            <a:pPr eaLnBrk="1" fontAlgn="auto" hangingPunct="1">
              <a:spcAft>
                <a:spcPts val="0"/>
              </a:spcAft>
              <a:defRPr/>
            </a:pPr>
            <a:endParaRPr lang="en-US" dirty="0" smtClean="0"/>
          </a:p>
        </p:txBody>
      </p:sp>
      <p:sp>
        <p:nvSpPr>
          <p:cNvPr id="4" name="Content Placeholder 3"/>
          <p:cNvSpPr>
            <a:spLocks noGrp="1"/>
          </p:cNvSpPr>
          <p:nvPr>
            <p:ph sz="half" idx="2"/>
          </p:nvPr>
        </p:nvSpPr>
        <p:spPr/>
        <p:txBody>
          <a:bodyPr rtlCol="0">
            <a:normAutofit fontScale="92500" lnSpcReduction="10000"/>
          </a:bodyPr>
          <a:lstStyle/>
          <a:p>
            <a:pPr eaLnBrk="1" fontAlgn="auto" hangingPunct="1">
              <a:spcAft>
                <a:spcPts val="0"/>
              </a:spcAft>
              <a:defRPr/>
            </a:pPr>
            <a:r>
              <a:rPr lang="en-US" dirty="0" smtClean="0"/>
              <a:t>Washing hands-</a:t>
            </a:r>
          </a:p>
          <a:p>
            <a:pPr lvl="1" eaLnBrk="1" fontAlgn="auto" hangingPunct="1">
              <a:spcAft>
                <a:spcPts val="0"/>
              </a:spcAft>
              <a:defRPr/>
            </a:pPr>
            <a:r>
              <a:rPr lang="en-US" dirty="0" smtClean="0"/>
              <a:t>Don’t wash hands with solvents, harsh soaps, or abrasives</a:t>
            </a:r>
          </a:p>
          <a:p>
            <a:pPr lvl="1" eaLnBrk="1" fontAlgn="auto" hangingPunct="1">
              <a:spcAft>
                <a:spcPts val="0"/>
              </a:spcAft>
              <a:defRPr/>
            </a:pPr>
            <a:r>
              <a:rPr lang="en-US" dirty="0" smtClean="0"/>
              <a:t>Use right cleanser for the job (soap free: Cetaphil, Neutrogena)</a:t>
            </a:r>
          </a:p>
          <a:p>
            <a:pPr lvl="1" eaLnBrk="1" fontAlgn="auto" hangingPunct="1">
              <a:spcAft>
                <a:spcPts val="0"/>
              </a:spcAft>
              <a:defRPr/>
            </a:pPr>
            <a:r>
              <a:rPr lang="en-US" dirty="0" smtClean="0"/>
              <a:t>Place cleanser in numerous locations where it’s needed</a:t>
            </a:r>
          </a:p>
          <a:p>
            <a:pPr lvl="1" eaLnBrk="1" fontAlgn="auto" hangingPunct="1">
              <a:spcAft>
                <a:spcPts val="0"/>
              </a:spcAft>
              <a:defRPr/>
            </a:pPr>
            <a:r>
              <a:rPr lang="en-US" dirty="0" smtClean="0"/>
              <a:t>Apply an after-work conditioning cream to replenish moisture in the skin (not oily or greasy)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mtClean="0"/>
              <a:t>Preventive Skin Care</a:t>
            </a:r>
          </a:p>
        </p:txBody>
      </p:sp>
      <p:sp>
        <p:nvSpPr>
          <p:cNvPr id="56323" name="Content Placeholder 2"/>
          <p:cNvSpPr>
            <a:spLocks noGrp="1"/>
          </p:cNvSpPr>
          <p:nvPr>
            <p:ph sz="half" idx="1"/>
          </p:nvPr>
        </p:nvSpPr>
        <p:spPr/>
        <p:txBody>
          <a:bodyPr/>
          <a:lstStyle/>
          <a:p>
            <a:pPr eaLnBrk="1" hangingPunct="1"/>
            <a:r>
              <a:rPr lang="en-US" altLang="en-US" smtClean="0"/>
              <a:t>Hand Exam</a:t>
            </a:r>
          </a:p>
          <a:p>
            <a:pPr lvl="1" eaLnBrk="1" hangingPunct="1"/>
            <a:r>
              <a:rPr lang="en-US" altLang="en-US" smtClean="0"/>
              <a:t>After work: Look for cuts, rashes, abrasions</a:t>
            </a:r>
          </a:p>
          <a:p>
            <a:pPr lvl="1" eaLnBrk="1" hangingPunct="1"/>
            <a:r>
              <a:rPr lang="en-US" altLang="en-US" smtClean="0"/>
              <a:t>Get medical evaluation if necessary </a:t>
            </a:r>
          </a:p>
          <a:p>
            <a:pPr lvl="1" eaLnBrk="1" hangingPunct="1"/>
            <a:r>
              <a:rPr lang="en-US" altLang="en-US" smtClean="0"/>
              <a:t>Clean and bandage all cuts and abrasions</a:t>
            </a:r>
          </a:p>
          <a:p>
            <a:pPr lvl="1" eaLnBrk="1" hangingPunct="1"/>
            <a:r>
              <a:rPr lang="en-US" altLang="en-US" smtClean="0"/>
              <a:t>Immediately remove any splinters/foreign materials</a:t>
            </a:r>
          </a:p>
          <a:p>
            <a:pPr lvl="1" eaLnBrk="1" hangingPunct="1"/>
            <a:endParaRPr lang="en-US" altLang="en-US" smtClean="0"/>
          </a:p>
          <a:p>
            <a:pPr lvl="1" eaLnBrk="1" hangingPunct="1"/>
            <a:endParaRPr lang="en-US" altLang="en-US" smtClean="0"/>
          </a:p>
        </p:txBody>
      </p:sp>
      <p:sp>
        <p:nvSpPr>
          <p:cNvPr id="56324" name="Content Placeholder 3"/>
          <p:cNvSpPr>
            <a:spLocks noGrp="1"/>
          </p:cNvSpPr>
          <p:nvPr>
            <p:ph sz="half" idx="2"/>
          </p:nvPr>
        </p:nvSpPr>
        <p:spPr/>
        <p:txBody>
          <a:bodyPr/>
          <a:lstStyle/>
          <a:p>
            <a:pPr eaLnBrk="1" hangingPunct="1"/>
            <a:r>
              <a:rPr lang="en-US" altLang="en-US" smtClean="0"/>
              <a:t>In winter:</a:t>
            </a:r>
          </a:p>
          <a:p>
            <a:pPr lvl="1" eaLnBrk="1" hangingPunct="1"/>
            <a:r>
              <a:rPr lang="en-US" altLang="en-US" smtClean="0"/>
              <a:t>Avoid contact of fingers/hand with moisture (and/or wear waterproof gloves)</a:t>
            </a:r>
          </a:p>
          <a:p>
            <a:pPr lvl="1" eaLnBrk="1" hangingPunct="1"/>
            <a:r>
              <a:rPr lang="en-US" altLang="en-US" smtClean="0"/>
              <a:t>Minimize sweating of hands</a:t>
            </a:r>
          </a:p>
          <a:p>
            <a:pPr lvl="1" eaLnBrk="1" hangingPunct="1"/>
            <a:r>
              <a:rPr lang="en-US" altLang="en-US" smtClean="0"/>
              <a:t>Best insulation is Thinsulate® glove with multiple layers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General Exercises</a:t>
            </a:r>
          </a:p>
        </p:txBody>
      </p:sp>
      <p:sp>
        <p:nvSpPr>
          <p:cNvPr id="57347" name="Rectangle 3"/>
          <p:cNvSpPr>
            <a:spLocks noGrp="1" noChangeArrowheads="1"/>
          </p:cNvSpPr>
          <p:nvPr>
            <p:ph idx="1"/>
          </p:nvPr>
        </p:nvSpPr>
        <p:spPr/>
        <p:txBody>
          <a:bodyPr rtlCol="0">
            <a:normAutofit lnSpcReduction="10000"/>
          </a:bodyPr>
          <a:lstStyle/>
          <a:p>
            <a:pPr eaLnBrk="1" fontAlgn="auto" hangingPunct="1">
              <a:lnSpc>
                <a:spcPct val="80000"/>
              </a:lnSpc>
              <a:spcAft>
                <a:spcPts val="0"/>
              </a:spcAft>
              <a:defRPr/>
            </a:pPr>
            <a:r>
              <a:rPr lang="en-US" altLang="en-US" dirty="0" smtClean="0"/>
              <a:t>Upper extremity warm-up exercises</a:t>
            </a:r>
          </a:p>
          <a:p>
            <a:pPr lvl="1" eaLnBrk="1" fontAlgn="auto" hangingPunct="1">
              <a:lnSpc>
                <a:spcPct val="80000"/>
              </a:lnSpc>
              <a:spcAft>
                <a:spcPts val="0"/>
              </a:spcAft>
              <a:defRPr/>
            </a:pPr>
            <a:r>
              <a:rPr lang="en-US" altLang="en-US" dirty="0" smtClean="0"/>
              <a:t>Fold your hands together, turn palms away from body, extend arms, hold 10 seconds and repeat 8 times (upper back and shoulder)</a:t>
            </a:r>
          </a:p>
          <a:p>
            <a:pPr lvl="1" eaLnBrk="1" fontAlgn="auto" hangingPunct="1">
              <a:lnSpc>
                <a:spcPct val="80000"/>
              </a:lnSpc>
              <a:spcAft>
                <a:spcPts val="0"/>
              </a:spcAft>
              <a:defRPr/>
            </a:pPr>
            <a:r>
              <a:rPr lang="en-US" altLang="en-US" dirty="0" smtClean="0"/>
              <a:t>Then do it over head</a:t>
            </a:r>
          </a:p>
          <a:p>
            <a:pPr lvl="1" eaLnBrk="1" fontAlgn="auto" hangingPunct="1">
              <a:lnSpc>
                <a:spcPct val="80000"/>
              </a:lnSpc>
              <a:spcAft>
                <a:spcPts val="0"/>
              </a:spcAft>
              <a:defRPr/>
            </a:pPr>
            <a:r>
              <a:rPr lang="en-US" altLang="en-US" dirty="0" smtClean="0"/>
              <a:t>Hold arm across chest, use opposite hand to push elbow gently toward chest, alternate with other arm (upper back and shoulder)</a:t>
            </a:r>
          </a:p>
          <a:p>
            <a:pPr lvl="1" eaLnBrk="1" fontAlgn="auto" hangingPunct="1">
              <a:lnSpc>
                <a:spcPct val="80000"/>
              </a:lnSpc>
              <a:spcAft>
                <a:spcPts val="0"/>
              </a:spcAft>
              <a:defRPr/>
            </a:pPr>
            <a:r>
              <a:rPr lang="en-US" altLang="en-US" dirty="0" smtClean="0"/>
              <a:t>Extend arm, palm down, take opposite hand and bend wrist gently downward. Then do palm up, and stretch wrist back gently.</a:t>
            </a:r>
          </a:p>
          <a:p>
            <a:pPr lvl="1" eaLnBrk="1" fontAlgn="auto" hangingPunct="1">
              <a:lnSpc>
                <a:spcPct val="80000"/>
              </a:lnSpc>
              <a:spcAft>
                <a:spcPts val="0"/>
              </a:spcAft>
              <a:defRPr/>
            </a:pPr>
            <a:r>
              <a:rPr lang="en-US" altLang="en-US" dirty="0" smtClean="0"/>
              <a:t>Gently open/close fists</a:t>
            </a:r>
          </a:p>
          <a:p>
            <a:pPr lvl="1" eaLnBrk="1" fontAlgn="auto" hangingPunct="1">
              <a:lnSpc>
                <a:spcPct val="80000"/>
              </a:lnSpc>
              <a:spcAft>
                <a:spcPts val="0"/>
              </a:spcAft>
              <a:defRPr/>
            </a:pPr>
            <a:r>
              <a:rPr lang="en-US" altLang="en-US" dirty="0" smtClean="0"/>
              <a:t>“Play the piano”</a:t>
            </a:r>
          </a:p>
          <a:p>
            <a:pPr lvl="1" eaLnBrk="1" fontAlgn="auto" hangingPunct="1">
              <a:lnSpc>
                <a:spcPct val="80000"/>
              </a:lnSpc>
              <a:spcAft>
                <a:spcPts val="0"/>
              </a:spcAft>
              <a:buFontTx/>
              <a:buNone/>
              <a:defRPr/>
            </a:pPr>
            <a:r>
              <a:rPr lang="en-US" altLang="en-US" sz="1200" dirty="0" smtClean="0"/>
              <a:t>(Source: Adapted from ASHT)</a:t>
            </a:r>
          </a:p>
          <a:p>
            <a:pPr lvl="1" eaLnBrk="1" fontAlgn="auto" hangingPunct="1">
              <a:lnSpc>
                <a:spcPct val="80000"/>
              </a:lnSpc>
              <a:spcAft>
                <a:spcPts val="0"/>
              </a:spcAft>
              <a:defRPr/>
            </a:pPr>
            <a:endParaRPr lang="en-US" altLang="en-US" dirty="0" smtClean="0"/>
          </a:p>
          <a:p>
            <a:pPr lvl="1" eaLnBrk="1" fontAlgn="auto" hangingPunct="1">
              <a:lnSpc>
                <a:spcPct val="80000"/>
              </a:lnSpc>
              <a:spcAft>
                <a:spcPts val="0"/>
              </a:spcAft>
              <a:defRPr/>
            </a:pPr>
            <a:endParaRPr lang="en-US" alt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mtClean="0"/>
              <a:t>Tendon glides</a:t>
            </a:r>
          </a:p>
        </p:txBody>
      </p:sp>
      <p:pic>
        <p:nvPicPr>
          <p:cNvPr id="5939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4400" y="1655763"/>
            <a:ext cx="6667500" cy="3821112"/>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mtClean="0"/>
              <a:t>Strengthening</a:t>
            </a:r>
          </a:p>
        </p:txBody>
      </p:sp>
      <p:pic>
        <p:nvPicPr>
          <p:cNvPr id="6144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1524000"/>
            <a:ext cx="4287838" cy="48053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199" y="2114550"/>
            <a:ext cx="8264525" cy="4267200"/>
          </a:xfrm>
        </p:spPr>
        <p:txBody>
          <a:bodyPr rtlCol="0">
            <a:normAutofit/>
          </a:bodyPr>
          <a:lstStyle/>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4 quick survey questions + opportunity to share comments</a:t>
            </a: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Session recorded and archived with PowerPoint files at </a:t>
            </a:r>
            <a:r>
              <a:rPr lang="en-US" sz="2600" dirty="0" smtClean="0">
                <a:latin typeface="Lucida Sans Unicode" panose="020B0602030504020204" pitchFamily="34" charset="0"/>
                <a:cs typeface="Lucida Sans Unicode" panose="020B0602030504020204" pitchFamily="34" charset="0"/>
                <a:hlinkClick r:id="rId3"/>
              </a:rPr>
              <a:t>www.agrability.org/Online-Training/archived</a:t>
            </a:r>
            <a:r>
              <a:rPr lang="en-US" sz="2600" dirty="0" smtClean="0">
                <a:latin typeface="Lucida Sans Unicode" panose="020B0602030504020204" pitchFamily="34" charset="0"/>
                <a:cs typeface="Lucida Sans Unicode" panose="020B0602030504020204" pitchFamily="34" charset="0"/>
              </a:rPr>
              <a:t> </a:t>
            </a:r>
            <a:endParaRPr lang="en-US" sz="2600" dirty="0">
              <a:latin typeface="Lucida Sans Unicode" panose="020B0602030504020204" pitchFamily="34" charset="0"/>
              <a:cs typeface="Lucida Sans Unicode" panose="020B0602030504020204" pitchFamily="34" charset="0"/>
            </a:endParaRP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Problems: use chat window or email </a:t>
            </a:r>
            <a:r>
              <a:rPr lang="en-US" sz="2600" dirty="0" smtClean="0">
                <a:solidFill>
                  <a:schemeClr val="accent2"/>
                </a:solidFill>
                <a:latin typeface="Lucida Sans Unicode" panose="020B0602030504020204" pitchFamily="34" charset="0"/>
                <a:cs typeface="Lucida Sans Unicode" panose="020B0602030504020204" pitchFamily="34" charset="0"/>
                <a:hlinkClick r:id="rId4"/>
              </a:rPr>
              <a:t>jonesp@purdue.edu</a:t>
            </a:r>
            <a:r>
              <a:rPr lang="en-US" sz="2600" dirty="0" smtClean="0">
                <a:solidFill>
                  <a:schemeClr val="accent2"/>
                </a:solidFill>
                <a:latin typeface="Lucida Sans Unicode" panose="020B0602030504020204" pitchFamily="34" charset="0"/>
                <a:cs typeface="Lucida Sans Unicode" panose="020B0602030504020204" pitchFamily="34" charset="0"/>
              </a:rPr>
              <a:t> </a:t>
            </a:r>
            <a:r>
              <a:rPr lang="en-US" sz="2600" dirty="0" smtClean="0">
                <a:latin typeface="Lucida Sans Unicode" panose="020B0602030504020204" pitchFamily="34" charset="0"/>
                <a:cs typeface="Lucida Sans Unicode" panose="020B0602030504020204" pitchFamily="34" charset="0"/>
              </a:rPr>
              <a:t>  </a:t>
            </a:r>
            <a:endParaRPr lang="en-US" sz="2600" dirty="0">
              <a:latin typeface="Lucida Sans Unicode" panose="020B0602030504020204" pitchFamily="34" charset="0"/>
              <a:cs typeface="Lucida Sans Unicode" panose="020B0602030504020204" pitchFamily="34" charset="0"/>
            </a:endParaRPr>
          </a:p>
          <a:p>
            <a:pPr marL="109720">
              <a:lnSpc>
                <a:spcPts val="2900"/>
              </a:lnSpc>
              <a:defRPr/>
            </a:pPr>
            <a:endParaRPr lang="en-US" dirty="0" smtClean="0"/>
          </a:p>
        </p:txBody>
      </p:sp>
      <p:sp>
        <p:nvSpPr>
          <p:cNvPr id="51202" name="Title 1"/>
          <p:cNvSpPr>
            <a:spLocks noGrp="1"/>
          </p:cNvSpPr>
          <p:nvPr>
            <p:ph type="title"/>
          </p:nvPr>
        </p:nvSpPr>
        <p:spPr>
          <a:xfrm>
            <a:off x="457200" y="647700"/>
            <a:ext cx="91503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pic>
        <p:nvPicPr>
          <p:cNvPr id="11268" name="Picture 5" descr="agrMDns.jpg" title="AgrAbility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46355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454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mtClean="0"/>
              <a:t>Arthritis Considerations</a:t>
            </a:r>
          </a:p>
        </p:txBody>
      </p:sp>
      <p:sp>
        <p:nvSpPr>
          <p:cNvPr id="3" name="Content Placeholder 2"/>
          <p:cNvSpPr>
            <a:spLocks noGrp="1"/>
          </p:cNvSpPr>
          <p:nvPr>
            <p:ph sz="half" idx="1"/>
          </p:nvPr>
        </p:nvSpPr>
        <p:spPr/>
        <p:txBody>
          <a:bodyPr rtlCol="0">
            <a:normAutofit fontScale="85000" lnSpcReduction="20000"/>
          </a:bodyPr>
          <a:lstStyle/>
          <a:p>
            <a:pPr eaLnBrk="1" fontAlgn="auto" hangingPunct="1">
              <a:spcAft>
                <a:spcPts val="0"/>
              </a:spcAft>
              <a:defRPr/>
            </a:pPr>
            <a:r>
              <a:rPr lang="en-US" dirty="0" smtClean="0"/>
              <a:t>Joint Protection</a:t>
            </a:r>
          </a:p>
          <a:p>
            <a:pPr lvl="1" eaLnBrk="1" fontAlgn="auto" hangingPunct="1">
              <a:spcAft>
                <a:spcPts val="0"/>
              </a:spcAft>
              <a:defRPr/>
            </a:pPr>
            <a:r>
              <a:rPr lang="en-US" dirty="0" smtClean="0"/>
              <a:t>Modify </a:t>
            </a:r>
            <a:r>
              <a:rPr lang="en-US" dirty="0"/>
              <a:t>your activity level </a:t>
            </a:r>
            <a:r>
              <a:rPr lang="en-US" dirty="0" smtClean="0"/>
              <a:t>or method </a:t>
            </a:r>
            <a:r>
              <a:rPr lang="en-US" dirty="0"/>
              <a:t>of doing a task to </a:t>
            </a:r>
            <a:r>
              <a:rPr lang="en-US" dirty="0" smtClean="0"/>
              <a:t>avoid excessive pain.</a:t>
            </a:r>
          </a:p>
          <a:p>
            <a:pPr lvl="1" eaLnBrk="1" fontAlgn="auto" hangingPunct="1">
              <a:spcAft>
                <a:spcPts val="0"/>
              </a:spcAft>
              <a:defRPr/>
            </a:pPr>
            <a:r>
              <a:rPr lang="en-US" dirty="0" smtClean="0"/>
              <a:t>Pain </a:t>
            </a:r>
            <a:r>
              <a:rPr lang="en-US" dirty="0"/>
              <a:t>that </a:t>
            </a:r>
            <a:r>
              <a:rPr lang="en-US" dirty="0" smtClean="0"/>
              <a:t>lasts more </a:t>
            </a:r>
            <a:r>
              <a:rPr lang="en-US" dirty="0"/>
              <a:t>than one hour after </a:t>
            </a:r>
            <a:r>
              <a:rPr lang="en-US" dirty="0" smtClean="0"/>
              <a:t>an activity </a:t>
            </a:r>
            <a:r>
              <a:rPr lang="en-US" dirty="0"/>
              <a:t>or includes joint </a:t>
            </a:r>
            <a:r>
              <a:rPr lang="en-US" dirty="0" smtClean="0"/>
              <a:t>swelling indicates </a:t>
            </a:r>
            <a:r>
              <a:rPr lang="en-US" dirty="0"/>
              <a:t>that the activity was </a:t>
            </a:r>
            <a:r>
              <a:rPr lang="en-US" dirty="0" smtClean="0"/>
              <a:t>too stressful.</a:t>
            </a:r>
          </a:p>
          <a:p>
            <a:pPr lvl="1" eaLnBrk="1" fontAlgn="auto" hangingPunct="1">
              <a:spcAft>
                <a:spcPts val="0"/>
              </a:spcAft>
              <a:defRPr/>
            </a:pPr>
            <a:r>
              <a:rPr lang="en-US" dirty="0"/>
              <a:t>Slide objects along a counter </a:t>
            </a:r>
            <a:r>
              <a:rPr lang="en-US" dirty="0" smtClean="0"/>
              <a:t>or workbench </a:t>
            </a:r>
            <a:r>
              <a:rPr lang="en-US" dirty="0"/>
              <a:t>rather than lift </a:t>
            </a:r>
            <a:r>
              <a:rPr lang="en-US" dirty="0" smtClean="0"/>
              <a:t>them.</a:t>
            </a:r>
          </a:p>
          <a:p>
            <a:pPr lvl="1" eaLnBrk="1" fontAlgn="auto" hangingPunct="1">
              <a:spcAft>
                <a:spcPts val="0"/>
              </a:spcAft>
              <a:defRPr/>
            </a:pPr>
            <a:r>
              <a:rPr lang="en-US" dirty="0" smtClean="0"/>
              <a:t>Hold </a:t>
            </a:r>
            <a:r>
              <a:rPr lang="en-US" dirty="0"/>
              <a:t>bulky or heavy objects </a:t>
            </a:r>
            <a:r>
              <a:rPr lang="en-US" dirty="0" smtClean="0"/>
              <a:t>close to </a:t>
            </a:r>
            <a:r>
              <a:rPr lang="en-US" dirty="0"/>
              <a:t>your body when carrying </a:t>
            </a:r>
            <a:r>
              <a:rPr lang="en-US" dirty="0" smtClean="0"/>
              <a:t>them so </a:t>
            </a:r>
            <a:r>
              <a:rPr lang="en-US" dirty="0"/>
              <a:t>you can support the weight </a:t>
            </a:r>
            <a:r>
              <a:rPr lang="en-US" dirty="0" smtClean="0"/>
              <a:t>on your </a:t>
            </a:r>
            <a:r>
              <a:rPr lang="en-US" dirty="0"/>
              <a:t>forearms </a:t>
            </a:r>
            <a:endParaRPr lang="en-US" dirty="0" smtClean="0"/>
          </a:p>
          <a:p>
            <a:pPr lvl="1" eaLnBrk="1" fontAlgn="auto" hangingPunct="1">
              <a:spcAft>
                <a:spcPts val="0"/>
              </a:spcAft>
              <a:defRPr/>
            </a:pPr>
            <a:r>
              <a:rPr lang="en-US" dirty="0" smtClean="0"/>
              <a:t>(source: Mayo Clinic)</a:t>
            </a:r>
            <a:endParaRPr lang="en-US" dirty="0"/>
          </a:p>
          <a:p>
            <a:pPr lvl="1" eaLnBrk="1" fontAlgn="auto" hangingPunct="1">
              <a:spcAft>
                <a:spcPts val="0"/>
              </a:spcAft>
              <a:defRPr/>
            </a:pPr>
            <a:endParaRPr lang="en-US" dirty="0"/>
          </a:p>
          <a:p>
            <a:pPr eaLnBrk="1" fontAlgn="auto" hangingPunct="1">
              <a:spcAft>
                <a:spcPts val="0"/>
              </a:spcAft>
              <a:defRPr/>
            </a:pPr>
            <a:endParaRPr lang="en-US" dirty="0"/>
          </a:p>
        </p:txBody>
      </p:sp>
      <p:sp>
        <p:nvSpPr>
          <p:cNvPr id="4" name="Content Placeholder 3"/>
          <p:cNvSpPr>
            <a:spLocks noGrp="1"/>
          </p:cNvSpPr>
          <p:nvPr>
            <p:ph sz="half" idx="2"/>
          </p:nvPr>
        </p:nvSpPr>
        <p:spPr/>
        <p:txBody>
          <a:bodyPr rtlCol="0">
            <a:normAutofit fontScale="85000" lnSpcReduction="20000"/>
          </a:bodyPr>
          <a:lstStyle/>
          <a:p>
            <a:pPr eaLnBrk="1" fontAlgn="auto" hangingPunct="1">
              <a:spcAft>
                <a:spcPts val="0"/>
              </a:spcAft>
              <a:defRPr/>
            </a:pPr>
            <a:r>
              <a:rPr lang="en-US" dirty="0" smtClean="0"/>
              <a:t>Pain Control</a:t>
            </a:r>
          </a:p>
          <a:p>
            <a:pPr lvl="1" eaLnBrk="1" fontAlgn="auto" hangingPunct="1">
              <a:spcAft>
                <a:spcPts val="0"/>
              </a:spcAft>
              <a:defRPr/>
            </a:pPr>
            <a:r>
              <a:rPr lang="en-US" dirty="0" smtClean="0"/>
              <a:t>Medications (OTC/prescribed)</a:t>
            </a:r>
          </a:p>
          <a:p>
            <a:pPr lvl="1" eaLnBrk="1" fontAlgn="auto" hangingPunct="1">
              <a:spcAft>
                <a:spcPts val="0"/>
              </a:spcAft>
              <a:defRPr/>
            </a:pPr>
            <a:r>
              <a:rPr lang="en-US" dirty="0" smtClean="0"/>
              <a:t>Contrast baths</a:t>
            </a:r>
          </a:p>
          <a:p>
            <a:pPr lvl="1" eaLnBrk="1" fontAlgn="auto" hangingPunct="1">
              <a:spcAft>
                <a:spcPts val="0"/>
              </a:spcAft>
              <a:defRPr/>
            </a:pPr>
            <a:r>
              <a:rPr lang="en-US" dirty="0" smtClean="0"/>
              <a:t>Gentle Exercises</a:t>
            </a:r>
            <a:endParaRPr lang="en-US" dirty="0"/>
          </a:p>
          <a:p>
            <a:pPr eaLnBrk="1" fontAlgn="auto" hangingPunct="1">
              <a:spcAft>
                <a:spcPts val="0"/>
              </a:spcAft>
              <a:defRPr/>
            </a:pPr>
            <a:r>
              <a:rPr lang="en-US" dirty="0" smtClean="0"/>
              <a:t>Adaptive Devices</a:t>
            </a:r>
          </a:p>
          <a:p>
            <a:pPr eaLnBrk="1" fontAlgn="auto" hangingPunct="1">
              <a:spcAft>
                <a:spcPts val="0"/>
              </a:spcAft>
              <a:defRPr/>
            </a:pPr>
            <a:r>
              <a:rPr lang="en-US" dirty="0">
                <a:hlinkClick r:id="rId2"/>
              </a:rPr>
              <a:t>http://</a:t>
            </a:r>
            <a:r>
              <a:rPr lang="en-US" dirty="0" smtClean="0">
                <a:hlinkClick r:id="rId2"/>
              </a:rPr>
              <a:t>www.arthritis.org/living-with-arthritis/pain-management/joint-protection/arthritis-devices.php</a:t>
            </a: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Discussion</a:t>
            </a:r>
          </a:p>
        </p:txBody>
      </p:sp>
      <p:sp>
        <p:nvSpPr>
          <p:cNvPr id="64515" name="Rectangle 3"/>
          <p:cNvSpPr>
            <a:spLocks noGrp="1" noChangeArrowheads="1"/>
          </p:cNvSpPr>
          <p:nvPr>
            <p:ph idx="1"/>
          </p:nvPr>
        </p:nvSpPr>
        <p:spPr/>
        <p:txBody>
          <a:bodyPr/>
          <a:lstStyle/>
          <a:p>
            <a:pPr eaLnBrk="1" hangingPunct="1"/>
            <a:r>
              <a:rPr lang="en-US" altLang="en-US" smtClean="0"/>
              <a:t>Think of a client you have worked with that could benefit from assistive technology that is protective and/or supportive??????</a:t>
            </a:r>
          </a:p>
          <a:p>
            <a:pPr eaLnBrk="1" hangingPunct="1"/>
            <a:r>
              <a:rPr lang="en-US" altLang="en-US" smtClean="0"/>
              <a:t>Discuss examples</a:t>
            </a:r>
          </a:p>
          <a:p>
            <a:pPr eaLnBrk="1" hangingPunct="1"/>
            <a:endParaRPr lang="en-US" altLang="en-US" smtClean="0"/>
          </a:p>
          <a:p>
            <a:pPr eaLnBrk="1" hangingPunct="1"/>
            <a:r>
              <a:rPr lang="en-US" altLang="en-US" smtClean="0"/>
              <a:t>Questions for the Expert???</a:t>
            </a:r>
          </a:p>
          <a:p>
            <a:pPr lvl="1" eaLnBrk="1" hangingPunct="1"/>
            <a:r>
              <a:rPr lang="en-US" altLang="en-US" smtClean="0"/>
              <a:t> (Ask Trish!!)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References</a:t>
            </a:r>
          </a:p>
        </p:txBody>
      </p:sp>
      <p:sp>
        <p:nvSpPr>
          <p:cNvPr id="63491" name="Rectangle 3"/>
          <p:cNvSpPr>
            <a:spLocks noGrp="1" noChangeArrowheads="1"/>
          </p:cNvSpPr>
          <p:nvPr>
            <p:ph idx="1"/>
          </p:nvPr>
        </p:nvSpPr>
        <p:spPr>
          <a:xfrm>
            <a:off x="533400" y="1524000"/>
            <a:ext cx="8001000" cy="5181600"/>
          </a:xfrm>
        </p:spPr>
        <p:txBody>
          <a:bodyPr rtlCol="0">
            <a:normAutofit fontScale="85000" lnSpcReduction="20000"/>
          </a:bodyPr>
          <a:lstStyle/>
          <a:p>
            <a:pPr eaLnBrk="1" fontAlgn="auto" hangingPunct="1">
              <a:lnSpc>
                <a:spcPct val="80000"/>
              </a:lnSpc>
              <a:spcAft>
                <a:spcPts val="0"/>
              </a:spcAft>
              <a:buFontTx/>
              <a:buNone/>
              <a:defRPr/>
            </a:pPr>
            <a:endParaRPr lang="en-US" altLang="en-US" sz="1000" dirty="0" smtClean="0"/>
          </a:p>
          <a:p>
            <a:pPr eaLnBrk="1" fontAlgn="auto" hangingPunct="1">
              <a:lnSpc>
                <a:spcPct val="80000"/>
              </a:lnSpc>
              <a:spcAft>
                <a:spcPts val="0"/>
              </a:spcAft>
              <a:defRPr/>
            </a:pPr>
            <a:r>
              <a:rPr lang="en-US" altLang="en-US" sz="1200" dirty="0" err="1" smtClean="0"/>
              <a:t>Agger</a:t>
            </a:r>
            <a:r>
              <a:rPr lang="en-US" altLang="en-US" sz="1200" dirty="0" smtClean="0"/>
              <a:t> W.A., </a:t>
            </a:r>
            <a:r>
              <a:rPr lang="en-US" altLang="en-US" sz="1200" dirty="0" err="1" smtClean="0"/>
              <a:t>Cogbill</a:t>
            </a:r>
            <a:r>
              <a:rPr lang="en-US" altLang="en-US" sz="1200" dirty="0" smtClean="0"/>
              <a:t> T.H., Bush H. Jr., </a:t>
            </a:r>
            <a:r>
              <a:rPr lang="en-US" altLang="en-US" sz="1200" dirty="0" err="1" smtClean="0"/>
              <a:t>Landercasper</a:t>
            </a:r>
            <a:r>
              <a:rPr lang="en-US" altLang="en-US" sz="1200" dirty="0" smtClean="0"/>
              <a:t>, J., &amp; Callister, S.M. (1986). Wounds caused by corn-harvesting machines: An unusual source of infection due to gram-negative bacilli, </a:t>
            </a:r>
            <a:r>
              <a:rPr lang="en-US" altLang="en-US" sz="1200" i="1" dirty="0" smtClean="0"/>
              <a:t>Review of</a:t>
            </a:r>
            <a:r>
              <a:rPr lang="en-US" altLang="en-US" sz="1200" dirty="0" smtClean="0"/>
              <a:t> </a:t>
            </a:r>
            <a:r>
              <a:rPr lang="en-US" altLang="en-US" sz="1200" i="1" dirty="0" smtClean="0"/>
              <a:t>Infectious Diseases</a:t>
            </a:r>
            <a:r>
              <a:rPr lang="en-US" altLang="en-US" sz="1200" dirty="0" smtClean="0"/>
              <a:t>, 8, p. 927-931.</a:t>
            </a:r>
          </a:p>
          <a:p>
            <a:pPr eaLnBrk="1" fontAlgn="auto" hangingPunct="1">
              <a:lnSpc>
                <a:spcPct val="80000"/>
              </a:lnSpc>
              <a:spcAft>
                <a:spcPts val="0"/>
              </a:spcAft>
              <a:defRPr/>
            </a:pPr>
            <a:r>
              <a:rPr lang="en-US" altLang="en-US" sz="1200" dirty="0" err="1" smtClean="0"/>
              <a:t>Athanasiov</a:t>
            </a:r>
            <a:r>
              <a:rPr lang="en-US" altLang="en-US" sz="1200" dirty="0" smtClean="0"/>
              <a:t>, A., Gupta, M.L. &amp; </a:t>
            </a:r>
            <a:r>
              <a:rPr lang="en-US" altLang="en-US" sz="1200" dirty="0" err="1" smtClean="0"/>
              <a:t>Frager</a:t>
            </a:r>
            <a:r>
              <a:rPr lang="en-US" altLang="en-US" sz="1200" dirty="0" smtClean="0"/>
              <a:t>, L.J. (2006).  An insight into the grain auger injury problem in Queensland, Australia.  </a:t>
            </a:r>
            <a:r>
              <a:rPr lang="en-US" altLang="en-US" sz="1200" i="1" dirty="0" smtClean="0"/>
              <a:t>Agricultural Safety and Health</a:t>
            </a:r>
            <a:r>
              <a:rPr lang="en-US" altLang="en-US" sz="1200" dirty="0" smtClean="0"/>
              <a:t>, 12, p. 29-42.</a:t>
            </a:r>
          </a:p>
          <a:p>
            <a:pPr eaLnBrk="1" fontAlgn="auto" hangingPunct="1">
              <a:lnSpc>
                <a:spcPct val="80000"/>
              </a:lnSpc>
              <a:spcAft>
                <a:spcPts val="0"/>
              </a:spcAft>
              <a:defRPr/>
            </a:pPr>
            <a:r>
              <a:rPr lang="en-US" altLang="en-US" sz="1200" dirty="0" smtClean="0"/>
              <a:t>Browning, S.R., </a:t>
            </a:r>
            <a:r>
              <a:rPr lang="en-US" altLang="en-US" sz="1200" dirty="0" err="1" smtClean="0"/>
              <a:t>Truszczynska</a:t>
            </a:r>
            <a:r>
              <a:rPr lang="en-US" altLang="en-US" sz="1200" dirty="0" smtClean="0"/>
              <a:t>, H., Reed, D. &amp; McKnight, R.H. (1998). Agricultural injuries among older Kentucky farmers: The Farm Family Health and Hazard Surveillance Study. </a:t>
            </a:r>
            <a:r>
              <a:rPr lang="en-US" altLang="en-US" sz="1200" i="1" dirty="0" smtClean="0"/>
              <a:t>American</a:t>
            </a:r>
            <a:r>
              <a:rPr lang="en-US" altLang="en-US" sz="1200" dirty="0" smtClean="0"/>
              <a:t> </a:t>
            </a:r>
            <a:r>
              <a:rPr lang="en-US" altLang="en-US" sz="1200" i="1" dirty="0" smtClean="0"/>
              <a:t>Journal of Industrial Medicine</a:t>
            </a:r>
            <a:r>
              <a:rPr lang="en-US" altLang="en-US" sz="1200" dirty="0" smtClean="0"/>
              <a:t>, 33, p. 341-353.</a:t>
            </a:r>
          </a:p>
          <a:p>
            <a:pPr eaLnBrk="1" fontAlgn="auto" hangingPunct="1">
              <a:lnSpc>
                <a:spcPct val="80000"/>
              </a:lnSpc>
              <a:spcAft>
                <a:spcPts val="0"/>
              </a:spcAft>
              <a:defRPr/>
            </a:pPr>
            <a:r>
              <a:rPr lang="en-US" altLang="en-US" sz="1200" dirty="0" err="1" smtClean="0"/>
              <a:t>Carruth</a:t>
            </a:r>
            <a:r>
              <a:rPr lang="en-US" altLang="en-US" sz="1200" dirty="0" smtClean="0"/>
              <a:t>, A.K., </a:t>
            </a:r>
            <a:r>
              <a:rPr lang="en-US" altLang="en-US" sz="1200" dirty="0" err="1" smtClean="0"/>
              <a:t>Sharke</a:t>
            </a:r>
            <a:r>
              <a:rPr lang="en-US" altLang="en-US" sz="1200" dirty="0" smtClean="0"/>
              <a:t>, L., Moffett, B. &amp; </a:t>
            </a:r>
            <a:r>
              <a:rPr lang="en-US" altLang="en-US" sz="1200" dirty="0" err="1" smtClean="0"/>
              <a:t>Prestholdt</a:t>
            </a:r>
            <a:r>
              <a:rPr lang="en-US" altLang="en-US" sz="1200" dirty="0" smtClean="0"/>
              <a:t>, C. (2001). Women in agriculture: Risk and injury experiences on family farms. </a:t>
            </a:r>
            <a:r>
              <a:rPr lang="en-US" altLang="en-US" sz="1200" i="1" dirty="0" smtClean="0"/>
              <a:t>Journal of American Women’s Association,</a:t>
            </a:r>
            <a:r>
              <a:rPr lang="en-US" altLang="en-US" sz="1200" dirty="0" smtClean="0"/>
              <a:t> 56, p. 15-18.</a:t>
            </a:r>
          </a:p>
          <a:p>
            <a:pPr eaLnBrk="1" fontAlgn="auto" hangingPunct="1">
              <a:lnSpc>
                <a:spcPct val="80000"/>
              </a:lnSpc>
              <a:spcAft>
                <a:spcPts val="0"/>
              </a:spcAft>
              <a:defRPr/>
            </a:pPr>
            <a:r>
              <a:rPr lang="en-US" altLang="en-US" sz="1200" dirty="0" smtClean="0"/>
              <a:t>Dillon, C., Petersen, M. &amp; Tanaka, S. (2002). Self-reported hand and wrist arthritis and occupation: Data from the U.S. National Interview Survey-Occupational Health Supplement.  </a:t>
            </a:r>
            <a:r>
              <a:rPr lang="en-US" altLang="en-US" sz="1200" i="1" dirty="0" smtClean="0"/>
              <a:t>American</a:t>
            </a:r>
            <a:r>
              <a:rPr lang="en-US" altLang="en-US" sz="1200" dirty="0" smtClean="0"/>
              <a:t> </a:t>
            </a:r>
            <a:r>
              <a:rPr lang="en-US" altLang="en-US" sz="1200" i="1" dirty="0" smtClean="0"/>
              <a:t>Journal of Industrial Medicine</a:t>
            </a:r>
            <a:r>
              <a:rPr lang="en-US" altLang="en-US" sz="1200" dirty="0" smtClean="0"/>
              <a:t>, 42, p. 318-327.</a:t>
            </a:r>
          </a:p>
          <a:p>
            <a:pPr eaLnBrk="1" fontAlgn="auto" hangingPunct="1">
              <a:lnSpc>
                <a:spcPct val="80000"/>
              </a:lnSpc>
              <a:spcAft>
                <a:spcPts val="0"/>
              </a:spcAft>
              <a:defRPr/>
            </a:pPr>
            <a:r>
              <a:rPr lang="en-US" altLang="en-US" sz="1200" dirty="0" err="1" smtClean="0"/>
              <a:t>Faivre</a:t>
            </a:r>
            <a:r>
              <a:rPr lang="en-US" altLang="en-US" sz="1200" dirty="0" smtClean="0"/>
              <a:t>, I. (2015). Protect your hands and your livelihood. Retrieved from https://ohsonline.com/Articles/2015/Protect-Your-Hands</a:t>
            </a:r>
          </a:p>
          <a:p>
            <a:pPr eaLnBrk="1" fontAlgn="auto" hangingPunct="1">
              <a:lnSpc>
                <a:spcPct val="80000"/>
              </a:lnSpc>
              <a:spcAft>
                <a:spcPts val="0"/>
              </a:spcAft>
              <a:defRPr/>
            </a:pPr>
            <a:r>
              <a:rPr lang="en-US" altLang="en-US" sz="1200" dirty="0" smtClean="0"/>
              <a:t>Hansen, T.B. &amp; </a:t>
            </a:r>
            <a:r>
              <a:rPr lang="en-US" altLang="en-US" sz="1200" dirty="0" err="1" smtClean="0"/>
              <a:t>Carstensen</a:t>
            </a:r>
            <a:r>
              <a:rPr lang="en-US" altLang="en-US" sz="1200" dirty="0" smtClean="0"/>
              <a:t>, O. (1999). Hand injuries in agricultural accidents. </a:t>
            </a:r>
            <a:r>
              <a:rPr lang="en-US" altLang="en-US" sz="1200" i="1" dirty="0" smtClean="0"/>
              <a:t>Hand Surgery,</a:t>
            </a:r>
            <a:r>
              <a:rPr lang="en-US" altLang="en-US" sz="1200" dirty="0" smtClean="0"/>
              <a:t> 24, p. 190-192.</a:t>
            </a:r>
          </a:p>
          <a:p>
            <a:pPr eaLnBrk="1" fontAlgn="auto" hangingPunct="1">
              <a:lnSpc>
                <a:spcPct val="80000"/>
              </a:lnSpc>
              <a:spcAft>
                <a:spcPts val="0"/>
              </a:spcAft>
              <a:defRPr/>
            </a:pPr>
            <a:r>
              <a:rPr lang="en-US" altLang="en-US" sz="1200" dirty="0" smtClean="0"/>
              <a:t>Hart, R.G., Smith, G.D. &amp; </a:t>
            </a:r>
            <a:r>
              <a:rPr lang="en-US" altLang="en-US" sz="1200" dirty="0" err="1" smtClean="0"/>
              <a:t>Haq</a:t>
            </a:r>
            <a:r>
              <a:rPr lang="en-US" altLang="en-US" sz="1200" dirty="0" smtClean="0"/>
              <a:t>, A. (2006).  Prevention of high-pressure injection injuries to the hand. </a:t>
            </a:r>
            <a:r>
              <a:rPr lang="en-US" altLang="en-US" sz="1200" i="1" dirty="0" smtClean="0"/>
              <a:t>American Journal of Emergency Medicine,</a:t>
            </a:r>
            <a:r>
              <a:rPr lang="en-US" altLang="en-US" sz="1200" dirty="0" smtClean="0"/>
              <a:t> 24, p. 73-76.</a:t>
            </a:r>
          </a:p>
          <a:p>
            <a:pPr eaLnBrk="1" fontAlgn="auto" hangingPunct="1">
              <a:lnSpc>
                <a:spcPct val="80000"/>
              </a:lnSpc>
              <a:spcAft>
                <a:spcPts val="0"/>
              </a:spcAft>
              <a:defRPr/>
            </a:pPr>
            <a:r>
              <a:rPr lang="en-US" altLang="en-US" sz="1200" dirty="0" smtClean="0"/>
              <a:t>Kato, A.E., </a:t>
            </a:r>
            <a:r>
              <a:rPr lang="en-US" altLang="en-US" sz="1200" dirty="0" err="1" smtClean="0"/>
              <a:t>Fathallah</a:t>
            </a:r>
            <a:r>
              <a:rPr lang="en-US" altLang="en-US" sz="1200" dirty="0" smtClean="0"/>
              <a:t>, F.A., Miles, J.A., Meyers, J.M., </a:t>
            </a:r>
            <a:r>
              <a:rPr lang="en-US" altLang="en-US" sz="1200" dirty="0" err="1" smtClean="0"/>
              <a:t>Faucett</a:t>
            </a:r>
            <a:r>
              <a:rPr lang="en-US" altLang="en-US" sz="1200" dirty="0" smtClean="0"/>
              <a:t>, J., </a:t>
            </a:r>
            <a:r>
              <a:rPr lang="en-US" altLang="en-US" sz="1200" dirty="0" err="1" smtClean="0"/>
              <a:t>Janowitz</a:t>
            </a:r>
            <a:r>
              <a:rPr lang="en-US" altLang="en-US" sz="1200" dirty="0" smtClean="0"/>
              <a:t>, I. &amp; Garcia, E.G. (2006). Ergonomic evaluation of </a:t>
            </a:r>
            <a:r>
              <a:rPr lang="en-US" altLang="en-US" sz="1200" dirty="0" err="1" smtClean="0"/>
              <a:t>winegrape</a:t>
            </a:r>
            <a:r>
              <a:rPr lang="en-US" altLang="en-US" sz="1200" dirty="0" smtClean="0"/>
              <a:t> trellis pruning operation.  </a:t>
            </a:r>
            <a:r>
              <a:rPr lang="en-US" altLang="en-US" sz="1200" i="1" dirty="0" smtClean="0"/>
              <a:t>Agricultural Safety and Health</a:t>
            </a:r>
            <a:r>
              <a:rPr lang="en-US" altLang="en-US" sz="1200" dirty="0" smtClean="0"/>
              <a:t>, 12, p. 17-28.</a:t>
            </a:r>
          </a:p>
          <a:p>
            <a:pPr eaLnBrk="1" fontAlgn="auto" hangingPunct="1">
              <a:lnSpc>
                <a:spcPct val="80000"/>
              </a:lnSpc>
              <a:spcAft>
                <a:spcPts val="0"/>
              </a:spcAft>
              <a:defRPr/>
            </a:pPr>
            <a:r>
              <a:rPr lang="en-US" altLang="en-US" sz="1200" dirty="0" err="1" smtClean="0"/>
              <a:t>Khachemoune</a:t>
            </a:r>
            <a:r>
              <a:rPr lang="en-US" altLang="en-US" sz="1200" dirty="0" smtClean="0"/>
              <a:t>, A., </a:t>
            </a:r>
            <a:r>
              <a:rPr lang="en-US" altLang="en-US" sz="1200" dirty="0" err="1" smtClean="0"/>
              <a:t>Khecmoune</a:t>
            </a:r>
            <a:r>
              <a:rPr lang="en-US" altLang="en-US" sz="1200" dirty="0" smtClean="0"/>
              <a:t>, K. &amp; Blanc, D. (2006). Assessing </a:t>
            </a:r>
            <a:r>
              <a:rPr lang="en-US" altLang="en-US" sz="1200" dirty="0" err="1" smtClean="0"/>
              <a:t>phytophotodermatitis</a:t>
            </a:r>
            <a:r>
              <a:rPr lang="en-US" altLang="en-US" sz="1200" dirty="0" smtClean="0"/>
              <a:t>: Boy with erythema and blisters on both hands. </a:t>
            </a:r>
            <a:r>
              <a:rPr lang="en-US" altLang="en-US" sz="1200" i="1" dirty="0" smtClean="0"/>
              <a:t>Dermatology Nursing,</a:t>
            </a:r>
            <a:r>
              <a:rPr lang="en-US" altLang="en-US" sz="1200" dirty="0" smtClean="0"/>
              <a:t> 18, p. 153-154.</a:t>
            </a:r>
          </a:p>
          <a:p>
            <a:pPr eaLnBrk="1" fontAlgn="auto" hangingPunct="1">
              <a:lnSpc>
                <a:spcPct val="80000"/>
              </a:lnSpc>
              <a:spcAft>
                <a:spcPts val="0"/>
              </a:spcAft>
              <a:defRPr/>
            </a:pPr>
            <a:r>
              <a:rPr lang="en-US" altLang="en-US" sz="1200" dirty="0" err="1" smtClean="0"/>
              <a:t>Layde</a:t>
            </a:r>
            <a:r>
              <a:rPr lang="en-US" altLang="en-US" sz="1200" dirty="0" smtClean="0"/>
              <a:t>, P.M., Nordstrom, D.L., </a:t>
            </a:r>
            <a:r>
              <a:rPr lang="en-US" altLang="en-US" sz="1200" dirty="0" err="1" smtClean="0"/>
              <a:t>Stueland</a:t>
            </a:r>
            <a:r>
              <a:rPr lang="en-US" altLang="en-US" sz="1200" dirty="0" smtClean="0"/>
              <a:t>, D., Brand, L. &amp; Olson, K.A. (1995). Machine-related occupational injuries in farm residents. </a:t>
            </a:r>
            <a:r>
              <a:rPr lang="en-US" altLang="en-US" sz="1200" i="1" dirty="0" smtClean="0"/>
              <a:t>Annals of Epidemiology, </a:t>
            </a:r>
            <a:r>
              <a:rPr lang="en-US" altLang="en-US" sz="1200" dirty="0" smtClean="0"/>
              <a:t>5, p. 419-426.</a:t>
            </a:r>
          </a:p>
          <a:p>
            <a:pPr eaLnBrk="1" fontAlgn="auto" hangingPunct="1">
              <a:lnSpc>
                <a:spcPct val="80000"/>
              </a:lnSpc>
              <a:spcAft>
                <a:spcPts val="0"/>
              </a:spcAft>
              <a:defRPr/>
            </a:pPr>
            <a:r>
              <a:rPr lang="en-US" altLang="en-US" sz="1200" dirty="0" smtClean="0"/>
              <a:t>O’Neill, J.K., Richards, S.W., Ricketts, D.M. &amp; Patterson, M.H. (2005). The effects of injection of bovine vaccine into a human digit: A case report. </a:t>
            </a:r>
            <a:r>
              <a:rPr lang="en-US" altLang="en-US" sz="1200" i="1" dirty="0" smtClean="0"/>
              <a:t>Environmental Health</a:t>
            </a:r>
            <a:r>
              <a:rPr lang="en-US" altLang="en-US" sz="1200" dirty="0" smtClean="0"/>
              <a:t>, 4, p. 21.</a:t>
            </a:r>
          </a:p>
          <a:p>
            <a:pPr eaLnBrk="1" fontAlgn="auto" hangingPunct="1">
              <a:lnSpc>
                <a:spcPct val="80000"/>
              </a:lnSpc>
              <a:spcAft>
                <a:spcPts val="0"/>
              </a:spcAft>
              <a:defRPr/>
            </a:pPr>
            <a:r>
              <a:rPr lang="en-US" altLang="en-US" sz="1200" dirty="0" smtClean="0"/>
              <a:t>Occupational Dermatology Research and Education Centre (</a:t>
            </a:r>
            <a:r>
              <a:rPr lang="en-US" altLang="en-US" sz="1200" dirty="0" err="1" smtClean="0"/>
              <a:t>n.d.</a:t>
            </a:r>
            <a:r>
              <a:rPr lang="en-US" altLang="en-US" sz="1200" dirty="0" smtClean="0"/>
              <a:t>). Skin care in the workplace. Retrieved from </a:t>
            </a:r>
            <a:r>
              <a:rPr lang="en-US" altLang="en-US" sz="1200" dirty="0" smtClean="0">
                <a:hlinkClick r:id="rId2"/>
              </a:rPr>
              <a:t>http://www.occderm.asn.au</a:t>
            </a:r>
            <a:endParaRPr lang="en-US" altLang="en-US" sz="1200" dirty="0" smtClean="0"/>
          </a:p>
          <a:p>
            <a:pPr eaLnBrk="1" fontAlgn="auto" hangingPunct="1">
              <a:lnSpc>
                <a:spcPct val="80000"/>
              </a:lnSpc>
              <a:spcAft>
                <a:spcPts val="0"/>
              </a:spcAft>
              <a:defRPr/>
            </a:pPr>
            <a:r>
              <a:rPr lang="en-US" altLang="en-US" sz="1200" dirty="0" smtClean="0"/>
              <a:t>Occupational Safety and Health Administration (2002). Hand and power tools. Retrieved from https://www.osha.gov/Publications/osha3080.html</a:t>
            </a:r>
          </a:p>
          <a:p>
            <a:pPr eaLnBrk="1" fontAlgn="auto" hangingPunct="1">
              <a:lnSpc>
                <a:spcPct val="80000"/>
              </a:lnSpc>
              <a:spcAft>
                <a:spcPts val="0"/>
              </a:spcAft>
              <a:defRPr/>
            </a:pPr>
            <a:r>
              <a:rPr lang="en-US" altLang="en-US" sz="1200" dirty="0" smtClean="0"/>
              <a:t>Paulsen, E., </a:t>
            </a:r>
            <a:r>
              <a:rPr lang="en-US" altLang="en-US" sz="1200" dirty="0" err="1" smtClean="0"/>
              <a:t>Sogaard</a:t>
            </a:r>
            <a:r>
              <a:rPr lang="en-US" altLang="en-US" sz="1200" dirty="0" smtClean="0"/>
              <a:t>, J. &amp; Andersen, K.E. (1998). Occupational dermatitis in Danish gardeners and greenhouse workers (</a:t>
            </a:r>
            <a:r>
              <a:rPr lang="en-US" altLang="en-US" sz="1200" dirty="0" err="1" smtClean="0"/>
              <a:t>lll</a:t>
            </a:r>
            <a:r>
              <a:rPr lang="en-US" altLang="en-US" sz="1200" dirty="0" smtClean="0"/>
              <a:t>). </a:t>
            </a:r>
            <a:r>
              <a:rPr lang="en-US" altLang="en-US" sz="1200" dirty="0" err="1" smtClean="0"/>
              <a:t>Compositae</a:t>
            </a:r>
            <a:r>
              <a:rPr lang="en-US" altLang="en-US" sz="1200" dirty="0" smtClean="0"/>
              <a:t>-related symptoms. </a:t>
            </a:r>
            <a:r>
              <a:rPr lang="en-US" altLang="en-US" sz="1200" i="1" dirty="0" smtClean="0"/>
              <a:t>Contact Dermatitis</a:t>
            </a:r>
            <a:r>
              <a:rPr lang="en-US" altLang="en-US" sz="1200" dirty="0" smtClean="0"/>
              <a:t>, 38, p. 140-146.</a:t>
            </a:r>
          </a:p>
          <a:p>
            <a:pPr eaLnBrk="1" fontAlgn="auto" hangingPunct="1">
              <a:lnSpc>
                <a:spcPct val="80000"/>
              </a:lnSpc>
              <a:spcAft>
                <a:spcPts val="0"/>
              </a:spcAft>
              <a:defRPr/>
            </a:pPr>
            <a:r>
              <a:rPr lang="en-US" altLang="en-US" sz="1200" dirty="0" err="1" smtClean="0"/>
              <a:t>Rautiainen</a:t>
            </a:r>
            <a:r>
              <a:rPr lang="en-US" altLang="en-US" sz="1200" dirty="0" smtClean="0"/>
              <a:t>, R.H., Lange, J.L., </a:t>
            </a:r>
            <a:r>
              <a:rPr lang="en-US" altLang="en-US" sz="1200" dirty="0" err="1" smtClean="0"/>
              <a:t>Hodne</a:t>
            </a:r>
            <a:r>
              <a:rPr lang="en-US" altLang="en-US" sz="1200" dirty="0" smtClean="0"/>
              <a:t>, C.J., </a:t>
            </a:r>
            <a:r>
              <a:rPr lang="en-US" altLang="en-US" sz="1200" dirty="0" err="1" smtClean="0"/>
              <a:t>Schneiders</a:t>
            </a:r>
            <a:r>
              <a:rPr lang="en-US" altLang="en-US" sz="1200" dirty="0" smtClean="0"/>
              <a:t>, S. &amp; </a:t>
            </a:r>
            <a:r>
              <a:rPr lang="en-US" altLang="en-US" sz="1200" dirty="0" err="1" smtClean="0"/>
              <a:t>Donham</a:t>
            </a:r>
            <a:r>
              <a:rPr lang="en-US" altLang="en-US" sz="1200" dirty="0" smtClean="0"/>
              <a:t>, K.J. ( 2004), Injuries in the Iowa Certified Safe Farm Study. </a:t>
            </a:r>
            <a:r>
              <a:rPr lang="en-US" altLang="en-US" sz="1200" i="1" dirty="0" smtClean="0"/>
              <a:t>Agricultural Safety and Health</a:t>
            </a:r>
            <a:r>
              <a:rPr lang="en-US" altLang="en-US" sz="1200" dirty="0" smtClean="0"/>
              <a:t>, 10, p. 51-63.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References</a:t>
            </a:r>
          </a:p>
        </p:txBody>
      </p:sp>
      <p:sp>
        <p:nvSpPr>
          <p:cNvPr id="64515" name="Rectangle 3"/>
          <p:cNvSpPr>
            <a:spLocks noGrp="1" noChangeArrowheads="1"/>
          </p:cNvSpPr>
          <p:nvPr>
            <p:ph idx="1"/>
          </p:nvPr>
        </p:nvSpPr>
        <p:spPr/>
        <p:txBody>
          <a:bodyPr rtlCol="0">
            <a:normAutofit fontScale="92500" lnSpcReduction="20000"/>
          </a:bodyPr>
          <a:lstStyle/>
          <a:p>
            <a:pPr eaLnBrk="1" fontAlgn="auto" hangingPunct="1">
              <a:lnSpc>
                <a:spcPct val="80000"/>
              </a:lnSpc>
              <a:spcAft>
                <a:spcPts val="0"/>
              </a:spcAft>
              <a:defRPr/>
            </a:pPr>
            <a:r>
              <a:rPr lang="en-US" altLang="en-US" sz="1200" dirty="0" err="1" smtClean="0"/>
              <a:t>Roquelaure</a:t>
            </a:r>
            <a:r>
              <a:rPr lang="en-US" altLang="en-US" sz="1200" dirty="0" smtClean="0"/>
              <a:t>, Y., </a:t>
            </a:r>
            <a:r>
              <a:rPr lang="en-US" altLang="en-US" sz="1200" dirty="0" err="1" smtClean="0"/>
              <a:t>Dano</a:t>
            </a:r>
            <a:r>
              <a:rPr lang="en-US" altLang="en-US" sz="1200" dirty="0" smtClean="0"/>
              <a:t>, C., </a:t>
            </a:r>
            <a:r>
              <a:rPr lang="en-US" altLang="en-US" sz="1200" dirty="0" err="1" smtClean="0"/>
              <a:t>Dusolier</a:t>
            </a:r>
            <a:r>
              <a:rPr lang="en-US" altLang="en-US" sz="1200" dirty="0" smtClean="0"/>
              <a:t>, G., </a:t>
            </a:r>
            <a:r>
              <a:rPr lang="en-US" altLang="en-US" sz="1200" dirty="0" err="1" smtClean="0"/>
              <a:t>Fanello</a:t>
            </a:r>
            <a:r>
              <a:rPr lang="en-US" altLang="en-US" sz="1200" dirty="0" smtClean="0"/>
              <a:t>, S. &amp; </a:t>
            </a:r>
            <a:r>
              <a:rPr lang="en-US" altLang="en-US" sz="1200" dirty="0" err="1" smtClean="0"/>
              <a:t>Penneau-Fontbonne</a:t>
            </a:r>
            <a:r>
              <a:rPr lang="en-US" altLang="en-US" sz="1200" dirty="0" smtClean="0"/>
              <a:t>, D. (2002), Biomechanical strains in the hand-wrist system during grapevine pruning. </a:t>
            </a:r>
            <a:r>
              <a:rPr lang="en-US" altLang="en-US" sz="1200" i="1" dirty="0" smtClean="0"/>
              <a:t>International Archives of Occupational Environmental</a:t>
            </a:r>
            <a:r>
              <a:rPr lang="en-US" altLang="en-US" sz="1200" dirty="0" smtClean="0"/>
              <a:t> </a:t>
            </a:r>
            <a:r>
              <a:rPr lang="en-US" altLang="en-US" sz="1200" i="1" dirty="0" smtClean="0"/>
              <a:t>Health</a:t>
            </a:r>
            <a:r>
              <a:rPr lang="en-US" altLang="en-US" sz="1200" dirty="0" smtClean="0"/>
              <a:t>, 75, p. 591-595.</a:t>
            </a:r>
          </a:p>
          <a:p>
            <a:pPr eaLnBrk="1" fontAlgn="auto" hangingPunct="1">
              <a:lnSpc>
                <a:spcPct val="80000"/>
              </a:lnSpc>
              <a:spcAft>
                <a:spcPts val="0"/>
              </a:spcAft>
              <a:defRPr/>
            </a:pPr>
            <a:r>
              <a:rPr lang="en-US" altLang="en-US" sz="1200" dirty="0" smtClean="0"/>
              <a:t>Safety and Health Council of North Carolina (2010). Hand safety in the workplace. Retrieved from </a:t>
            </a:r>
          </a:p>
          <a:p>
            <a:pPr eaLnBrk="1" fontAlgn="auto" hangingPunct="1">
              <a:lnSpc>
                <a:spcPct val="80000"/>
              </a:lnSpc>
              <a:spcAft>
                <a:spcPts val="0"/>
              </a:spcAft>
              <a:defRPr/>
            </a:pPr>
            <a:r>
              <a:rPr lang="en-US" altLang="en-US" sz="1200" dirty="0" err="1" smtClean="0"/>
              <a:t>Schmid</a:t>
            </a:r>
            <a:r>
              <a:rPr lang="en-US" altLang="en-US" sz="1200" dirty="0" smtClean="0"/>
              <a:t>, L., Dreier, D., Muff, B., </a:t>
            </a:r>
            <a:r>
              <a:rPr lang="en-US" altLang="en-US" sz="1200" dirty="0" err="1" smtClean="0"/>
              <a:t>Allgayer</a:t>
            </a:r>
            <a:r>
              <a:rPr lang="en-US" altLang="en-US" sz="1200" dirty="0" smtClean="0"/>
              <a:t>, B. &amp; </a:t>
            </a:r>
            <a:r>
              <a:rPr lang="en-US" altLang="en-US" sz="1200" dirty="0" err="1" smtClean="0"/>
              <a:t>Schlumpf</a:t>
            </a:r>
            <a:r>
              <a:rPr lang="en-US" altLang="en-US" sz="1200" dirty="0" smtClean="0"/>
              <a:t>, U. (1999). Lifelong heavy agricultural work and development of arthrosis of the hand-case study. </a:t>
            </a:r>
            <a:r>
              <a:rPr lang="en-US" altLang="en-US" sz="1200" i="1" dirty="0" smtClean="0"/>
              <a:t>Rheumatology</a:t>
            </a:r>
            <a:r>
              <a:rPr lang="en-US" altLang="en-US" sz="1200" dirty="0" smtClean="0"/>
              <a:t>, 58, p. 345-350.</a:t>
            </a:r>
          </a:p>
          <a:p>
            <a:pPr eaLnBrk="1" fontAlgn="auto" hangingPunct="1">
              <a:lnSpc>
                <a:spcPct val="80000"/>
              </a:lnSpc>
              <a:spcAft>
                <a:spcPts val="0"/>
              </a:spcAft>
              <a:defRPr/>
            </a:pPr>
            <a:r>
              <a:rPr lang="en-US" altLang="en-US" sz="1200" dirty="0" smtClean="0"/>
              <a:t>Schwab, C.V., Freeman, S.A. &amp; Pollard, T. (2000). Assessment of the condition of Iowa augers, auger-related injuries, and farmers’ perceptions about auger-related injuries.  </a:t>
            </a:r>
            <a:r>
              <a:rPr lang="en-US" altLang="en-US" sz="1200" i="1" dirty="0" smtClean="0"/>
              <a:t>Agricultural Safety</a:t>
            </a:r>
            <a:r>
              <a:rPr lang="en-US" altLang="en-US" sz="1200" dirty="0" smtClean="0"/>
              <a:t>  </a:t>
            </a:r>
            <a:r>
              <a:rPr lang="en-US" altLang="en-US" sz="1200" i="1" dirty="0" smtClean="0"/>
              <a:t>and Health</a:t>
            </a:r>
            <a:r>
              <a:rPr lang="en-US" altLang="en-US" sz="1200" dirty="0" smtClean="0"/>
              <a:t>, 6, p. 117-129.</a:t>
            </a:r>
          </a:p>
          <a:p>
            <a:pPr eaLnBrk="1" fontAlgn="auto" hangingPunct="1">
              <a:lnSpc>
                <a:spcPct val="80000"/>
              </a:lnSpc>
              <a:spcAft>
                <a:spcPts val="0"/>
              </a:spcAft>
              <a:defRPr/>
            </a:pPr>
            <a:r>
              <a:rPr lang="en-US" altLang="en-US" sz="1200" dirty="0" smtClean="0"/>
              <a:t>Smith, B.L. (1987). An inside look: Hand injury-prevention program. </a:t>
            </a:r>
            <a:r>
              <a:rPr lang="en-US" altLang="en-US" sz="1200" i="1" dirty="0" smtClean="0"/>
              <a:t>Journal of Hand Surgery,</a:t>
            </a:r>
            <a:r>
              <a:rPr lang="en-US" altLang="en-US" sz="1200" dirty="0" smtClean="0"/>
              <a:t> 12, p. 940-943.</a:t>
            </a:r>
          </a:p>
          <a:p>
            <a:pPr eaLnBrk="1" fontAlgn="auto" hangingPunct="1">
              <a:lnSpc>
                <a:spcPct val="80000"/>
              </a:lnSpc>
              <a:spcAft>
                <a:spcPts val="0"/>
              </a:spcAft>
              <a:defRPr/>
            </a:pPr>
            <a:r>
              <a:rPr lang="en-US" altLang="en-US" sz="1200" dirty="0" err="1" smtClean="0"/>
              <a:t>Stal</a:t>
            </a:r>
            <a:r>
              <a:rPr lang="en-US" altLang="en-US" sz="1200" dirty="0" smtClean="0"/>
              <a:t>, M., Hansson, G.A., Moritz, U. ( 1999). Wrist positions and movements as possible risk factors during machine milking. </a:t>
            </a:r>
            <a:r>
              <a:rPr lang="en-US" altLang="en-US" sz="1200" i="1" dirty="0" smtClean="0"/>
              <a:t>Applications Ergonomics</a:t>
            </a:r>
            <a:r>
              <a:rPr lang="en-US" altLang="en-US" sz="1200" dirty="0" smtClean="0"/>
              <a:t>, 30, p. 527-533.</a:t>
            </a:r>
          </a:p>
          <a:p>
            <a:pPr eaLnBrk="1" fontAlgn="auto" hangingPunct="1">
              <a:lnSpc>
                <a:spcPct val="80000"/>
              </a:lnSpc>
              <a:spcAft>
                <a:spcPts val="0"/>
              </a:spcAft>
              <a:defRPr/>
            </a:pPr>
            <a:r>
              <a:rPr lang="en-US" altLang="en-US" sz="1200" dirty="0" err="1" smtClean="0"/>
              <a:t>Stal</a:t>
            </a:r>
            <a:r>
              <a:rPr lang="en-US" altLang="en-US" sz="1200" dirty="0" smtClean="0"/>
              <a:t>, M., </a:t>
            </a:r>
            <a:r>
              <a:rPr lang="en-US" altLang="en-US" sz="1200" dirty="0" err="1" smtClean="0"/>
              <a:t>Pinzke</a:t>
            </a:r>
            <a:r>
              <a:rPr lang="en-US" altLang="en-US" sz="1200" dirty="0" smtClean="0"/>
              <a:t>, S., Hansson, G.A. &amp; </a:t>
            </a:r>
            <a:r>
              <a:rPr lang="en-US" altLang="en-US" sz="1200" dirty="0" err="1" smtClean="0"/>
              <a:t>Kolstrup</a:t>
            </a:r>
            <a:r>
              <a:rPr lang="en-US" altLang="en-US" sz="1200" dirty="0" smtClean="0"/>
              <a:t>, C. (2003).  Highly repetitive work operations in a modern milking system: A case study of wrist positions and movements in a rotary system.  </a:t>
            </a:r>
            <a:r>
              <a:rPr lang="en-US" altLang="en-US" sz="1200" i="1" dirty="0" smtClean="0"/>
              <a:t>Ann</a:t>
            </a:r>
            <a:r>
              <a:rPr lang="en-US" altLang="en-US" sz="1200" dirty="0" smtClean="0"/>
              <a:t> </a:t>
            </a:r>
            <a:r>
              <a:rPr lang="en-US" altLang="en-US" sz="1200" i="1" dirty="0" smtClean="0"/>
              <a:t>Agriculture Environmental Medicine,</a:t>
            </a:r>
            <a:r>
              <a:rPr lang="en-US" altLang="en-US" sz="1200" dirty="0" smtClean="0"/>
              <a:t> 10, p. 67-72.</a:t>
            </a:r>
          </a:p>
          <a:p>
            <a:pPr eaLnBrk="1" fontAlgn="auto" hangingPunct="1">
              <a:lnSpc>
                <a:spcPct val="80000"/>
              </a:lnSpc>
              <a:spcAft>
                <a:spcPts val="0"/>
              </a:spcAft>
              <a:defRPr/>
            </a:pPr>
            <a:r>
              <a:rPr lang="en-US" altLang="en-US" sz="1200" dirty="0" smtClean="0"/>
              <a:t>Tanaka, S., Petersen, M. &amp; Cameron, L. (2001). Prevalence and risk factors of tendonitis and related disorders of the distal upper extremity among U.S. workers: comparison to carpal tunnel syndrome.  </a:t>
            </a:r>
            <a:r>
              <a:rPr lang="en-US" altLang="en-US" sz="1200" i="1" dirty="0" smtClean="0"/>
              <a:t>American Journal of Industrial Medicine</a:t>
            </a:r>
            <a:r>
              <a:rPr lang="en-US" altLang="en-US" sz="1200" dirty="0" smtClean="0"/>
              <a:t>, 39, p. 328-335.</a:t>
            </a:r>
          </a:p>
          <a:p>
            <a:pPr eaLnBrk="1" fontAlgn="auto" hangingPunct="1">
              <a:lnSpc>
                <a:spcPct val="80000"/>
              </a:lnSpc>
              <a:spcAft>
                <a:spcPts val="0"/>
              </a:spcAft>
              <a:defRPr/>
            </a:pPr>
            <a:r>
              <a:rPr lang="en-US" altLang="en-US" sz="1200" dirty="0" smtClean="0"/>
              <a:t>Tanaka, S., Wild, D.K., Cameron, L.L. &amp; Freund, E. (1997). Association of occupational and non-occupational risk factors with the prevalence of self-reported carpal tunnel syndrome in a national survey of the working population.  </a:t>
            </a:r>
            <a:r>
              <a:rPr lang="en-US" altLang="en-US" sz="1200" i="1" dirty="0" smtClean="0"/>
              <a:t>American Journal of Industrial Medicine</a:t>
            </a:r>
            <a:r>
              <a:rPr lang="en-US" altLang="en-US" sz="1200" dirty="0" smtClean="0"/>
              <a:t>, 32, p. 550-556.</a:t>
            </a:r>
          </a:p>
          <a:p>
            <a:pPr eaLnBrk="1" fontAlgn="auto" hangingPunct="1">
              <a:lnSpc>
                <a:spcPct val="80000"/>
              </a:lnSpc>
              <a:spcAft>
                <a:spcPts val="0"/>
              </a:spcAft>
              <a:defRPr/>
            </a:pPr>
            <a:r>
              <a:rPr lang="en-US" altLang="en-US" sz="1200" dirty="0" smtClean="0"/>
              <a:t>Tan, K.K., </a:t>
            </a:r>
            <a:r>
              <a:rPr lang="en-US" altLang="en-US" sz="1200" dirty="0" err="1" smtClean="0"/>
              <a:t>Fishwick</a:t>
            </a:r>
            <a:r>
              <a:rPr lang="en-US" altLang="en-US" sz="1200" dirty="0" smtClean="0"/>
              <a:t>, N.G., Dickson, W.A., &amp; Sykes, P.J. (1991). Does training reduce the incidence of industrial hand injuries? </a:t>
            </a:r>
            <a:r>
              <a:rPr lang="en-US" altLang="en-US" sz="1200" i="1" dirty="0" smtClean="0"/>
              <a:t>Journal of</a:t>
            </a:r>
            <a:r>
              <a:rPr lang="en-US" altLang="en-US" sz="1200" dirty="0" smtClean="0"/>
              <a:t> </a:t>
            </a:r>
            <a:r>
              <a:rPr lang="en-US" altLang="en-US" sz="1200" i="1" dirty="0" smtClean="0"/>
              <a:t>Hand Surgery (Br.)</a:t>
            </a:r>
            <a:r>
              <a:rPr lang="en-US" altLang="en-US" sz="1200" dirty="0" smtClean="0"/>
              <a:t>, 17, p. 323-326.</a:t>
            </a:r>
          </a:p>
          <a:p>
            <a:pPr eaLnBrk="1" fontAlgn="auto" hangingPunct="1">
              <a:lnSpc>
                <a:spcPct val="80000"/>
              </a:lnSpc>
              <a:spcAft>
                <a:spcPts val="0"/>
              </a:spcAft>
              <a:defRPr/>
            </a:pPr>
            <a:r>
              <a:rPr lang="en-US" altLang="en-US" sz="1200" dirty="0" err="1" smtClean="0"/>
              <a:t>Telcom</a:t>
            </a:r>
            <a:r>
              <a:rPr lang="en-US" altLang="en-US" sz="1200" dirty="0" smtClean="0"/>
              <a:t> Insurance Group (2017). The key to hand injury prevention. Retrieved from</a:t>
            </a:r>
          </a:p>
          <a:p>
            <a:pPr eaLnBrk="1" fontAlgn="auto" hangingPunct="1">
              <a:lnSpc>
                <a:spcPct val="80000"/>
              </a:lnSpc>
              <a:spcAft>
                <a:spcPts val="0"/>
              </a:spcAft>
              <a:defRPr/>
            </a:pPr>
            <a:r>
              <a:rPr lang="en-US" altLang="en-US" sz="1200" dirty="0" smtClean="0"/>
              <a:t>Walker-Bone, K. &amp; Palmer, K.T. (2002). Musculoskeletal disorders in farmers and farm workers.  </a:t>
            </a:r>
            <a:r>
              <a:rPr lang="en-US" altLang="en-US" sz="1200" i="1" dirty="0" smtClean="0"/>
              <a:t>Occupational Medicine (London),</a:t>
            </a:r>
            <a:r>
              <a:rPr lang="en-US" altLang="en-US" sz="1200" dirty="0" smtClean="0"/>
              <a:t> 52, p. 441-450.</a:t>
            </a:r>
          </a:p>
          <a:p>
            <a:pPr eaLnBrk="1" fontAlgn="auto" hangingPunct="1">
              <a:lnSpc>
                <a:spcPct val="80000"/>
              </a:lnSpc>
              <a:spcAft>
                <a:spcPts val="0"/>
              </a:spcAft>
              <a:defRPr/>
            </a:pPr>
            <a:r>
              <a:rPr lang="en-US" altLang="en-US" sz="1200" dirty="0" smtClean="0"/>
              <a:t>Zhou, C. &amp; </a:t>
            </a:r>
            <a:r>
              <a:rPr lang="en-US" altLang="en-US" sz="1200" dirty="0" err="1" smtClean="0"/>
              <a:t>Roseman</a:t>
            </a:r>
            <a:r>
              <a:rPr lang="en-US" altLang="en-US" sz="1200" dirty="0" smtClean="0"/>
              <a:t>, J.M. (1994). Agricultural injuries among a population-based sample of farm operators in Alabama.  </a:t>
            </a:r>
            <a:r>
              <a:rPr lang="en-US" altLang="en-US" sz="1200" i="1" dirty="0" smtClean="0"/>
              <a:t>American Journal of Industrial Medicine</a:t>
            </a:r>
            <a:r>
              <a:rPr lang="en-US" altLang="en-US" sz="1200" dirty="0" smtClean="0"/>
              <a:t>, 25, p. 385-402.</a:t>
            </a:r>
          </a:p>
          <a:p>
            <a:pPr eaLnBrk="1" fontAlgn="auto" hangingPunct="1">
              <a:lnSpc>
                <a:spcPct val="80000"/>
              </a:lnSpc>
              <a:spcAft>
                <a:spcPts val="0"/>
              </a:spcAft>
              <a:defRPr/>
            </a:pPr>
            <a:endParaRPr lang="en-US" altLang="en-US" sz="1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261938" y="1436682"/>
            <a:ext cx="8374062" cy="5802313"/>
          </a:xfrm>
        </p:spPr>
        <p:txBody>
          <a:bodyPr rtlCol="0">
            <a:normAutofit/>
          </a:bodyPr>
          <a:lstStyle/>
          <a:p>
            <a:pPr>
              <a:spcBef>
                <a:spcPts val="600"/>
              </a:spcBef>
              <a:defRPr/>
            </a:pPr>
            <a:r>
              <a:rPr lang="en-US" sz="2400" b="1" dirty="0">
                <a:solidFill>
                  <a:schemeClr val="accent6">
                    <a:lumMod val="50000"/>
                  </a:schemeClr>
                </a:solidFill>
                <a:latin typeface="Lucida Sans Unicode" panose="020B0602030504020204" pitchFamily="34" charset="0"/>
                <a:cs typeface="Lucida Sans Unicode" panose="020B0602030504020204" pitchFamily="34" charset="0"/>
              </a:rPr>
              <a:t>AgrAbility: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a:t>
            </a:r>
            <a:endParaRPr lang="en-US" sz="24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organizations.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 Currently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20 state projects</a:t>
            </a: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Ground Resource Center. </a:t>
            </a:r>
            <a:endParaRPr lang="en-US" sz="11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Partners include:</a:t>
            </a:r>
          </a:p>
          <a:p>
            <a:pPr lvl="2">
              <a:spcBef>
                <a:spcPts val="600"/>
              </a:spcBef>
              <a:defRPr/>
            </a:pPr>
            <a:r>
              <a:rPr lang="en-US" sz="2000" dirty="0">
                <a:solidFill>
                  <a:schemeClr val="accent6">
                    <a:lumMod val="50000"/>
                  </a:schemeClr>
                </a:solidFill>
                <a:latin typeface="Lucida Sans Unicode" panose="020B0602030504020204" pitchFamily="34" charset="0"/>
                <a:cs typeface="Lucida Sans Unicode" panose="020B0602030504020204" pitchFamily="34" charset="0"/>
              </a:rPr>
              <a:t>Goodwill of the Finger Lakes</a:t>
            </a:r>
          </a:p>
          <a:p>
            <a:pPr lvl="2">
              <a:spcBef>
                <a:spcPts val="600"/>
              </a:spcBef>
              <a:defRPr/>
            </a:pP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APRIL (Association of Programs for Rural Independent Living</a:t>
            </a:r>
          </a:p>
          <a:p>
            <a:pPr lvl="2">
              <a:spcBef>
                <a:spcPts val="600"/>
              </a:spcBef>
              <a:defRPr/>
            </a:pP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Colorado </a:t>
            </a:r>
            <a:r>
              <a:rPr lang="en-US" sz="2000" dirty="0">
                <a:solidFill>
                  <a:schemeClr val="accent6">
                    <a:lumMod val="50000"/>
                  </a:schemeClr>
                </a:solidFill>
                <a:latin typeface="Lucida Sans Unicode" panose="020B0602030504020204" pitchFamily="34" charset="0"/>
                <a:cs typeface="Lucida Sans Unicode" panose="020B0602030504020204" pitchFamily="34" charset="0"/>
              </a:rPr>
              <a:t>State </a:t>
            </a: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University</a:t>
            </a:r>
            <a:endParaRPr lang="en-US" sz="18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sz="2400" dirty="0">
                <a:solidFill>
                  <a:schemeClr val="accent6">
                    <a:lumMod val="50000"/>
                  </a:schemeClr>
                </a:solidFill>
                <a:latin typeface="Lucida Sans Unicode" panose="020B0602030504020204" pitchFamily="34" charset="0"/>
                <a:cs typeface="Lucida Sans Unicode" panose="020B0602030504020204" pitchFamily="34" charset="0"/>
                <a:hlinkClick r:id="rId3"/>
              </a:rPr>
              <a:t>www.agrability.org</a:t>
            </a:r>
            <a:endParaRPr lang="en-US" sz="2400" dirty="0">
              <a:solidFill>
                <a:schemeClr val="accent6">
                  <a:lumMod val="50000"/>
                </a:schemeClr>
              </a:solidFill>
              <a:latin typeface="Lucida Sans Unicode" panose="020B0602030504020204" pitchFamily="34" charset="0"/>
              <a:cs typeface="Lucida Sans Unicode" panose="020B0602030504020204" pitchFamily="34" charset="0"/>
            </a:endParaRPr>
          </a:p>
        </p:txBody>
      </p:sp>
      <p:pic>
        <p:nvPicPr>
          <p:cNvPr id="13315" name="Picture 5" descr="agrMDns.jpg" title="AgrAbility logo"/>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4600" y="228600"/>
            <a:ext cx="3414713" cy="9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4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4A4A1"/>
            </a:gs>
            <a:gs pos="38000">
              <a:srgbClr val="83E8CC"/>
            </a:gs>
            <a:gs pos="100000">
              <a:srgbClr val="83E8CC"/>
            </a:gs>
            <a:gs pos="100000">
              <a:srgbClr val="ACEFDD"/>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z="4000" dirty="0" smtClean="0"/>
              <a:t/>
            </a:r>
            <a:br>
              <a:rPr lang="en-US" altLang="en-US" sz="4000" dirty="0" smtClean="0"/>
            </a:br>
            <a:r>
              <a:rPr lang="en-US" altLang="en-US" sz="3200" b="1" dirty="0" smtClean="0"/>
              <a:t>Farm Hands: Maximizing Hand Health for the Workplace</a:t>
            </a:r>
            <a:r>
              <a:rPr lang="en-US" altLang="en-US" sz="3200" dirty="0" smtClean="0"/>
              <a:t/>
            </a:r>
            <a:br>
              <a:rPr lang="en-US" altLang="en-US" sz="3200" dirty="0" smtClean="0"/>
            </a:br>
            <a:endParaRPr lang="en-US" altLang="en-US" sz="3200" dirty="0" smtClean="0"/>
          </a:p>
        </p:txBody>
      </p:sp>
      <p:sp>
        <p:nvSpPr>
          <p:cNvPr id="3075" name="Rectangle 3"/>
          <p:cNvSpPr>
            <a:spLocks noGrp="1" noChangeArrowheads="1"/>
          </p:cNvSpPr>
          <p:nvPr>
            <p:ph type="subTitle" idx="1"/>
          </p:nvPr>
        </p:nvSpPr>
        <p:spPr>
          <a:xfrm>
            <a:off x="1371600" y="3810000"/>
            <a:ext cx="6400800" cy="2286000"/>
          </a:xfrm>
        </p:spPr>
        <p:txBody>
          <a:bodyPr/>
          <a:lstStyle/>
          <a:p>
            <a:pPr eaLnBrk="1" hangingPunct="1"/>
            <a:r>
              <a:rPr lang="en-US" altLang="en-US" sz="1600" dirty="0" smtClean="0"/>
              <a:t>Carla </a:t>
            </a:r>
            <a:r>
              <a:rPr lang="en-US" altLang="en-US" sz="1600" dirty="0" err="1" smtClean="0"/>
              <a:t>Wilhite</a:t>
            </a:r>
            <a:r>
              <a:rPr lang="en-US" altLang="en-US" sz="1600" dirty="0" smtClean="0"/>
              <a:t>, OTD, OTR/L</a:t>
            </a:r>
          </a:p>
          <a:p>
            <a:pPr eaLnBrk="1" hangingPunct="1"/>
            <a:r>
              <a:rPr lang="en-US" altLang="en-US" sz="1600" dirty="0" smtClean="0"/>
              <a:t>University of New Mexico-School of Medicine</a:t>
            </a:r>
          </a:p>
          <a:p>
            <a:pPr eaLnBrk="1" hangingPunct="1"/>
            <a:r>
              <a:rPr lang="en-US" altLang="en-US" sz="1600" dirty="0" smtClean="0"/>
              <a:t>Division of Occupational Therapy</a:t>
            </a:r>
          </a:p>
          <a:p>
            <a:pPr eaLnBrk="1" hangingPunct="1"/>
            <a:endParaRPr lang="en-US" altLang="en-US" sz="1600" dirty="0" smtClean="0"/>
          </a:p>
          <a:p>
            <a:pPr eaLnBrk="1" hangingPunct="1"/>
            <a:r>
              <a:rPr lang="en-US" altLang="en-US" sz="1600" dirty="0" smtClean="0"/>
              <a:t>Trish Siegel, OTD, OTR/L</a:t>
            </a:r>
          </a:p>
          <a:p>
            <a:pPr eaLnBrk="1" hangingPunct="1"/>
            <a:r>
              <a:rPr lang="en-US" altLang="en-US" sz="1600" dirty="0" smtClean="0"/>
              <a:t>University of New Mexico-School of Medicine</a:t>
            </a:r>
          </a:p>
          <a:p>
            <a:pPr eaLnBrk="1" hangingPunct="1"/>
            <a:r>
              <a:rPr lang="en-US" altLang="en-US" sz="1600" dirty="0" smtClean="0"/>
              <a:t>Division of Occupational Therapy</a:t>
            </a:r>
          </a:p>
        </p:txBody>
      </p:sp>
      <p:pic>
        <p:nvPicPr>
          <p:cNvPr id="30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7450" y="3124200"/>
            <a:ext cx="16891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0"/>
            <a:ext cx="46767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Session Description</a:t>
            </a:r>
          </a:p>
        </p:txBody>
      </p:sp>
      <p:sp>
        <p:nvSpPr>
          <p:cNvPr id="5123" name="Rectangle 3"/>
          <p:cNvSpPr>
            <a:spLocks noGrp="1" noChangeArrowheads="1"/>
          </p:cNvSpPr>
          <p:nvPr>
            <p:ph idx="1"/>
          </p:nvPr>
        </p:nvSpPr>
        <p:spPr/>
        <p:txBody>
          <a:bodyPr rtlCol="0">
            <a:normAutofit fontScale="92500" lnSpcReduction="10000"/>
          </a:bodyPr>
          <a:lstStyle/>
          <a:p>
            <a:pPr eaLnBrk="1" fontAlgn="auto" hangingPunct="1">
              <a:spcAft>
                <a:spcPts val="0"/>
              </a:spcAft>
              <a:defRPr/>
            </a:pPr>
            <a:r>
              <a:rPr lang="en-US" b="1" dirty="0"/>
              <a:t>Session learning objectives:</a:t>
            </a:r>
            <a:endParaRPr lang="en-US" dirty="0"/>
          </a:p>
          <a:p>
            <a:pPr marL="0" indent="0" eaLnBrk="1" fontAlgn="auto" hangingPunct="1">
              <a:spcAft>
                <a:spcPts val="0"/>
              </a:spcAft>
              <a:buFont typeface="Arial" panose="020B0604020202020204" pitchFamily="34" charset="0"/>
              <a:buNone/>
              <a:defRPr/>
            </a:pPr>
            <a:r>
              <a:rPr lang="en-US" dirty="0"/>
              <a:t> </a:t>
            </a:r>
          </a:p>
          <a:p>
            <a:pPr eaLnBrk="1" fontAlgn="auto" hangingPunct="1">
              <a:spcAft>
                <a:spcPts val="0"/>
              </a:spcAft>
              <a:defRPr/>
            </a:pPr>
            <a:r>
              <a:rPr lang="en-US" dirty="0"/>
              <a:t>Participants will become familiar with basic hand anatomy and understand typical functions of the hand.</a:t>
            </a:r>
          </a:p>
          <a:p>
            <a:pPr eaLnBrk="1" fontAlgn="auto" hangingPunct="1">
              <a:spcAft>
                <a:spcPts val="0"/>
              </a:spcAft>
              <a:defRPr/>
            </a:pPr>
            <a:r>
              <a:rPr lang="en-US" dirty="0"/>
              <a:t>Participants will increase their knowledge of common hand injuries and cumulative trauma disorders of the hand in the farm workplace.</a:t>
            </a:r>
          </a:p>
          <a:p>
            <a:pPr eaLnBrk="1" fontAlgn="auto" hangingPunct="1">
              <a:spcAft>
                <a:spcPts val="0"/>
              </a:spcAft>
              <a:defRPr/>
            </a:pPr>
            <a:r>
              <a:rPr lang="en-US" dirty="0"/>
              <a:t>Participants will verbalize strategies for improving hand health for those with arthritis or those with hand limitations from injury, and those at risk for arthritis or injury.</a:t>
            </a:r>
          </a:p>
          <a:p>
            <a:pPr eaLnBrk="1" fontAlgn="auto" hangingPunct="1">
              <a:spcAft>
                <a:spcPts val="0"/>
              </a:spcAft>
              <a:buFontTx/>
              <a:buNone/>
              <a:defRPr/>
            </a:pP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smtClean="0"/>
              <a:t>What is a hand?</a:t>
            </a:r>
          </a:p>
        </p:txBody>
      </p:sp>
      <p:sp>
        <p:nvSpPr>
          <p:cNvPr id="5123" name="Rectangle 5"/>
          <p:cNvSpPr>
            <a:spLocks noGrp="1" noChangeArrowheads="1"/>
          </p:cNvSpPr>
          <p:nvPr>
            <p:ph type="body" sz="half" idx="1"/>
          </p:nvPr>
        </p:nvSpPr>
        <p:spPr/>
        <p:txBody>
          <a:bodyPr/>
          <a:lstStyle/>
          <a:p>
            <a:pPr eaLnBrk="1" hangingPunct="1"/>
            <a:r>
              <a:rPr lang="en-US" altLang="en-US" sz="2400" smtClean="0"/>
              <a:t>A paired organ dominantly controlled by the opposing brain hemisphere</a:t>
            </a:r>
          </a:p>
          <a:p>
            <a:pPr eaLnBrk="1" hangingPunct="1"/>
            <a:r>
              <a:rPr lang="en-US" altLang="en-US" sz="2400" smtClean="0"/>
              <a:t>Our chief way for physically manipulating the environment</a:t>
            </a:r>
          </a:p>
          <a:p>
            <a:pPr eaLnBrk="1" hangingPunct="1"/>
            <a:r>
              <a:rPr lang="en-US" altLang="en-US" sz="2400" smtClean="0"/>
              <a:t>Our richest source of tactile feedback</a:t>
            </a:r>
          </a:p>
          <a:p>
            <a:pPr eaLnBrk="1" hangingPunct="1">
              <a:buFontTx/>
              <a:buNone/>
            </a:pPr>
            <a:r>
              <a:rPr lang="en-US" altLang="en-US" sz="2400" smtClean="0"/>
              <a:t>	</a:t>
            </a:r>
          </a:p>
        </p:txBody>
      </p:sp>
      <p:pic>
        <p:nvPicPr>
          <p:cNvPr id="5124"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990600"/>
            <a:ext cx="2890838" cy="3962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8"/>
          <p:cNvSpPr txBox="1">
            <a:spLocks noChangeArrowheads="1"/>
          </p:cNvSpPr>
          <p:nvPr/>
        </p:nvSpPr>
        <p:spPr bwMode="auto">
          <a:xfrm>
            <a:off x="5219700" y="5105400"/>
            <a:ext cx="28194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000">
                <a:latin typeface="Arial" panose="020B0604020202020204" pitchFamily="34" charset="0"/>
              </a:rPr>
              <a:t>Photo from: File:Rad 062001 hand x-ray false color nevit.jpg</a:t>
            </a:r>
          </a:p>
          <a:p>
            <a:pPr>
              <a:lnSpc>
                <a:spcPct val="100000"/>
              </a:lnSpc>
              <a:spcBef>
                <a:spcPct val="0"/>
              </a:spcBef>
              <a:buFontTx/>
              <a:buNone/>
            </a:pPr>
            <a:r>
              <a:rPr lang="en-US" altLang="en-US" sz="1000">
                <a:latin typeface="Arial" panose="020B0604020202020204" pitchFamily="34" charset="0"/>
              </a:rPr>
              <a:t>From Wikimedia Commons, the free media repository</a:t>
            </a:r>
          </a:p>
          <a:p>
            <a:pPr>
              <a:lnSpc>
                <a:spcPct val="100000"/>
              </a:lnSpc>
              <a:spcBef>
                <a:spcPct val="5000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Anatomy</a:t>
            </a:r>
          </a:p>
        </p:txBody>
      </p:sp>
      <p:pic>
        <p:nvPicPr>
          <p:cNvPr id="7171" name="Picture 14" descr="msotw9_temp0"/>
          <p:cNvPicPr>
            <a:picLocks noGrp="1" noChangeAspect="1" noChangeArrowheads="1"/>
          </p:cNvPicPr>
          <p:nvPr>
            <p:ph sz="half" idx="1"/>
          </p:nvPr>
        </p:nvPicPr>
        <p:blipFill>
          <a:blip r:embed="rId3">
            <a:lum bright="18000" contrast="6000"/>
            <a:extLst>
              <a:ext uri="{28A0092B-C50C-407E-A947-70E740481C1C}">
                <a14:useLocalDpi xmlns:a14="http://schemas.microsoft.com/office/drawing/2010/main" val="0"/>
              </a:ext>
            </a:extLst>
          </a:blip>
          <a:srcRect/>
          <a:stretch>
            <a:fillRect/>
          </a:stretch>
        </p:blipFill>
        <p:spPr>
          <a:xfrm>
            <a:off x="990600" y="1219200"/>
            <a:ext cx="3232150" cy="4572000"/>
          </a:xfrm>
          <a:noFill/>
        </p:spPr>
      </p:pic>
      <p:sp>
        <p:nvSpPr>
          <p:cNvPr id="7172" name="Rectangle 5"/>
          <p:cNvSpPr>
            <a:spLocks noGrp="1" noChangeArrowheads="1"/>
          </p:cNvSpPr>
          <p:nvPr>
            <p:ph type="body" sz="half" idx="2"/>
          </p:nvPr>
        </p:nvSpPr>
        <p:spPr/>
        <p:txBody>
          <a:bodyPr/>
          <a:lstStyle/>
          <a:p>
            <a:pPr eaLnBrk="1" hangingPunct="1"/>
            <a:r>
              <a:rPr lang="en-US" altLang="en-US" smtClean="0"/>
              <a:t>Structures</a:t>
            </a:r>
          </a:p>
          <a:p>
            <a:pPr lvl="1" eaLnBrk="1" hangingPunct="1"/>
            <a:r>
              <a:rPr lang="en-US" altLang="en-US" smtClean="0"/>
              <a:t>Shoulder</a:t>
            </a:r>
          </a:p>
          <a:p>
            <a:pPr lvl="1" eaLnBrk="1" hangingPunct="1"/>
            <a:r>
              <a:rPr lang="en-US" altLang="en-US" smtClean="0"/>
              <a:t>Upper arm</a:t>
            </a:r>
          </a:p>
          <a:p>
            <a:pPr lvl="1" eaLnBrk="1" hangingPunct="1"/>
            <a:r>
              <a:rPr lang="en-US" altLang="en-US" smtClean="0"/>
              <a:t>Forearm</a:t>
            </a:r>
          </a:p>
          <a:p>
            <a:pPr lvl="1" eaLnBrk="1" hangingPunct="1"/>
            <a:r>
              <a:rPr lang="en-US" altLang="en-US" smtClean="0"/>
              <a:t>Wrist</a:t>
            </a:r>
          </a:p>
          <a:p>
            <a:pPr lvl="1" eaLnBrk="1" hangingPunct="1"/>
            <a:r>
              <a:rPr lang="en-US" altLang="en-US" smtClean="0"/>
              <a:t>Hand</a:t>
            </a:r>
          </a:p>
          <a:p>
            <a:pPr lvl="1" eaLnBrk="1" hangingPunct="1"/>
            <a:r>
              <a:rPr lang="en-US" altLang="en-US" smtClean="0"/>
              <a:t>Fingers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1180</TotalTime>
  <Words>3480</Words>
  <Application>Microsoft Office PowerPoint</Application>
  <PresentationFormat>On-screen Show (4:3)</PresentationFormat>
  <Paragraphs>453</Paragraphs>
  <Slides>43</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 Light</vt:lpstr>
      <vt:lpstr>Calibri</vt:lpstr>
      <vt:lpstr>Office Theme</vt:lpstr>
      <vt:lpstr>Farm Hands: Maximizing Hand Health for the Workplace  Carla Wilhite and Trish Siegel University of New Mexico  AgrAbility Virtual National Training Workshop Tuesday, February 20, 2017 11:00 a.m. ET </vt:lpstr>
      <vt:lpstr>Basic Webinar Instructions</vt:lpstr>
      <vt:lpstr>Basic Webinar Instructions</vt:lpstr>
      <vt:lpstr>Basic Webinar Instructions</vt:lpstr>
      <vt:lpstr>PowerPoint Presentation</vt:lpstr>
      <vt:lpstr> Farm Hands: Maximizing Hand Health for the Workplace </vt:lpstr>
      <vt:lpstr>Session Description</vt:lpstr>
      <vt:lpstr>What is a hand?</vt:lpstr>
      <vt:lpstr>Anatomy</vt:lpstr>
      <vt:lpstr>Shoulder</vt:lpstr>
      <vt:lpstr>Upper arm and forearm</vt:lpstr>
      <vt:lpstr>Wrist</vt:lpstr>
      <vt:lpstr>Wrist Movements</vt:lpstr>
      <vt:lpstr>Connective tissues</vt:lpstr>
      <vt:lpstr>Hand Functions</vt:lpstr>
      <vt:lpstr> Stats on Hand Injuries</vt:lpstr>
      <vt:lpstr>Common hand injuries in farm work</vt:lpstr>
      <vt:lpstr>Mechanisms of farm hand injuries</vt:lpstr>
      <vt:lpstr>Mechanisms of farm hand injuries</vt:lpstr>
      <vt:lpstr>Mechanisms of farm hand injuries</vt:lpstr>
      <vt:lpstr>Mechanisms of farm hand injuries</vt:lpstr>
      <vt:lpstr>Mechanisms of farm hand injuries</vt:lpstr>
      <vt:lpstr>Mechanisms of farm hand injuries</vt:lpstr>
      <vt:lpstr>Mechanisms of farm hand injuries</vt:lpstr>
      <vt:lpstr>Mechanisms of farm hand injuries</vt:lpstr>
      <vt:lpstr>Mechanisms of farm hand injuries</vt:lpstr>
      <vt:lpstr>Prevention of Hand Injuries</vt:lpstr>
      <vt:lpstr>Prevention of Hand Injuries</vt:lpstr>
      <vt:lpstr>Working with Tools</vt:lpstr>
      <vt:lpstr>Working with Tools</vt:lpstr>
      <vt:lpstr>Prevention of Hand Injuries by Agricultural Workers</vt:lpstr>
      <vt:lpstr>Prevention of Hand Injuries by Agricultural Workers</vt:lpstr>
      <vt:lpstr>Fitting Gloves</vt:lpstr>
      <vt:lpstr>Prevention of Hand Injuries by Agricultural Workers</vt:lpstr>
      <vt:lpstr>Preventive Skin Care</vt:lpstr>
      <vt:lpstr>Preventive Skin Care</vt:lpstr>
      <vt:lpstr>General Exercises</vt:lpstr>
      <vt:lpstr>Tendon glides</vt:lpstr>
      <vt:lpstr>Strengthening</vt:lpstr>
      <vt:lpstr>Arthritis Considerations</vt:lpstr>
      <vt:lpstr>Discussion</vt:lpstr>
      <vt:lpstr>References</vt:lpstr>
      <vt:lpstr>References</vt:lpstr>
    </vt:vector>
  </TitlesOfParts>
  <Manager/>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Farm Hand</dc:title>
  <dc:subject/>
  <dc:creator>Carla Wilhite</dc:creator>
  <cp:keywords/>
  <dc:description/>
  <cp:lastModifiedBy>Jones, Paul J</cp:lastModifiedBy>
  <cp:revision>29</cp:revision>
  <cp:lastPrinted>1601-01-01T00:00:00Z</cp:lastPrinted>
  <dcterms:created xsi:type="dcterms:W3CDTF">2006-10-31T21:48:16Z</dcterms:created>
  <dcterms:modified xsi:type="dcterms:W3CDTF">2017-02-20T21:55:22Z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TC010721461033</vt:lpwstr>
  </property>
</Properties>
</file>