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91" r:id="rId1"/>
    <p:sldMasterId id="2147483695" r:id="rId2"/>
    <p:sldMasterId id="2147483696" r:id="rId3"/>
    <p:sldMasterId id="2147483718" r:id="rId4"/>
  </p:sldMasterIdLst>
  <p:notesMasterIdLst>
    <p:notesMasterId r:id="rId31"/>
  </p:notesMasterIdLst>
  <p:sldIdLst>
    <p:sldId id="256" r:id="rId5"/>
    <p:sldId id="257" r:id="rId6"/>
    <p:sldId id="295" r:id="rId7"/>
    <p:sldId id="298" r:id="rId8"/>
    <p:sldId id="306" r:id="rId9"/>
    <p:sldId id="307" r:id="rId10"/>
    <p:sldId id="297" r:id="rId11"/>
    <p:sldId id="310" r:id="rId12"/>
    <p:sldId id="260" r:id="rId13"/>
    <p:sldId id="301" r:id="rId14"/>
    <p:sldId id="311" r:id="rId15"/>
    <p:sldId id="312" r:id="rId16"/>
    <p:sldId id="314" r:id="rId17"/>
    <p:sldId id="274" r:id="rId18"/>
    <p:sldId id="275" r:id="rId19"/>
    <p:sldId id="279" r:id="rId20"/>
    <p:sldId id="308" r:id="rId21"/>
    <p:sldId id="281" r:id="rId22"/>
    <p:sldId id="303" r:id="rId23"/>
    <p:sldId id="266" r:id="rId24"/>
    <p:sldId id="313" r:id="rId25"/>
    <p:sldId id="288" r:id="rId26"/>
    <p:sldId id="302" r:id="rId27"/>
    <p:sldId id="292" r:id="rId28"/>
    <p:sldId id="293" r:id="rId29"/>
    <p:sldId id="294" r:id="rId30"/>
  </p:sldIdLst>
  <p:sldSz cx="9144000" cy="6858000" type="screen4x3"/>
  <p:notesSz cx="6858000" cy="9144000"/>
  <p:embeddedFontLst>
    <p:embeddedFont>
      <p:font typeface="ＭＳ Ｐゴシック" panose="020B0600070205080204" pitchFamily="34" charset="-128"/>
      <p:regular r:id="rId3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71041A-BE8B-4D1F-82C1-AF64A89810AE}">
  <a:tblStyle styleId="{C471041A-BE8B-4D1F-82C1-AF64A89810AE}" styleName="Table_0"/>
  <a:tblStyle styleId="{B914A8CC-1CDE-4D28-AAB8-875643C0785D}"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45" autoAdjust="0"/>
  </p:normalViewPr>
  <p:slideViewPr>
    <p:cSldViewPr>
      <p:cViewPr varScale="1">
        <p:scale>
          <a:sx n="87" d="100"/>
          <a:sy n="87" d="100"/>
        </p:scale>
        <p:origin x="3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7729285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a:t>
            </a:fld>
            <a:endParaRPr lang="en-US" sz="1200" b="0" i="0" u="none" strike="noStrike" cap="none" baseline="0">
              <a:solidFill>
                <a:srgbClr val="000000"/>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2885209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1"/>
            <a:endParaRPr dirty="0"/>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25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endParaRPr dirty="0"/>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27225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768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r>
              <a:rPr lang="en-US" dirty="0" smtClean="0"/>
              <a:t>FY 2017 RFA for YFSEC expected to b</a:t>
            </a:r>
            <a:r>
              <a:rPr lang="en-US" baseline="0" dirty="0" smtClean="0"/>
              <a:t>e released within the next few weeks. </a:t>
            </a:r>
            <a:endParaRPr dirty="0"/>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4294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r>
              <a:rPr lang="en-US" sz="1400" b="0" i="0" u="none" strike="noStrike" cap="none" baseline="0" dirty="0" smtClean="0">
                <a:solidFill>
                  <a:schemeClr val="dk1"/>
                </a:solidFill>
                <a:latin typeface="Times New Roman"/>
                <a:ea typeface="Times New Roman"/>
                <a:cs typeface="Times New Roman"/>
                <a:sym typeface="Times New Roman"/>
              </a:rPr>
              <a:t>Even though farm safety was not specifically named by Congress in the BFRDP legislation until 2014, a number of projects funded so far did address the topic of farm/farmer safety in their trainings.  Most notably, a project led by Penn State developed a simple yet comprehensive manual on farm safety for beginning farmers and BFR educators.</a:t>
            </a:r>
            <a:r>
              <a:rPr lang="en-US" sz="1400" b="0" i="0" u="none" strike="noStrike" cap="none" baseline="0" dirty="0" smtClean="0">
                <a:solidFill>
                  <a:schemeClr val="tx1"/>
                </a:solidFill>
                <a:latin typeface="+mn-lt"/>
                <a:ea typeface="+mn-ea"/>
                <a:cs typeface="+mn-cs"/>
                <a:sym typeface="Times New Roman"/>
              </a:rPr>
              <a:t> The manual </a:t>
            </a:r>
            <a:r>
              <a:rPr lang="en-US" sz="1200" b="0" i="0" kern="1200" dirty="0" smtClean="0">
                <a:solidFill>
                  <a:schemeClr val="tx1"/>
                </a:solidFill>
                <a:effectLst/>
                <a:latin typeface="+mn-lt"/>
                <a:ea typeface="+mn-ea"/>
                <a:cs typeface="+mn-cs"/>
              </a:rPr>
              <a:t>assists farm owners and managers in developing health and safety management plans for their agricultural operations. The manual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outlines reasons for a safety and health plan along with hands-on activities and steps to take to develop a successful safety and health plan.</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cap="none" baseline="0" dirty="0" smtClean="0">
              <a:solidFill>
                <a:schemeClr val="dk1"/>
              </a:solidFill>
              <a:latin typeface="Times New Roman"/>
              <a:ea typeface="Times New Roman"/>
              <a:cs typeface="Times New Roman"/>
              <a:sym typeface="Times New Roman"/>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1317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r>
              <a:rPr lang="en-US" dirty="0" smtClean="0"/>
              <a:t>NIFA provides programmatic oversight for the multistate group</a:t>
            </a:r>
            <a:r>
              <a:rPr lang="en-US" baseline="0" dirty="0" smtClean="0"/>
              <a:t> NCERA-197: Agricultural Safety and Health Research and Extension.  </a:t>
            </a:r>
          </a:p>
          <a:p>
            <a:pPr>
              <a:spcBef>
                <a:spcPts val="0"/>
              </a:spcBef>
              <a:buNone/>
            </a:pPr>
            <a:endParaRPr lang="en-US" baseline="0" dirty="0" smtClean="0"/>
          </a:p>
          <a:p>
            <a:pPr>
              <a:spcBef>
                <a:spcPts val="0"/>
              </a:spcBef>
              <a:buNone/>
            </a:pPr>
            <a:r>
              <a:rPr lang="en-US" sz="1200" b="0" i="0" kern="1200" dirty="0" smtClean="0">
                <a:solidFill>
                  <a:schemeClr val="tx1"/>
                </a:solidFill>
                <a:effectLst/>
                <a:latin typeface="+mn-lt"/>
                <a:ea typeface="+mn-ea"/>
                <a:cs typeface="+mn-cs"/>
              </a:rPr>
              <a:t>NCERA197 will: a) summarize the research literature, engineering needs and outreach opportunities related to agricultural safety and health; b) convene a national conference on a current topic related to agricultural safety and health; c) encourage more research and outreach by land grant universities; and d) support youth safety activities, and e) encourage increased standards activity to reduce hazards and risks of agricultural work.</a:t>
            </a:r>
          </a:p>
          <a:p>
            <a:pPr>
              <a:spcBef>
                <a:spcPts val="0"/>
              </a:spcBef>
              <a:buNone/>
            </a:pPr>
            <a:endParaRPr lang="en-US" sz="1200" b="0" i="0" kern="1200" dirty="0" smtClean="0">
              <a:solidFill>
                <a:schemeClr val="tx1"/>
              </a:solidFill>
              <a:effectLst/>
              <a:latin typeface="+mn-lt"/>
              <a:ea typeface="+mn-ea"/>
              <a:cs typeface="+mn-cs"/>
            </a:endParaRPr>
          </a:p>
          <a:p>
            <a:pPr>
              <a:spcBef>
                <a:spcPts val="0"/>
              </a:spcBef>
              <a:buNone/>
            </a:pPr>
            <a:endParaRPr dirty="0"/>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319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r>
              <a:rPr lang="en-US" sz="1200" b="0" i="0" kern="1200" dirty="0" smtClean="0">
                <a:solidFill>
                  <a:schemeClr val="tx1"/>
                </a:solidFill>
                <a:effectLst/>
                <a:latin typeface="+mn-lt"/>
                <a:ea typeface="+mn-ea"/>
                <a:cs typeface="+mn-cs"/>
              </a:rPr>
              <a:t>USDA’s New Farmers website, provides one-stop shop for beginning farmers to learn more about accessing USDA services that can help their operations thrive.“  The website has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depth information for new farmers and ranchers, including: how to increase access to land and capital; build new market opportunities; participate in conservation opportunities; select and use the right risk management tools; and access USDA education, and technical support programs. These issues have been identified as top priorities by new farmers.  </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AgrAbiity</a:t>
            </a:r>
            <a:r>
              <a:rPr lang="en-US" sz="1200" b="0" i="0" kern="1200" dirty="0" smtClean="0">
                <a:solidFill>
                  <a:schemeClr val="tx1"/>
                </a:solidFill>
                <a:effectLst/>
                <a:latin typeface="+mn-lt"/>
                <a:ea typeface="+mn-ea"/>
                <a:cs typeface="+mn-cs"/>
              </a:rPr>
              <a:t> is featured on the website, under New Farmers tag </a:t>
            </a:r>
            <a:r>
              <a:rPr lang="en-US" sz="1200" b="0" i="0" kern="1200" dirty="0" smtClean="0">
                <a:solidFill>
                  <a:schemeClr val="tx1"/>
                </a:solidFill>
                <a:effectLst/>
                <a:latin typeface="+mn-lt"/>
                <a:ea typeface="+mn-ea"/>
                <a:cs typeface="+mn-cs"/>
                <a:sym typeface="Wingdings" panose="05000000000000000000" pitchFamily="2" charset="2"/>
              </a:rPr>
              <a:t> </a:t>
            </a:r>
            <a:r>
              <a:rPr lang="en-US" sz="1200" b="0" i="0" kern="1200" dirty="0" smtClean="0">
                <a:solidFill>
                  <a:schemeClr val="tx1"/>
                </a:solidFill>
                <a:effectLst/>
                <a:latin typeface="+mn-lt"/>
                <a:ea typeface="+mn-ea"/>
                <a:cs typeface="+mn-cs"/>
              </a:rPr>
              <a:t>Education and Assistance.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 this as a resource in</a:t>
            </a:r>
            <a:r>
              <a:rPr lang="en-US" sz="1200" b="0" i="0" kern="1200" baseline="0" dirty="0" smtClean="0">
                <a:solidFill>
                  <a:schemeClr val="tx1"/>
                </a:solidFill>
                <a:effectLst/>
                <a:latin typeface="+mn-lt"/>
                <a:ea typeface="+mn-ea"/>
                <a:cs typeface="+mn-cs"/>
              </a:rPr>
              <a:t> your work with new farmers.  </a:t>
            </a:r>
            <a:endParaRPr lang="en-US" sz="1200" b="0" i="0" kern="1200" dirty="0" smtClean="0">
              <a:solidFill>
                <a:schemeClr val="tx1"/>
              </a:solidFill>
              <a:effectLst/>
              <a:latin typeface="+mn-lt"/>
              <a:ea typeface="+mn-ea"/>
              <a:cs typeface="+mn-cs"/>
            </a:endParaRPr>
          </a:p>
          <a:p>
            <a:pPr>
              <a:spcBef>
                <a:spcPts val="0"/>
              </a:spcBef>
              <a:buNone/>
            </a:pPr>
            <a:endParaRPr lang="en-US" dirty="0" smtClean="0"/>
          </a:p>
          <a:p>
            <a:pPr>
              <a:spcBef>
                <a:spcPts val="0"/>
              </a:spcBef>
              <a:buNone/>
            </a:pPr>
            <a:r>
              <a:rPr lang="en-US" dirty="0" smtClean="0"/>
              <a:t>Check out STEP 3: RESOURCES FOR NEW FARMERS -- </a:t>
            </a:r>
            <a:r>
              <a:rPr lang="en-US" b="1" dirty="0" smtClean="0"/>
              <a:t>Access to Land and Capital</a:t>
            </a:r>
            <a:endParaRPr dirty="0"/>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563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Released December 1, 2016.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This report highlights the most recent indicators of social and economic conditions in rural areas, focusing on the U.S. rural economy, including employment, population, poverty trends, and educational attainment trends.</a:t>
            </a:r>
            <a:endParaRPr lang="en-US" sz="1200" dirty="0" smtClean="0">
              <a:latin typeface="Times New Roman" panose="02020603050405020304" pitchFamily="18" charset="0"/>
              <a:cs typeface="Times New Roman" panose="02020603050405020304" pitchFamily="18" charset="0"/>
            </a:endParaRPr>
          </a:p>
          <a:p>
            <a:pPr>
              <a:spcBef>
                <a:spcPts val="0"/>
              </a:spcBef>
              <a:buNone/>
            </a:pPr>
            <a:endParaRPr dirty="0"/>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17689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endParaRPr dirty="0"/>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1691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167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lang="en-US" altLang="en-US" sz="1200" dirty="0" smtClean="0">
              <a:latin typeface="Arial" panose="020B0604020202020204" pitchFamily="34" charset="0"/>
              <a:ea typeface="ＭＳ Ｐゴシック" panose="020B0600070205080204" pitchFamily="34" charset="-128"/>
            </a:endParaRPr>
          </a:p>
          <a:p>
            <a:pPr>
              <a:spcBef>
                <a:spcPts val="0"/>
              </a:spcBef>
              <a:buNone/>
            </a:pPr>
            <a:endParaRPr dirty="0"/>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7932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99247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dirty="0"/>
          </a:p>
        </p:txBody>
      </p:sp>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63716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97" name="Shape 5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218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smtClean="0">
                <a:latin typeface="Arial" panose="020B0604020202020204" pitchFamily="34" charset="0"/>
                <a:ea typeface="ＭＳ Ｐゴシック" panose="020B0600070205080204" pitchFamily="34" charset="-128"/>
              </a:rPr>
              <a:t>For the benefit of those of you who might not be that familiar with NIFA.</a:t>
            </a:r>
            <a:r>
              <a:rPr lang="en-US" altLang="en-US" sz="1200" baseline="0" dirty="0" smtClean="0">
                <a:latin typeface="Arial" panose="020B0604020202020204" pitchFamily="34" charset="0"/>
                <a:ea typeface="ＭＳ Ｐゴシック" panose="020B0600070205080204" pitchFamily="34" charset="-128"/>
              </a:rPr>
              <a:t> </a:t>
            </a:r>
            <a:r>
              <a:rPr lang="en-US" altLang="en-US" sz="1200" dirty="0" smtClean="0">
                <a:latin typeface="Arial" panose="020B0604020202020204" pitchFamily="34" charset="0"/>
                <a:ea typeface="ＭＳ Ｐゴシック" panose="020B0600070205080204" pitchFamily="34" charset="-128"/>
              </a:rPr>
              <a:t> </a:t>
            </a:r>
          </a:p>
          <a:p>
            <a:endParaRPr lang="en-US" altLang="en-US" sz="1200" dirty="0" smtClean="0">
              <a:latin typeface="Arial" panose="020B0604020202020204" pitchFamily="34" charset="0"/>
              <a:ea typeface="ＭＳ Ｐゴシック" panose="020B0600070205080204" pitchFamily="34" charset="-128"/>
            </a:endParaRPr>
          </a:p>
          <a:p>
            <a:r>
              <a:rPr lang="en-US" altLang="en-US" sz="1200" dirty="0" smtClean="0">
                <a:latin typeface="Arial" panose="020B0604020202020204" pitchFamily="34" charset="0"/>
                <a:ea typeface="ＭＳ Ｐゴシック" panose="020B0600070205080204" pitchFamily="34" charset="-128"/>
              </a:rPr>
              <a:t>NIFA is one of four USDA agencies that make up USDA’s Research, Education, and Economics mission area.  </a:t>
            </a:r>
          </a:p>
          <a:p>
            <a:endParaRPr lang="en-US" altLang="en-US" sz="1200" dirty="0" smtClean="0">
              <a:latin typeface="Arial" panose="020B0604020202020204" pitchFamily="34" charset="0"/>
              <a:ea typeface="ＭＳ Ｐゴシック" panose="020B0600070205080204" pitchFamily="34" charset="-128"/>
            </a:endParaRPr>
          </a:p>
          <a:p>
            <a:r>
              <a:rPr lang="en-US" altLang="en-US" sz="1200" dirty="0" smtClean="0">
                <a:latin typeface="Arial" panose="020B0604020202020204" pitchFamily="34" charset="0"/>
                <a:ea typeface="ＭＳ Ｐゴシック" panose="020B0600070205080204" pitchFamily="34" charset="-128"/>
              </a:rPr>
              <a:t>NIFA does not perform actual research, education, and extension but, rather, helps fund research, education and extension at state and local levels and provides program leadership in these areas at the national level.  </a:t>
            </a:r>
          </a:p>
          <a:p>
            <a:endParaRPr lang="en-US" altLang="en-US" dirty="0" smtClean="0">
              <a:latin typeface="Times New Roman" pitchFamily="18" charset="0"/>
              <a:ea typeface="ＭＳ Ｐゴシック" pitchFamily="34" charset="-128"/>
              <a:cs typeface="Times New Roman" pitchFamily="18"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14F9324-900A-4A8B-9A33-AF27935D416E}" type="slidenum">
              <a:rPr lang="en-US" altLang="en-US" sz="1200">
                <a:solidFill>
                  <a:prstClr val="black"/>
                </a:solidFill>
              </a:rPr>
              <a:pPr/>
              <a:t>3</a:t>
            </a:fld>
            <a:endParaRPr lang="en-US" altLang="en-US" sz="1200">
              <a:solidFill>
                <a:prstClr val="black"/>
              </a:solidFill>
            </a:endParaRPr>
          </a:p>
        </p:txBody>
      </p:sp>
    </p:spTree>
    <p:extLst>
      <p:ext uri="{BB962C8B-B14F-4D97-AF65-F5344CB8AC3E}">
        <p14:creationId xmlns:p14="http://schemas.microsoft.com/office/powerpoint/2010/main" val="2092587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smtClean="0">
              <a:latin typeface="Arial" panose="020B0604020202020204" pitchFamily="34" charset="0"/>
              <a:ea typeface="ＭＳ Ｐゴシック" panose="020B0600070205080204" pitchFamily="34" charset="-128"/>
            </a:endParaRPr>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4E7AE1-2E35-4B36-9CA7-D3DEA4C94084}" type="slidenum">
              <a:rPr lang="en-US" altLang="en-US" sz="1200" smtClean="0"/>
              <a:pPr/>
              <a:t>5</a:t>
            </a:fld>
            <a:endParaRPr lang="en-US" altLang="en-US" sz="1200" smtClean="0"/>
          </a:p>
        </p:txBody>
      </p:sp>
    </p:spTree>
    <p:extLst>
      <p:ext uri="{BB962C8B-B14F-4D97-AF65-F5344CB8AC3E}">
        <p14:creationId xmlns:p14="http://schemas.microsoft.com/office/powerpoint/2010/main" val="160671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7</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4599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lang="en-US" sz="1200" b="0" i="0" kern="1200" dirty="0" smtClean="0">
              <a:solidFill>
                <a:schemeClr val="tx1"/>
              </a:solidFill>
              <a:effectLst/>
              <a:latin typeface="+mn-lt"/>
              <a:ea typeface="+mn-ea"/>
              <a:cs typeface="+mn-cs"/>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9038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lang="en-US" sz="1200" b="0" i="0" kern="1200" dirty="0" smtClean="0">
              <a:solidFill>
                <a:schemeClr val="tx1"/>
              </a:solidFill>
              <a:effectLst/>
              <a:latin typeface="+mn-lt"/>
              <a:ea typeface="+mn-ea"/>
              <a:cs typeface="+mn-cs"/>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7864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10</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878542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Smith-Lever 3(d)</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NIFA is interested in exploring ways that underrepresented groups and institutions can be included in competitive programs under this funding line.  NIFA places a high priority on exploring funding opportunities for 1890s, 1994s, Hispanic-serving and other minority serving institutions in research and extension programs, including competitive extension programs under Smith-Lever 3(d).</a:t>
            </a:r>
          </a:p>
          <a:p>
            <a:pPr>
              <a:spcBef>
                <a:spcPts val="0"/>
              </a:spcBef>
              <a:buNone/>
            </a:pPr>
            <a:endParaRPr dirty="0"/>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9930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
        <p:nvSpPr>
          <p:cNvPr id="81" name="Shape 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D70963-2751-4004-9ED3-194935ED316A}" type="slidenum">
              <a:rPr lang="en-US" altLang="en-US"/>
              <a:pPr>
                <a:defRPr/>
              </a:pPr>
              <a:t>‹#›</a:t>
            </a:fld>
            <a:endParaRPr lang="en-US" altLang="en-US"/>
          </a:p>
        </p:txBody>
      </p:sp>
    </p:spTree>
    <p:extLst>
      <p:ext uri="{BB962C8B-B14F-4D97-AF65-F5344CB8AC3E}">
        <p14:creationId xmlns:p14="http://schemas.microsoft.com/office/powerpoint/2010/main" val="884177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64" name="Shape 364"/>
          <p:cNvSpPr txBox="1">
            <a:spLocks noGrp="1"/>
          </p:cNvSpPr>
          <p:nvPr>
            <p:ph type="body" idx="1"/>
          </p:nvPr>
        </p:nvSpPr>
        <p:spPr>
          <a:xfrm>
            <a:off x="685800" y="2667000"/>
            <a:ext cx="7772400" cy="34290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365" name="Shape 36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66" name="Shape 36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67" name="Shape 36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70" name="Shape 37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71" name="Shape 37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72" name="Shape 37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79" name="Shape 379"/>
          <p:cNvSpPr txBox="1">
            <a:spLocks noGrp="1"/>
          </p:cNvSpPr>
          <p:nvPr>
            <p:ph type="body" idx="1"/>
          </p:nvPr>
        </p:nvSpPr>
        <p:spPr>
          <a:xfrm>
            <a:off x="685800" y="2667000"/>
            <a:ext cx="3809999" cy="34290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380" name="Shape 380"/>
          <p:cNvSpPr txBox="1">
            <a:spLocks noGrp="1"/>
          </p:cNvSpPr>
          <p:nvPr>
            <p:ph type="body" idx="2"/>
          </p:nvPr>
        </p:nvSpPr>
        <p:spPr>
          <a:xfrm>
            <a:off x="4648200" y="2667000"/>
            <a:ext cx="3809999" cy="34290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381" name="Shape 3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82" name="Shape 3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83" name="Shape 3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sz="32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386" name="Shape 386"/>
          <p:cNvSpPr>
            <a:spLocks noGrp="1"/>
          </p:cNvSpPr>
          <p:nvPr>
            <p:ph type="pic" idx="2"/>
          </p:nvPr>
        </p:nvSpPr>
        <p:spPr>
          <a:xfrm>
            <a:off x="3887787" y="987425"/>
            <a:ext cx="4629150" cy="4873624"/>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87" name="Shape 387"/>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sz="1600"/>
            </a:lvl1pPr>
            <a:lvl2pPr marL="457200" indent="0" rtl="0">
              <a:spcBef>
                <a:spcPts val="0"/>
              </a:spcBef>
              <a:buFont typeface="Arial"/>
              <a:buNone/>
              <a:defRPr sz="1400"/>
            </a:lvl2pPr>
            <a:lvl3pPr marL="914400" indent="0" rtl="0">
              <a:spcBef>
                <a:spcPts val="0"/>
              </a:spcBef>
              <a:buFont typeface="Arial"/>
              <a:buNone/>
              <a:defRPr sz="1200"/>
            </a:lvl3pPr>
            <a:lvl4pPr marL="1371600" indent="0" rtl="0">
              <a:spcBef>
                <a:spcPts val="0"/>
              </a:spcBef>
              <a:buFont typeface="Arial"/>
              <a:buNone/>
              <a:defRPr sz="1000"/>
            </a:lvl4pPr>
            <a:lvl5pPr marL="1828800" indent="0" rtl="0">
              <a:spcBef>
                <a:spcPts val="0"/>
              </a:spcBef>
              <a:buFont typeface="Arial"/>
              <a:buNone/>
              <a:defRPr sz="1000"/>
            </a:lvl5pPr>
            <a:lvl6pPr marL="2286000" indent="0" rtl="0">
              <a:spcBef>
                <a:spcPts val="0"/>
              </a:spcBef>
              <a:buFont typeface="Arial"/>
              <a:buNone/>
              <a:defRPr sz="1000"/>
            </a:lvl6pPr>
            <a:lvl7pPr marL="2743200" indent="0" rtl="0">
              <a:spcBef>
                <a:spcPts val="0"/>
              </a:spcBef>
              <a:buFont typeface="Arial"/>
              <a:buNone/>
              <a:defRPr sz="1000"/>
            </a:lvl7pPr>
            <a:lvl8pPr marL="3200400" indent="0" rtl="0">
              <a:spcBef>
                <a:spcPts val="0"/>
              </a:spcBef>
              <a:buFont typeface="Arial"/>
              <a:buNone/>
              <a:defRPr sz="1000"/>
            </a:lvl8pPr>
            <a:lvl9pPr marL="3657600" indent="0" rtl="0">
              <a:spcBef>
                <a:spcPts val="0"/>
              </a:spcBef>
              <a:buFont typeface="Arial"/>
              <a:buNone/>
              <a:defRPr sz="1000"/>
            </a:lvl9pPr>
          </a:lstStyle>
          <a:p>
            <a:endParaRPr/>
          </a:p>
        </p:txBody>
      </p:sp>
      <p:sp>
        <p:nvSpPr>
          <p:cNvPr id="388" name="Shape 38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89" name="Shape 38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90" name="Shape 39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rot="5400000">
            <a:off x="4972050" y="2609849"/>
            <a:ext cx="50291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93" name="Shape 393"/>
          <p:cNvSpPr txBox="1">
            <a:spLocks noGrp="1"/>
          </p:cNvSpPr>
          <p:nvPr>
            <p:ph type="body" idx="1"/>
          </p:nvPr>
        </p:nvSpPr>
        <p:spPr>
          <a:xfrm rot="5400000">
            <a:off x="1009650" y="742949"/>
            <a:ext cx="50291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394" name="Shape 39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95" name="Shape 39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96" name="Shape 39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99" name="Shape 399"/>
          <p:cNvSpPr txBox="1">
            <a:spLocks noGrp="1"/>
          </p:cNvSpPr>
          <p:nvPr>
            <p:ph type="body" idx="1"/>
          </p:nvPr>
        </p:nvSpPr>
        <p:spPr>
          <a:xfrm rot="5400000">
            <a:off x="2857499" y="495299"/>
            <a:ext cx="3429000"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400" name="Shape 40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01" name="Shape 40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02" name="Shape 40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sz="32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405" name="Shape 405"/>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06" name="Shape 406"/>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sz="1600"/>
            </a:lvl1pPr>
            <a:lvl2pPr marL="457200" indent="0" rtl="0">
              <a:spcBef>
                <a:spcPts val="0"/>
              </a:spcBef>
              <a:buFont typeface="Arial"/>
              <a:buNone/>
              <a:defRPr sz="1400"/>
            </a:lvl2pPr>
            <a:lvl3pPr marL="914400" indent="0" rtl="0">
              <a:spcBef>
                <a:spcPts val="0"/>
              </a:spcBef>
              <a:buFont typeface="Arial"/>
              <a:buNone/>
              <a:defRPr sz="1200"/>
            </a:lvl3pPr>
            <a:lvl4pPr marL="1371600" indent="0" rtl="0">
              <a:spcBef>
                <a:spcPts val="0"/>
              </a:spcBef>
              <a:buFont typeface="Arial"/>
              <a:buNone/>
              <a:defRPr sz="1000"/>
            </a:lvl4pPr>
            <a:lvl5pPr marL="1828800" indent="0" rtl="0">
              <a:spcBef>
                <a:spcPts val="0"/>
              </a:spcBef>
              <a:buFont typeface="Arial"/>
              <a:buNone/>
              <a:defRPr sz="1000"/>
            </a:lvl5pPr>
            <a:lvl6pPr marL="2286000" indent="0" rtl="0">
              <a:spcBef>
                <a:spcPts val="0"/>
              </a:spcBef>
              <a:buFont typeface="Arial"/>
              <a:buNone/>
              <a:defRPr sz="1000"/>
            </a:lvl6pPr>
            <a:lvl7pPr marL="2743200" indent="0" rtl="0">
              <a:spcBef>
                <a:spcPts val="0"/>
              </a:spcBef>
              <a:buFont typeface="Arial"/>
              <a:buNone/>
              <a:defRPr sz="1000"/>
            </a:lvl7pPr>
            <a:lvl8pPr marL="3200400" indent="0" rtl="0">
              <a:spcBef>
                <a:spcPts val="0"/>
              </a:spcBef>
              <a:buFont typeface="Arial"/>
              <a:buNone/>
              <a:defRPr sz="1000"/>
            </a:lvl8pPr>
            <a:lvl9pPr marL="3657600" indent="0" rtl="0">
              <a:spcBef>
                <a:spcPts val="0"/>
              </a:spcBef>
              <a:buFont typeface="Arial"/>
              <a:buNone/>
              <a:defRPr sz="1000"/>
            </a:lvl9pPr>
          </a:lstStyle>
          <a:p>
            <a:endParaRPr/>
          </a:p>
        </p:txBody>
      </p:sp>
      <p:sp>
        <p:nvSpPr>
          <p:cNvPr id="407" name="Shape 40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08" name="Shape 40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09" name="Shape 40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12" name="Shape 412"/>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413" name="Shape 413"/>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414" name="Shape 414"/>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415" name="Shape 415"/>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416" name="Shape 41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17" name="Shape 41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18" name="Shape 4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spcBef>
                <a:spcPts val="0"/>
              </a:spcBef>
              <a:defRPr sz="60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421" name="Shape 421"/>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spcBef>
                <a:spcPts val="0"/>
              </a:spcBef>
              <a:buFont typeface="Arial"/>
              <a:buNone/>
              <a:defRPr sz="2400"/>
            </a:lvl1pPr>
            <a:lvl2pPr marL="457200" indent="0" rtl="0">
              <a:spcBef>
                <a:spcPts val="0"/>
              </a:spcBef>
              <a:buFont typeface="Arial"/>
              <a:buNone/>
              <a:defRPr sz="2000"/>
            </a:lvl2pPr>
            <a:lvl3pPr marL="914400" indent="0" rtl="0">
              <a:spcBef>
                <a:spcPts val="0"/>
              </a:spcBef>
              <a:buFont typeface="Arial"/>
              <a:buNone/>
              <a:defRPr sz="1800"/>
            </a:lvl3pPr>
            <a:lvl4pPr marL="1371600" indent="0" rtl="0">
              <a:spcBef>
                <a:spcPts val="0"/>
              </a:spcBef>
              <a:buFont typeface="Arial"/>
              <a:buNone/>
              <a:defRPr sz="1600"/>
            </a:lvl4pPr>
            <a:lvl5pPr marL="1828800" indent="0" rtl="0">
              <a:spcBef>
                <a:spcPts val="0"/>
              </a:spcBef>
              <a:buFont typeface="Arial"/>
              <a:buNone/>
              <a:defRPr sz="1600"/>
            </a:lvl5pPr>
            <a:lvl6pPr marL="2286000" indent="0" rtl="0">
              <a:spcBef>
                <a:spcPts val="0"/>
              </a:spcBef>
              <a:buFont typeface="Arial"/>
              <a:buNone/>
              <a:defRPr sz="1600"/>
            </a:lvl6pPr>
            <a:lvl7pPr marL="2743200" indent="0" rtl="0">
              <a:spcBef>
                <a:spcPts val="0"/>
              </a:spcBef>
              <a:buFont typeface="Arial"/>
              <a:buNone/>
              <a:defRPr sz="1600"/>
            </a:lvl7pPr>
            <a:lvl8pPr marL="3200400" indent="0" rtl="0">
              <a:spcBef>
                <a:spcPts val="0"/>
              </a:spcBef>
              <a:buFont typeface="Arial"/>
              <a:buNone/>
              <a:defRPr sz="1600"/>
            </a:lvl8pPr>
            <a:lvl9pPr marL="3657600" indent="0" rtl="0">
              <a:spcBef>
                <a:spcPts val="0"/>
              </a:spcBef>
              <a:buFont typeface="Arial"/>
              <a:buNone/>
              <a:defRPr sz="1600"/>
            </a:lvl9pPr>
          </a:lstStyle>
          <a:p>
            <a:endParaRPr/>
          </a:p>
        </p:txBody>
      </p:sp>
      <p:sp>
        <p:nvSpPr>
          <p:cNvPr id="422" name="Shape 42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23" name="Shape 42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24" name="Shape 42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25"/>
        <p:cNvGrpSpPr/>
        <p:nvPr/>
      </p:nvGrpSpPr>
      <p:grpSpPr>
        <a:xfrm>
          <a:off x="0" y="0"/>
          <a:ext cx="0" cy="0"/>
          <a:chOff x="0" y="0"/>
          <a:chExt cx="0" cy="0"/>
        </a:xfrm>
      </p:grpSpPr>
      <p:sp>
        <p:nvSpPr>
          <p:cNvPr id="426" name="Shape 42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indent="0" algn="ctr" rtl="0">
              <a:spcBef>
                <a:spcPts val="0"/>
              </a:spcBef>
              <a:spcAft>
                <a:spcPts val="0"/>
              </a:spcAft>
              <a:defRPr sz="60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427" name="Shape 42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2pPr>
            <a:lvl3pPr marL="914400" marR="0" indent="0" algn="ctr" rtl="0">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ctr" rtl="0">
              <a:spcBef>
                <a:spcPts val="320"/>
              </a:spcBef>
              <a:spcAft>
                <a:spcPts val="0"/>
              </a:spcAft>
              <a:buClr>
                <a:schemeClr val="dk1"/>
              </a:buClr>
              <a:buFont typeface="Arial"/>
              <a:buNone/>
              <a:defRPr sz="1600" b="0" i="0" u="none" strike="noStrike" cap="none" baseline="0">
                <a:solidFill>
                  <a:schemeClr val="dk1"/>
                </a:solidFill>
                <a:latin typeface="Arial"/>
                <a:ea typeface="Arial"/>
                <a:cs typeface="Arial"/>
                <a:sym typeface="Arial"/>
              </a:defRPr>
            </a:lvl4pPr>
            <a:lvl5pPr marL="1828800" marR="0" indent="0" algn="ctr" rtl="0">
              <a:spcBef>
                <a:spcPts val="320"/>
              </a:spcBef>
              <a:spcAft>
                <a:spcPts val="0"/>
              </a:spcAft>
              <a:buClr>
                <a:schemeClr val="dk1"/>
              </a:buClr>
              <a:buFont typeface="Arial"/>
              <a:buNone/>
              <a:defRPr sz="1600" b="0" i="0" u="none" strike="noStrike" cap="none" baseline="0">
                <a:solidFill>
                  <a:schemeClr val="dk1"/>
                </a:solidFill>
                <a:latin typeface="Arial"/>
                <a:ea typeface="Arial"/>
                <a:cs typeface="Arial"/>
                <a:sym typeface="Arial"/>
              </a:defRPr>
            </a:lvl5pPr>
            <a:lvl6pPr marL="2286000" marR="0" indent="0" algn="ctr" rtl="0">
              <a:lnSpc>
                <a:spcPct val="90000"/>
              </a:lnSpc>
              <a:spcBef>
                <a:spcPts val="500"/>
              </a:spcBef>
              <a:buClr>
                <a:schemeClr val="dk1"/>
              </a:buClr>
              <a:buFont typeface="Arial"/>
              <a:buNone/>
              <a:defRPr sz="1600" b="0" i="0" u="none" strike="noStrike" cap="none" baseline="0">
                <a:solidFill>
                  <a:schemeClr val="dk1"/>
                </a:solidFill>
                <a:latin typeface="Arial"/>
                <a:ea typeface="Arial"/>
                <a:cs typeface="Arial"/>
                <a:sym typeface="Arial"/>
              </a:defRPr>
            </a:lvl6pPr>
            <a:lvl7pPr marL="2743200" marR="0" indent="0" algn="ctr" rtl="0">
              <a:lnSpc>
                <a:spcPct val="90000"/>
              </a:lnSpc>
              <a:spcBef>
                <a:spcPts val="500"/>
              </a:spcBef>
              <a:buClr>
                <a:schemeClr val="dk1"/>
              </a:buClr>
              <a:buFont typeface="Arial"/>
              <a:buNone/>
              <a:defRPr sz="1600" b="0" i="0" u="none" strike="noStrike" cap="none" baseline="0">
                <a:solidFill>
                  <a:schemeClr val="dk1"/>
                </a:solidFill>
                <a:latin typeface="Arial"/>
                <a:ea typeface="Arial"/>
                <a:cs typeface="Arial"/>
                <a:sym typeface="Arial"/>
              </a:defRPr>
            </a:lvl7pPr>
            <a:lvl8pPr marL="3200400" marR="0" indent="0" algn="ctr" rtl="0">
              <a:lnSpc>
                <a:spcPct val="90000"/>
              </a:lnSpc>
              <a:spcBef>
                <a:spcPts val="500"/>
              </a:spcBef>
              <a:buClr>
                <a:schemeClr val="dk1"/>
              </a:buClr>
              <a:buFont typeface="Arial"/>
              <a:buNone/>
              <a:defRPr sz="1600" b="0" i="0" u="none" strike="noStrike" cap="none" baseline="0">
                <a:solidFill>
                  <a:schemeClr val="dk1"/>
                </a:solidFill>
                <a:latin typeface="Arial"/>
                <a:ea typeface="Arial"/>
                <a:cs typeface="Arial"/>
                <a:sym typeface="Arial"/>
              </a:defRPr>
            </a:lvl8pPr>
            <a:lvl9pPr marL="3657600" marR="0" indent="0" algn="ctr" rtl="0">
              <a:lnSpc>
                <a:spcPct val="90000"/>
              </a:lnSpc>
              <a:spcBef>
                <a:spcPts val="500"/>
              </a:spcBef>
              <a:buClr>
                <a:schemeClr val="dk1"/>
              </a:buClr>
              <a:buFont typeface="Arial"/>
              <a:buNone/>
              <a:defRPr sz="1600" b="0" i="0" u="none" strike="noStrike" cap="none" baseline="0">
                <a:solidFill>
                  <a:schemeClr val="dk1"/>
                </a:solidFill>
                <a:latin typeface="Arial"/>
                <a:ea typeface="Arial"/>
                <a:cs typeface="Arial"/>
                <a:sym typeface="Arial"/>
              </a:defRPr>
            </a:lvl9pPr>
          </a:lstStyle>
          <a:p>
            <a:endParaRPr/>
          </a:p>
        </p:txBody>
      </p:sp>
      <p:sp>
        <p:nvSpPr>
          <p:cNvPr id="428" name="Shape 42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29" name="Shape 42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30" name="Shape 43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89"/>
        <p:cNvGrpSpPr/>
        <p:nvPr/>
      </p:nvGrpSpPr>
      <p:grpSpPr>
        <a:xfrm>
          <a:off x="0" y="0"/>
          <a:ext cx="0" cy="0"/>
          <a:chOff x="0" y="0"/>
          <a:chExt cx="0" cy="0"/>
        </a:xfrm>
      </p:grpSpPr>
      <p:sp>
        <p:nvSpPr>
          <p:cNvPr id="590" name="Shape 59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591" name="Shape 59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592" name="Shape 59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93" name="Shape 59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94" name="Shape 59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D7C9B8-71F0-4121-A20F-ACF714ACD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3450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7728B6-BBFD-43CC-A446-E89686A98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189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EE75B-B2C4-476D-A845-32F48A8D0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193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B6D85-5301-4F26-929A-A26AFBBEBE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7097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821CFA-5672-42C6-9AA3-7385AD39A3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117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FEB05E1-ACFB-442E-B826-42800EBD3C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1313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1FA987-FC69-40FC-87D7-943E29B32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977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1" name="Shape 3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2" name="Shape 3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F15493-C350-4444-9108-76B368FEC9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3363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3C82E8-40A0-409A-BC24-720FCB2F85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979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842E5-64C9-4E87-9836-E77C18E1A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465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8730C3-8D27-44BB-A2D0-5328C68DB7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216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972050" y="2609849"/>
            <a:ext cx="50291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1009650" y="742949"/>
            <a:ext cx="50291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5" name="Shape 55"/>
          <p:cNvSpPr txBox="1">
            <a:spLocks noGrp="1"/>
          </p:cNvSpPr>
          <p:nvPr>
            <p:ph type="body" idx="1"/>
          </p:nvPr>
        </p:nvSpPr>
        <p:spPr>
          <a:xfrm rot="5400000">
            <a:off x="2743199" y="380999"/>
            <a:ext cx="3657600"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61" name="Shape 6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62" name="Shape 6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63" name="Shape 6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9" name="Shape 6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70" name="Shape 7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75" name="Shape 7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3">
            <a:alphaModFix/>
          </a:blip>
          <a:srcRect/>
          <a:stretch/>
        </p:blipFill>
        <p:spPr>
          <a:xfrm>
            <a:off x="0" y="0"/>
            <a:ext cx="9145586" cy="6859587"/>
          </a:xfrm>
          <a:prstGeom prst="rect">
            <a:avLst/>
          </a:prstGeom>
          <a:noFill/>
          <a:ln>
            <a:noFill/>
          </a:ln>
        </p:spPr>
      </p:pic>
      <p:sp>
        <p:nvSpPr>
          <p:cNvPr id="10" name="Shape 10"/>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741"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357" name="Shape 357"/>
          <p:cNvSpPr txBox="1">
            <a:spLocks noGrp="1"/>
          </p:cNvSpPr>
          <p:nvPr>
            <p:ph type="body" idx="1"/>
          </p:nvPr>
        </p:nvSpPr>
        <p:spPr>
          <a:xfrm>
            <a:off x="685800" y="2667000"/>
            <a:ext cx="7772400" cy="34290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
        <p:nvSpPr>
          <p:cNvPr id="358" name="Shape 35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59" name="Shape 35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60" name="Shape 36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pic>
        <p:nvPicPr>
          <p:cNvPr id="361" name="Shape 361"/>
          <p:cNvPicPr preferRelativeResize="0"/>
          <p:nvPr/>
        </p:nvPicPr>
        <p:blipFill rotWithShape="1">
          <a:blip r:embed="rId12">
            <a:alphaModFix/>
          </a:blip>
          <a:srcRect b="86415"/>
          <a:stretch/>
        </p:blipFill>
        <p:spPr>
          <a:xfrm>
            <a:off x="0" y="0"/>
            <a:ext cx="9145586" cy="9318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2"/>
        <p:cNvGrpSpPr/>
        <p:nvPr/>
      </p:nvGrpSpPr>
      <p:grpSpPr>
        <a:xfrm>
          <a:off x="0" y="0"/>
          <a:ext cx="0" cy="0"/>
          <a:chOff x="0" y="0"/>
          <a:chExt cx="0" cy="0"/>
        </a:xfrm>
      </p:grpSpPr>
      <p:pic>
        <p:nvPicPr>
          <p:cNvPr id="583" name="Shape 583"/>
          <p:cNvPicPr preferRelativeResize="0"/>
          <p:nvPr/>
        </p:nvPicPr>
        <p:blipFill rotWithShape="1">
          <a:blip r:embed="rId3">
            <a:alphaModFix/>
          </a:blip>
          <a:srcRect/>
          <a:stretch/>
        </p:blipFill>
        <p:spPr>
          <a:xfrm>
            <a:off x="0" y="0"/>
            <a:ext cx="9145586" cy="6859587"/>
          </a:xfrm>
          <a:prstGeom prst="rect">
            <a:avLst/>
          </a:prstGeom>
          <a:noFill/>
          <a:ln>
            <a:noFill/>
          </a:ln>
        </p:spPr>
      </p:pic>
      <p:sp>
        <p:nvSpPr>
          <p:cNvPr id="584" name="Shape 58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585" name="Shape 585"/>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586" name="Shape 58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87" name="Shape 58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88" name="Shape 58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IFA New PPT Pages 2012 p2"/>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066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24384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12" charset="-128"/>
              </a:defRPr>
            </a:lvl1pPr>
          </a:lstStyle>
          <a:p>
            <a:pPr eaLnBrk="0" fontAlgn="base" hangingPunct="0">
              <a:spcBef>
                <a:spcPct val="0"/>
              </a:spcBef>
              <a:spcAft>
                <a:spcPct val="0"/>
              </a:spcAft>
              <a:defRPr/>
            </a:pPr>
            <a:endParaRPr lang="en-US" kern="120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12" charset="-128"/>
              </a:defRPr>
            </a:lvl1pPr>
          </a:lstStyle>
          <a:p>
            <a:pPr eaLnBrk="0" fontAlgn="base" hangingPunct="0">
              <a:spcBef>
                <a:spcPct val="0"/>
              </a:spcBef>
              <a:spcAft>
                <a:spcPct val="0"/>
              </a:spcAft>
              <a:defRPr/>
            </a:pPr>
            <a:endParaRPr lang="en-US" kern="120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12" charset="-128"/>
              </a:defRPr>
            </a:lvl1pPr>
          </a:lstStyle>
          <a:p>
            <a:pPr eaLnBrk="0" fontAlgn="base" hangingPunct="0">
              <a:spcBef>
                <a:spcPct val="0"/>
              </a:spcBef>
              <a:spcAft>
                <a:spcPct val="0"/>
              </a:spcAft>
              <a:defRPr/>
            </a:pPr>
            <a:fld id="{9A4EAA40-E70B-4506-B3F3-5300FED8F94D}" type="slidenum">
              <a:rPr lang="en-US" kern="1200">
                <a:cs typeface="+mn-cs"/>
              </a:rPr>
              <a:pPr eaLnBrk="0" fontAlgn="base" hangingPunct="0">
                <a:spcBef>
                  <a:spcPct val="0"/>
                </a:spcBef>
                <a:spcAft>
                  <a:spcPct val="0"/>
                </a:spcAft>
                <a:defRPr/>
              </a:pPr>
              <a:t>‹#›</a:t>
            </a:fld>
            <a:endParaRPr lang="en-US" kern="1200">
              <a:cs typeface="+mn-cs"/>
            </a:endParaRPr>
          </a:p>
        </p:txBody>
      </p:sp>
    </p:spTree>
    <p:extLst>
      <p:ext uri="{BB962C8B-B14F-4D97-AF65-F5344CB8AC3E}">
        <p14:creationId xmlns:p14="http://schemas.microsoft.com/office/powerpoint/2010/main" val="34662705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grability.org/contact-list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VTbKt-ocSi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https://www.unmc.edu/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https://nifa.usda.gov/funding-opportunity/beginning-farmer-and-rancher-development-program-bfrd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farmanswers.or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nimss.org/lgu_v2/homepages/home.cfm?trackID=1723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newfarmers.usd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rs.usda.gov/publications/pub-details/?pubid=8089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nifa.usda.gov/impac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USDA_NIFA" TargetMode="External"/><Relationship Id="rId2" Type="http://schemas.openxmlformats.org/officeDocument/2006/relationships/image" Target="../media/image22.emf"/><Relationship Id="rId1" Type="http://schemas.openxmlformats.org/officeDocument/2006/relationships/slideLayout" Target="../slideLayouts/slideLayout13.xml"/><Relationship Id="rId4" Type="http://schemas.openxmlformats.org/officeDocument/2006/relationships/hyperlink" Target="http://nifa.usda.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abalsano@nifa.usd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Steven.J.Thomson@nifa.usda.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ris.csrees.usda.gov/cgi-bin/starfinder/0?path=fastlink1.txt&amp;id=anon&amp;pass=&amp;search=cg=*-41590-*&amp;format=WEBTITLES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2860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90" name="Shape 9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91" name="Shape 91"/>
          <p:cNvPicPr preferRelativeResize="0"/>
          <p:nvPr/>
        </p:nvPicPr>
        <p:blipFill rotWithShape="1">
          <a:blip r:embed="rId3">
            <a:alphaModFix/>
          </a:blip>
          <a:srcRect/>
          <a:stretch/>
        </p:blipFill>
        <p:spPr>
          <a:xfrm>
            <a:off x="-1586" y="150813"/>
            <a:ext cx="9145586" cy="6859587"/>
          </a:xfrm>
          <a:prstGeom prst="rect">
            <a:avLst/>
          </a:prstGeom>
          <a:noFill/>
          <a:ln>
            <a:noFill/>
          </a:ln>
        </p:spPr>
      </p:pic>
      <p:sp>
        <p:nvSpPr>
          <p:cNvPr id="92" name="Shape 92"/>
          <p:cNvSpPr txBox="1"/>
          <p:nvPr/>
        </p:nvSpPr>
        <p:spPr>
          <a:xfrm>
            <a:off x="-17461" y="3657600"/>
            <a:ext cx="3809999" cy="16129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D2D8A"/>
              </a:buClr>
              <a:buSzPct val="25000"/>
              <a:buFont typeface="Times New Roman"/>
              <a:buNone/>
            </a:pPr>
            <a:r>
              <a:rPr lang="en-US" sz="2800" b="1" i="1" dirty="0" smtClean="0">
                <a:solidFill>
                  <a:schemeClr val="bg2"/>
                </a:solidFill>
                <a:latin typeface="Times New Roman"/>
                <a:ea typeface="Times New Roman"/>
                <a:cs typeface="Times New Roman"/>
                <a:sym typeface="Times New Roman"/>
              </a:rPr>
              <a:t>Federal Update: AgrAbility and Related Programs</a:t>
            </a:r>
            <a:endParaRPr lang="en-US" sz="2800" b="1" i="1" u="none" strike="noStrike" cap="none" baseline="0" dirty="0">
              <a:solidFill>
                <a:schemeClr val="bg2"/>
              </a:solidFill>
              <a:latin typeface="Times New Roman"/>
              <a:ea typeface="Times New Roman"/>
              <a:cs typeface="Times New Roman"/>
              <a:sym typeface="Times New Roman"/>
            </a:endParaRPr>
          </a:p>
          <a:p>
            <a:pPr marL="0" marR="0" lvl="0" indent="0" algn="ctr" rtl="0">
              <a:lnSpc>
                <a:spcPct val="100000"/>
              </a:lnSpc>
              <a:spcBef>
                <a:spcPts val="680"/>
              </a:spcBef>
              <a:spcAft>
                <a:spcPts val="0"/>
              </a:spcAft>
              <a:buClr>
                <a:schemeClr val="dk1"/>
              </a:buClr>
              <a:buSzPct val="25000"/>
              <a:buFont typeface="Times New Roman"/>
              <a:buNone/>
            </a:pPr>
            <a:r>
              <a:rPr lang="en-US" sz="3400" b="1" i="1" u="none" strike="noStrike" cap="none" baseline="0" dirty="0">
                <a:solidFill>
                  <a:schemeClr val="dk1"/>
                </a:solidFill>
                <a:latin typeface="Times New Roman"/>
                <a:ea typeface="Times New Roman"/>
                <a:cs typeface="Times New Roman"/>
                <a:sym typeface="Times New Roman"/>
              </a:rPr>
              <a:t> </a:t>
            </a:r>
            <a:r>
              <a:rPr lang="en-US" sz="2000" b="1" i="1" u="none" strike="noStrike" cap="none" baseline="0" dirty="0" smtClean="0">
                <a:solidFill>
                  <a:schemeClr val="dk1"/>
                </a:solidFill>
                <a:latin typeface="Times New Roman"/>
                <a:ea typeface="Times New Roman"/>
                <a:cs typeface="Times New Roman"/>
                <a:sym typeface="Times New Roman"/>
              </a:rPr>
              <a:t>201</a:t>
            </a:r>
            <a:r>
              <a:rPr lang="en-US" sz="2000" b="1" i="1" dirty="0">
                <a:solidFill>
                  <a:schemeClr val="dk1"/>
                </a:solidFill>
                <a:latin typeface="Times New Roman"/>
                <a:ea typeface="Times New Roman"/>
                <a:cs typeface="Times New Roman"/>
                <a:sym typeface="Times New Roman"/>
              </a:rPr>
              <a:t>7</a:t>
            </a:r>
            <a:r>
              <a:rPr lang="en-US" sz="2000" b="1" i="1" u="none" strike="noStrike" cap="none" baseline="0" dirty="0" smtClean="0">
                <a:solidFill>
                  <a:schemeClr val="dk1"/>
                </a:solidFill>
                <a:latin typeface="Times New Roman"/>
                <a:ea typeface="Times New Roman"/>
                <a:cs typeface="Times New Roman"/>
                <a:sym typeface="Times New Roman"/>
              </a:rPr>
              <a:t> </a:t>
            </a:r>
            <a:r>
              <a:rPr lang="en-US" sz="2000" b="1" i="1" u="none" strike="noStrike" cap="none" baseline="0" dirty="0">
                <a:solidFill>
                  <a:schemeClr val="dk1"/>
                </a:solidFill>
                <a:latin typeface="Times New Roman"/>
                <a:ea typeface="Times New Roman"/>
                <a:cs typeface="Times New Roman"/>
                <a:sym typeface="Times New Roman"/>
              </a:rPr>
              <a:t>AgrAbility Virtual NTW</a:t>
            </a:r>
          </a:p>
          <a:p>
            <a:pPr marL="0" marR="0" lvl="0" indent="0" algn="ctr" rtl="0">
              <a:lnSpc>
                <a:spcPct val="100000"/>
              </a:lnSpc>
              <a:spcBef>
                <a:spcPts val="400"/>
              </a:spcBef>
              <a:spcAft>
                <a:spcPts val="0"/>
              </a:spcAft>
              <a:buClr>
                <a:schemeClr val="dk1"/>
              </a:buClr>
              <a:buSzPct val="25000"/>
              <a:buFont typeface="Times New Roman"/>
              <a:buNone/>
            </a:pPr>
            <a:r>
              <a:rPr lang="en-US" sz="2000" b="1" i="1" dirty="0" smtClean="0">
                <a:solidFill>
                  <a:schemeClr val="dk1"/>
                </a:solidFill>
                <a:latin typeface="Times New Roman"/>
                <a:ea typeface="Times New Roman"/>
                <a:cs typeface="Times New Roman"/>
                <a:sym typeface="Times New Roman"/>
              </a:rPr>
              <a:t>February</a:t>
            </a:r>
            <a:r>
              <a:rPr lang="en-US" sz="2000" b="1" i="1" u="none" strike="noStrike" cap="none" baseline="0" dirty="0" smtClean="0">
                <a:solidFill>
                  <a:schemeClr val="dk1"/>
                </a:solidFill>
                <a:latin typeface="Times New Roman"/>
                <a:ea typeface="Times New Roman"/>
                <a:cs typeface="Times New Roman"/>
                <a:sym typeface="Times New Roman"/>
              </a:rPr>
              <a:t> </a:t>
            </a:r>
            <a:r>
              <a:rPr lang="en-US" sz="2000" b="1" i="1" dirty="0" smtClean="0">
                <a:solidFill>
                  <a:schemeClr val="dk1"/>
                </a:solidFill>
                <a:latin typeface="Times New Roman"/>
                <a:ea typeface="Times New Roman"/>
                <a:cs typeface="Times New Roman"/>
                <a:sym typeface="Times New Roman"/>
              </a:rPr>
              <a:t>22</a:t>
            </a:r>
            <a:r>
              <a:rPr lang="en-US" sz="2000" b="1" i="1" u="none" strike="noStrike" cap="none" baseline="0" dirty="0" smtClean="0">
                <a:solidFill>
                  <a:schemeClr val="dk1"/>
                </a:solidFill>
                <a:latin typeface="Times New Roman"/>
                <a:ea typeface="Times New Roman"/>
                <a:cs typeface="Times New Roman"/>
                <a:sym typeface="Times New Roman"/>
              </a:rPr>
              <a:t>, 2017</a:t>
            </a:r>
            <a:endParaRPr lang="en-US" sz="2000" b="1" i="1"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400800"/>
            <a:ext cx="3531736" cy="307777"/>
          </a:xfrm>
          <a:prstGeom prst="rect">
            <a:avLst/>
          </a:prstGeom>
        </p:spPr>
        <p:txBody>
          <a:bodyPr wrap="none">
            <a:spAutoFit/>
          </a:bodyPr>
          <a:lstStyle/>
          <a:p>
            <a:r>
              <a:rPr lang="en-US" b="1" dirty="0">
                <a:solidFill>
                  <a:schemeClr val="accent2"/>
                </a:solidFill>
                <a:hlinkClick r:id="rId3"/>
              </a:rPr>
              <a:t>http://www.agrability.org/contact-lists</a:t>
            </a:r>
            <a:r>
              <a:rPr lang="en-US" b="1" dirty="0" smtClean="0">
                <a:solidFill>
                  <a:schemeClr val="accent2"/>
                </a:solidFill>
                <a:hlinkClick r:id="rId3"/>
              </a:rPr>
              <a:t>/</a:t>
            </a:r>
            <a:r>
              <a:rPr lang="en-US" b="1" dirty="0" smtClean="0">
                <a:solidFill>
                  <a:schemeClr val="accent2"/>
                </a:solidFill>
              </a:rPr>
              <a:t>  </a:t>
            </a:r>
            <a:endParaRPr lang="en-US" b="1" dirty="0">
              <a:solidFill>
                <a:schemeClr val="accent2"/>
              </a:solidFill>
            </a:endParaRPr>
          </a:p>
        </p:txBody>
      </p:sp>
      <p:pic>
        <p:nvPicPr>
          <p:cNvPr id="1026" name="Picture 2" descr="http://www.agrability.org/wp-content/uploads/2015/10/State_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7620000" cy="518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262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85800" y="1235901"/>
            <a:ext cx="77724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3600" b="1" i="1" dirty="0" smtClean="0">
                <a:solidFill>
                  <a:schemeClr val="bg2"/>
                </a:solidFill>
                <a:latin typeface="Times New Roman"/>
                <a:ea typeface="Times New Roman"/>
                <a:cs typeface="Times New Roman"/>
                <a:sym typeface="Times New Roman"/>
              </a:rPr>
              <a:t>Smith-Lever 3(d)</a:t>
            </a:r>
            <a:r>
              <a:rPr lang="en-US" sz="3600" b="1" i="1" u="none" strike="noStrike" cap="none" baseline="0" dirty="0" smtClean="0">
                <a:solidFill>
                  <a:schemeClr val="bg2"/>
                </a:solidFill>
                <a:latin typeface="Times New Roman"/>
                <a:ea typeface="Times New Roman"/>
                <a:cs typeface="Times New Roman"/>
                <a:sym typeface="Times New Roman"/>
              </a:rPr>
              <a:t> </a:t>
            </a:r>
            <a:r>
              <a:rPr lang="en-US" sz="3200" b="1" i="1" u="none" strike="noStrike" cap="none" baseline="0" dirty="0">
                <a:solidFill>
                  <a:srgbClr val="B7401F"/>
                </a:solidFill>
                <a:latin typeface="Times New Roman"/>
                <a:ea typeface="Times New Roman"/>
                <a:cs typeface="Times New Roman"/>
                <a:sym typeface="Times New Roman"/>
              </a:rPr>
              <a:t/>
            </a:r>
            <a:br>
              <a:rPr lang="en-US" sz="3200" b="1" i="1" u="none" strike="noStrike" cap="none" baseline="0" dirty="0">
                <a:solidFill>
                  <a:srgbClr val="B7401F"/>
                </a:solidFill>
                <a:latin typeface="Times New Roman"/>
                <a:ea typeface="Times New Roman"/>
                <a:cs typeface="Times New Roman"/>
                <a:sym typeface="Times New Roman"/>
              </a:rPr>
            </a:br>
            <a:endParaRPr lang="en-US" sz="3200" b="1" i="1" u="none" strike="noStrike" cap="none" baseline="0" dirty="0">
              <a:solidFill>
                <a:srgbClr val="B7401F"/>
              </a:solidFill>
              <a:latin typeface="Times New Roman"/>
              <a:ea typeface="Times New Roman"/>
              <a:cs typeface="Times New Roman"/>
              <a:sym typeface="Times New Roman"/>
            </a:endParaRPr>
          </a:p>
        </p:txBody>
      </p:sp>
      <p:sp>
        <p:nvSpPr>
          <p:cNvPr id="248" name="Shape 248"/>
          <p:cNvSpPr txBox="1">
            <a:spLocks noGrp="1"/>
          </p:cNvSpPr>
          <p:nvPr>
            <p:ph type="body" idx="1"/>
          </p:nvPr>
        </p:nvSpPr>
        <p:spPr>
          <a:xfrm>
            <a:off x="685800" y="2133600"/>
            <a:ext cx="8458200" cy="411480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SzPct val="100000"/>
              <a:buNone/>
            </a:pPr>
            <a:endParaRPr lang="en-US" sz="2600" dirty="0" smtClean="0">
              <a:latin typeface="Times New Roman"/>
              <a:ea typeface="Times New Roman"/>
              <a:cs typeface="Times New Roman"/>
              <a:sym typeface="Times New Roman"/>
            </a:endParaRPr>
          </a:p>
          <a:p>
            <a:pPr marL="0" marR="0" lvl="0" indent="0" algn="l" rtl="0">
              <a:lnSpc>
                <a:spcPct val="150000"/>
              </a:lnSpc>
              <a:spcBef>
                <a:spcPts val="0"/>
              </a:spcBef>
              <a:spcAft>
                <a:spcPts val="0"/>
              </a:spcAft>
              <a:buClr>
                <a:schemeClr val="dk1"/>
              </a:buClr>
              <a:buSzPct val="100000"/>
              <a:buNone/>
            </a:pPr>
            <a:r>
              <a:rPr lang="en-US" sz="2600" dirty="0" smtClean="0">
                <a:latin typeface="Times New Roman"/>
                <a:ea typeface="Times New Roman"/>
                <a:cs typeface="Times New Roman"/>
                <a:sym typeface="Times New Roman"/>
              </a:rPr>
              <a:t>NIFA exploring ways that under-represented groups and institutions can be included in competitive program under this funding line. </a:t>
            </a:r>
            <a:endParaRPr lang="en-US" sz="1800" b="0" i="0" u="none" strike="noStrike" cap="none" baseline="0" dirty="0" smtClean="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29744142"/>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85800" y="12192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3600" b="1" i="1" dirty="0" smtClean="0">
                <a:solidFill>
                  <a:schemeClr val="bg2"/>
                </a:solidFill>
                <a:latin typeface="Times New Roman"/>
                <a:ea typeface="Times New Roman"/>
                <a:cs typeface="Times New Roman"/>
                <a:sym typeface="Times New Roman"/>
              </a:rPr>
              <a:t>Streamlined Process for </a:t>
            </a:r>
            <a:br>
              <a:rPr lang="en-US" sz="3600" b="1" i="1" dirty="0" smtClean="0">
                <a:solidFill>
                  <a:schemeClr val="bg2"/>
                </a:solidFill>
                <a:latin typeface="Times New Roman"/>
                <a:ea typeface="Times New Roman"/>
                <a:cs typeface="Times New Roman"/>
                <a:sym typeface="Times New Roman"/>
              </a:rPr>
            </a:br>
            <a:r>
              <a:rPr lang="en-US" sz="3600" b="1" i="1" dirty="0" smtClean="0">
                <a:solidFill>
                  <a:schemeClr val="bg2"/>
                </a:solidFill>
                <a:latin typeface="Times New Roman"/>
                <a:ea typeface="Times New Roman"/>
                <a:cs typeface="Times New Roman"/>
                <a:sym typeface="Times New Roman"/>
              </a:rPr>
              <a:t>Continuation Grants </a:t>
            </a:r>
            <a:r>
              <a:rPr lang="en-US" sz="3600" b="1" i="1" u="none" strike="noStrike" cap="none" baseline="0" dirty="0" smtClean="0">
                <a:solidFill>
                  <a:schemeClr val="bg2"/>
                </a:solidFill>
                <a:latin typeface="Times New Roman"/>
                <a:ea typeface="Times New Roman"/>
                <a:cs typeface="Times New Roman"/>
                <a:sym typeface="Times New Roman"/>
              </a:rPr>
              <a:t> </a:t>
            </a:r>
            <a:r>
              <a:rPr lang="en-US" sz="3200" b="1" i="1" u="none" strike="noStrike" cap="none" baseline="0" dirty="0">
                <a:solidFill>
                  <a:srgbClr val="B7401F"/>
                </a:solidFill>
                <a:latin typeface="Times New Roman"/>
                <a:ea typeface="Times New Roman"/>
                <a:cs typeface="Times New Roman"/>
                <a:sym typeface="Times New Roman"/>
              </a:rPr>
              <a:t/>
            </a:r>
            <a:br>
              <a:rPr lang="en-US" sz="3200" b="1" i="1" u="none" strike="noStrike" cap="none" baseline="0" dirty="0">
                <a:solidFill>
                  <a:srgbClr val="B7401F"/>
                </a:solidFill>
                <a:latin typeface="Times New Roman"/>
                <a:ea typeface="Times New Roman"/>
                <a:cs typeface="Times New Roman"/>
                <a:sym typeface="Times New Roman"/>
              </a:rPr>
            </a:br>
            <a:endParaRPr lang="en-US" sz="3200" b="1" i="1" u="none" strike="noStrike" cap="none" baseline="0" dirty="0">
              <a:solidFill>
                <a:srgbClr val="B7401F"/>
              </a:solidFill>
              <a:latin typeface="Times New Roman"/>
              <a:ea typeface="Times New Roman"/>
              <a:cs typeface="Times New Roman"/>
              <a:sym typeface="Times New Roman"/>
            </a:endParaRPr>
          </a:p>
        </p:txBody>
      </p:sp>
      <p:sp>
        <p:nvSpPr>
          <p:cNvPr id="248" name="Shape 248"/>
          <p:cNvSpPr txBox="1">
            <a:spLocks noGrp="1"/>
          </p:cNvSpPr>
          <p:nvPr>
            <p:ph type="body" idx="1"/>
          </p:nvPr>
        </p:nvSpPr>
        <p:spPr>
          <a:xfrm>
            <a:off x="381000" y="2133600"/>
            <a:ext cx="8763000" cy="41148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Noto Sans Symbols"/>
              <a:buChar char="▪"/>
            </a:pPr>
            <a:r>
              <a:rPr lang="en-US" sz="2400" dirty="0" smtClean="0">
                <a:latin typeface="Times New Roman" panose="02020603050405020304" pitchFamily="18" charset="0"/>
                <a:ea typeface="Times New Roman"/>
                <a:cs typeface="Times New Roman" panose="02020603050405020304" pitchFamily="18" charset="0"/>
                <a:sym typeface="Times New Roman"/>
              </a:rPr>
              <a:t>NIFA </a:t>
            </a:r>
            <a:r>
              <a:rPr lang="en-US" sz="2400" kern="1200" dirty="0" smtClean="0">
                <a:solidFill>
                  <a:schemeClr val="tx1"/>
                </a:solidFill>
                <a:latin typeface="Times New Roman" panose="02020603050405020304" pitchFamily="18" charset="0"/>
                <a:cs typeface="Times New Roman" panose="02020603050405020304" pitchFamily="18" charset="0"/>
              </a:rPr>
              <a:t>has recently approved a new streamlined process for continuation grants. The new process was rolled out on November 14, 2016.  </a:t>
            </a:r>
          </a:p>
          <a:p>
            <a:pPr marL="342900" marR="0" lvl="0" indent="-342900" algn="l" rtl="0">
              <a:lnSpc>
                <a:spcPct val="150000"/>
              </a:lnSpc>
              <a:spcBef>
                <a:spcPts val="0"/>
              </a:spcBef>
              <a:spcAft>
                <a:spcPts val="0"/>
              </a:spcAft>
              <a:buClr>
                <a:schemeClr val="dk1"/>
              </a:buClr>
              <a:buSzPct val="100000"/>
              <a:buFont typeface="Noto Sans Symbols"/>
              <a:buChar char="▪"/>
            </a:pPr>
            <a:r>
              <a:rPr lang="en-US" sz="2400" kern="1200" dirty="0" smtClean="0">
                <a:solidFill>
                  <a:schemeClr val="tx1"/>
                </a:solidFill>
                <a:latin typeface="Times New Roman" panose="02020603050405020304" pitchFamily="18" charset="0"/>
                <a:cs typeface="Times New Roman" panose="02020603050405020304" pitchFamily="18" charset="0"/>
              </a:rPr>
              <a:t>Two </a:t>
            </a:r>
            <a:r>
              <a:rPr lang="en-US" sz="2400" kern="1200" dirty="0">
                <a:solidFill>
                  <a:schemeClr val="tx1"/>
                </a:solidFill>
                <a:latin typeface="Times New Roman" panose="02020603050405020304" pitchFamily="18" charset="0"/>
                <a:cs typeface="Times New Roman" panose="02020603050405020304" pitchFamily="18" charset="0"/>
              </a:rPr>
              <a:t>pilots were run to arrive at the streamlined process: one on Tribal Programs </a:t>
            </a:r>
            <a:r>
              <a:rPr lang="en-US" sz="2400" kern="1200" dirty="0" smtClean="0">
                <a:solidFill>
                  <a:schemeClr val="tx1"/>
                </a:solidFill>
                <a:latin typeface="Times New Roman" panose="02020603050405020304" pitchFamily="18" charset="0"/>
                <a:cs typeface="Times New Roman" panose="02020603050405020304" pitchFamily="18" charset="0"/>
              </a:rPr>
              <a:t>and </a:t>
            </a:r>
            <a:r>
              <a:rPr lang="en-US" sz="2400" kern="1200" dirty="0">
                <a:solidFill>
                  <a:schemeClr val="tx1"/>
                </a:solidFill>
                <a:latin typeface="Times New Roman" panose="02020603050405020304" pitchFamily="18" charset="0"/>
                <a:cs typeface="Times New Roman" panose="02020603050405020304" pitchFamily="18" charset="0"/>
              </a:rPr>
              <a:t>another on a subset of AFRI </a:t>
            </a:r>
            <a:r>
              <a:rPr lang="en-US" sz="2400" kern="1200" dirty="0" smtClean="0">
                <a:solidFill>
                  <a:schemeClr val="tx1"/>
                </a:solidFill>
                <a:latin typeface="Times New Roman" panose="02020603050405020304" pitchFamily="18" charset="0"/>
                <a:cs typeface="Times New Roman" panose="02020603050405020304" pitchFamily="18" charset="0"/>
              </a:rPr>
              <a:t>Programs. </a:t>
            </a:r>
          </a:p>
          <a:p>
            <a:pPr marL="342900" marR="0" lvl="0" indent="-342900" algn="l" rtl="0">
              <a:lnSpc>
                <a:spcPct val="150000"/>
              </a:lnSpc>
              <a:spcBef>
                <a:spcPts val="0"/>
              </a:spcBef>
              <a:spcAft>
                <a:spcPts val="0"/>
              </a:spcAft>
              <a:buClr>
                <a:schemeClr val="dk1"/>
              </a:buClr>
              <a:buSzPct val="100000"/>
              <a:buFont typeface="Noto Sans Symbols"/>
              <a:buChar char="▪"/>
            </a:pPr>
            <a:r>
              <a:rPr lang="en-US" sz="2400" kern="1200" dirty="0" smtClean="0">
                <a:solidFill>
                  <a:schemeClr val="tx1"/>
                </a:solidFill>
                <a:latin typeface="Times New Roman" panose="02020603050405020304" pitchFamily="18" charset="0"/>
                <a:cs typeface="Times New Roman" panose="02020603050405020304" pitchFamily="18" charset="0"/>
              </a:rPr>
              <a:t>A </a:t>
            </a:r>
            <a:r>
              <a:rPr lang="en-US" sz="2400" kern="1200" dirty="0">
                <a:solidFill>
                  <a:schemeClr val="tx1"/>
                </a:solidFill>
                <a:latin typeface="Times New Roman" panose="02020603050405020304" pitchFamily="18" charset="0"/>
                <a:cs typeface="Times New Roman" panose="02020603050405020304" pitchFamily="18" charset="0"/>
              </a:rPr>
              <a:t>cost assessment </a:t>
            </a:r>
            <a:r>
              <a:rPr lang="en-US" sz="2400" kern="1200" dirty="0" smtClean="0">
                <a:solidFill>
                  <a:schemeClr val="tx1"/>
                </a:solidFill>
                <a:latin typeface="Times New Roman" panose="02020603050405020304" pitchFamily="18" charset="0"/>
                <a:cs typeface="Times New Roman" panose="02020603050405020304" pitchFamily="18" charset="0"/>
              </a:rPr>
              <a:t>for </a:t>
            </a:r>
            <a:r>
              <a:rPr lang="en-US" sz="2400" kern="1200" dirty="0">
                <a:solidFill>
                  <a:schemeClr val="tx1"/>
                </a:solidFill>
                <a:latin typeface="Times New Roman" panose="02020603050405020304" pitchFamily="18" charset="0"/>
                <a:cs typeface="Times New Roman" panose="02020603050405020304" pitchFamily="18" charset="0"/>
              </a:rPr>
              <a:t>Tribal </a:t>
            </a:r>
            <a:r>
              <a:rPr lang="en-US" sz="2400" kern="1200" dirty="0" smtClean="0">
                <a:solidFill>
                  <a:schemeClr val="tx1"/>
                </a:solidFill>
                <a:latin typeface="Times New Roman" panose="02020603050405020304" pitchFamily="18" charset="0"/>
                <a:cs typeface="Times New Roman" panose="02020603050405020304" pitchFamily="18" charset="0"/>
              </a:rPr>
              <a:t>programs: </a:t>
            </a:r>
          </a:p>
          <a:p>
            <a:pPr lvl="1" indent="-342900">
              <a:lnSpc>
                <a:spcPct val="150000"/>
              </a:lnSpc>
              <a:spcBef>
                <a:spcPts val="0"/>
              </a:spcBef>
              <a:buSzPct val="100000"/>
              <a:buFont typeface="Noto Sans Symbols"/>
              <a:buChar char="▪"/>
            </a:pPr>
            <a:r>
              <a:rPr lang="en-US" sz="2400" kern="1200" dirty="0" smtClean="0">
                <a:solidFill>
                  <a:schemeClr val="tx1"/>
                </a:solidFill>
                <a:latin typeface="Times New Roman" panose="02020603050405020304" pitchFamily="18" charset="0"/>
                <a:cs typeface="Times New Roman" panose="02020603050405020304" pitchFamily="18" charset="0"/>
              </a:rPr>
              <a:t>an </a:t>
            </a:r>
            <a:r>
              <a:rPr lang="en-US" sz="2400" kern="1200" dirty="0">
                <a:solidFill>
                  <a:schemeClr val="tx1"/>
                </a:solidFill>
                <a:latin typeface="Times New Roman" panose="02020603050405020304" pitchFamily="18" charset="0"/>
                <a:cs typeface="Times New Roman" panose="02020603050405020304" pitchFamily="18" charset="0"/>
              </a:rPr>
              <a:t>estimated savings for </a:t>
            </a:r>
            <a:r>
              <a:rPr lang="en-US" sz="2400" kern="1200" dirty="0" smtClean="0">
                <a:solidFill>
                  <a:schemeClr val="tx1"/>
                </a:solidFill>
                <a:latin typeface="Times New Roman" panose="02020603050405020304" pitchFamily="18" charset="0"/>
                <a:cs typeface="Times New Roman" panose="02020603050405020304" pitchFamily="18" charset="0"/>
              </a:rPr>
              <a:t>NIFA = 7.5 hours</a:t>
            </a:r>
          </a:p>
          <a:p>
            <a:pPr lvl="1" indent="-342900">
              <a:lnSpc>
                <a:spcPct val="150000"/>
              </a:lnSpc>
              <a:spcBef>
                <a:spcPts val="0"/>
              </a:spcBef>
              <a:buSzPct val="100000"/>
              <a:buFont typeface="Noto Sans Symbols"/>
              <a:buChar char="▪"/>
            </a:pPr>
            <a:r>
              <a:rPr lang="en-US" sz="2400" kern="1200" dirty="0">
                <a:solidFill>
                  <a:schemeClr val="tx1"/>
                </a:solidFill>
                <a:latin typeface="Times New Roman" panose="02020603050405020304" pitchFamily="18" charset="0"/>
                <a:cs typeface="Times New Roman" panose="02020603050405020304" pitchFamily="18" charset="0"/>
              </a:rPr>
              <a:t>a</a:t>
            </a:r>
            <a:r>
              <a:rPr lang="en-US" sz="2400" kern="1200" dirty="0" smtClean="0">
                <a:solidFill>
                  <a:schemeClr val="tx1"/>
                </a:solidFill>
                <a:latin typeface="Times New Roman" panose="02020603050405020304" pitchFamily="18" charset="0"/>
                <a:cs typeface="Times New Roman" panose="02020603050405020304" pitchFamily="18" charset="0"/>
              </a:rPr>
              <a:t>n estimated savings for the </a:t>
            </a:r>
            <a:r>
              <a:rPr lang="en-US" sz="2400" kern="1200" dirty="0">
                <a:solidFill>
                  <a:schemeClr val="tx1"/>
                </a:solidFill>
                <a:latin typeface="Times New Roman" panose="02020603050405020304" pitchFamily="18" charset="0"/>
                <a:cs typeface="Times New Roman" panose="02020603050405020304" pitchFamily="18" charset="0"/>
              </a:rPr>
              <a:t>award institutions </a:t>
            </a:r>
            <a:r>
              <a:rPr lang="en-US" sz="2400" kern="1200" dirty="0" smtClean="0">
                <a:solidFill>
                  <a:schemeClr val="tx1"/>
                </a:solidFill>
                <a:latin typeface="Times New Roman" panose="02020603050405020304" pitchFamily="18" charset="0"/>
                <a:cs typeface="Times New Roman" panose="02020603050405020304" pitchFamily="18" charset="0"/>
              </a:rPr>
              <a:t>= 22.5 hours</a:t>
            </a:r>
            <a:r>
              <a:rPr lang="en-US" sz="2400" kern="1200" dirty="0">
                <a:solidFill>
                  <a:schemeClr val="tx1"/>
                </a:solidFill>
                <a:latin typeface="Times New Roman" panose="02020603050405020304" pitchFamily="18" charset="0"/>
                <a:cs typeface="Times New Roman" panose="02020603050405020304" pitchFamily="18" charset="0"/>
              </a:rPr>
              <a:t> </a:t>
            </a:r>
            <a:endParaRPr lang="en-US" sz="24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670692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85800" y="12192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3600" b="1" i="1" dirty="0" smtClean="0">
                <a:solidFill>
                  <a:schemeClr val="bg2"/>
                </a:solidFill>
                <a:latin typeface="Times New Roman"/>
                <a:ea typeface="Times New Roman"/>
                <a:cs typeface="Times New Roman"/>
                <a:sym typeface="Times New Roman"/>
              </a:rPr>
              <a:t>Continuation Grants Process in 2017 </a:t>
            </a:r>
            <a:r>
              <a:rPr lang="en-US" sz="3200" b="1" i="1" u="none" strike="noStrike" cap="none" baseline="0" dirty="0">
                <a:solidFill>
                  <a:srgbClr val="B7401F"/>
                </a:solidFill>
                <a:latin typeface="Times New Roman"/>
                <a:ea typeface="Times New Roman"/>
                <a:cs typeface="Times New Roman"/>
                <a:sym typeface="Times New Roman"/>
              </a:rPr>
              <a:t/>
            </a:r>
            <a:br>
              <a:rPr lang="en-US" sz="3200" b="1" i="1" u="none" strike="noStrike" cap="none" baseline="0" dirty="0">
                <a:solidFill>
                  <a:srgbClr val="B7401F"/>
                </a:solidFill>
                <a:latin typeface="Times New Roman"/>
                <a:ea typeface="Times New Roman"/>
                <a:cs typeface="Times New Roman"/>
                <a:sym typeface="Times New Roman"/>
              </a:rPr>
            </a:br>
            <a:endParaRPr lang="en-US" sz="3200" b="1" i="1" u="none" strike="noStrike" cap="none" baseline="0" dirty="0">
              <a:solidFill>
                <a:srgbClr val="B7401F"/>
              </a:solidFill>
              <a:latin typeface="Times New Roman"/>
              <a:ea typeface="Times New Roman"/>
              <a:cs typeface="Times New Roman"/>
              <a:sym typeface="Times New Roman"/>
            </a:endParaRPr>
          </a:p>
        </p:txBody>
      </p:sp>
      <p:sp>
        <p:nvSpPr>
          <p:cNvPr id="248" name="Shape 248"/>
          <p:cNvSpPr txBox="1">
            <a:spLocks noGrp="1"/>
          </p:cNvSpPr>
          <p:nvPr>
            <p:ph type="body" idx="1"/>
          </p:nvPr>
        </p:nvSpPr>
        <p:spPr>
          <a:xfrm>
            <a:off x="381000" y="2133600"/>
            <a:ext cx="8763000" cy="41148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Noto Sans Symbols"/>
              <a:buChar char="▪"/>
            </a:pPr>
            <a:r>
              <a:rPr lang="en-US" sz="2400" dirty="0" smtClean="0">
                <a:latin typeface="Times New Roman" panose="02020603050405020304" pitchFamily="18" charset="0"/>
                <a:ea typeface="Times New Roman"/>
                <a:cs typeface="Times New Roman" panose="02020603050405020304" pitchFamily="18" charset="0"/>
                <a:sym typeface="Times New Roman"/>
              </a:rPr>
              <a:t>Current awardees will not need to go through Grants.gov. Rather, they will submit continuation applications directly to NIFA AgrAbility Program Leads. </a:t>
            </a:r>
            <a:endParaRPr lang="en-US" sz="2000" dirty="0" smtClean="0">
              <a:latin typeface="Times New Roman" panose="02020603050405020304" pitchFamily="18" charset="0"/>
              <a:ea typeface="Times New Roman"/>
              <a:cs typeface="Times New Roman" panose="02020603050405020304" pitchFamily="18" charset="0"/>
              <a:sym typeface="Times New Roman"/>
            </a:endParaRPr>
          </a:p>
          <a:p>
            <a:pPr marL="342900" marR="0" lvl="0" indent="-342900" algn="l" rtl="0">
              <a:lnSpc>
                <a:spcPct val="150000"/>
              </a:lnSpc>
              <a:spcBef>
                <a:spcPts val="0"/>
              </a:spcBef>
              <a:spcAft>
                <a:spcPts val="0"/>
              </a:spcAft>
              <a:buClr>
                <a:schemeClr val="dk1"/>
              </a:buClr>
              <a:buSzPct val="100000"/>
              <a:buFont typeface="Noto Sans Symbols"/>
              <a:buChar char="▪"/>
            </a:pPr>
            <a:r>
              <a:rPr lang="en-US" sz="24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Letters</a:t>
            </a:r>
            <a:r>
              <a:rPr lang="en-US" sz="2400" b="0" i="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will be coming out soon with more information on how to submit your continuation applications. </a:t>
            </a:r>
          </a:p>
          <a:p>
            <a:pPr marL="0" marR="0" lvl="0" indent="0" algn="l" rtl="0">
              <a:lnSpc>
                <a:spcPct val="150000"/>
              </a:lnSpc>
              <a:spcBef>
                <a:spcPts val="0"/>
              </a:spcBef>
              <a:spcAft>
                <a:spcPts val="0"/>
              </a:spcAft>
              <a:buClr>
                <a:schemeClr val="dk1"/>
              </a:buClr>
              <a:buSzPct val="100000"/>
              <a:buNone/>
            </a:pPr>
            <a:endParaRPr lang="en-US" sz="2400" b="0" i="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342900" marR="0" lvl="0" indent="-342900" algn="l" rtl="0">
              <a:lnSpc>
                <a:spcPct val="150000"/>
              </a:lnSpc>
              <a:spcBef>
                <a:spcPts val="0"/>
              </a:spcBef>
              <a:spcAft>
                <a:spcPts val="0"/>
              </a:spcAft>
              <a:buClr>
                <a:schemeClr val="dk1"/>
              </a:buClr>
              <a:buSzPct val="100000"/>
              <a:buFont typeface="Noto Sans Symbols"/>
              <a:buChar char="▪"/>
            </a:pPr>
            <a:r>
              <a:rPr lang="en-US" sz="24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If</a:t>
            </a:r>
            <a:r>
              <a:rPr lang="en-US" sz="2400" b="0" i="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you are experiencing any issues with your continuations or continuation applications, let us know how we can assist. </a:t>
            </a:r>
            <a:endParaRPr lang="en-US" sz="24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14196888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304800" y="914400"/>
            <a:ext cx="8610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3200" b="1" i="1" u="none" strike="noStrike" cap="none" baseline="0" dirty="0">
                <a:solidFill>
                  <a:srgbClr val="000000"/>
                </a:solidFill>
                <a:latin typeface="Times New Roman"/>
                <a:ea typeface="Times New Roman"/>
                <a:cs typeface="Times New Roman"/>
                <a:sym typeface="Times New Roman"/>
              </a:rPr>
              <a:t>Youth Farm Safety Education and Certification </a:t>
            </a:r>
            <a:r>
              <a:rPr lang="en-US" sz="3200" b="1" i="1" u="none" strike="noStrike" cap="none" baseline="0" dirty="0" smtClean="0">
                <a:solidFill>
                  <a:srgbClr val="000000"/>
                </a:solidFill>
                <a:latin typeface="Times New Roman"/>
                <a:ea typeface="Times New Roman"/>
                <a:cs typeface="Times New Roman"/>
                <a:sym typeface="Times New Roman"/>
              </a:rPr>
              <a:t>FY2016</a:t>
            </a:r>
            <a:endParaRPr lang="en-US" sz="3200" b="1" i="1" u="none" strike="noStrike" cap="none" baseline="0" dirty="0">
              <a:solidFill>
                <a:srgbClr val="000000"/>
              </a:solidFill>
              <a:latin typeface="Times New Roman"/>
              <a:ea typeface="Times New Roman"/>
              <a:cs typeface="Times New Roman"/>
              <a:sym typeface="Times New Roman"/>
            </a:endParaRPr>
          </a:p>
        </p:txBody>
      </p:sp>
      <p:sp>
        <p:nvSpPr>
          <p:cNvPr id="442" name="Shape 442"/>
          <p:cNvSpPr txBox="1">
            <a:spLocks noGrp="1"/>
          </p:cNvSpPr>
          <p:nvPr>
            <p:ph type="body" idx="1"/>
          </p:nvPr>
        </p:nvSpPr>
        <p:spPr>
          <a:xfrm>
            <a:off x="685800" y="2209800"/>
            <a:ext cx="7772400" cy="3886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Times New Roman"/>
              <a:buChar char="•"/>
            </a:pPr>
            <a:r>
              <a:rPr lang="en-US" sz="2400" b="0" i="0" u="none" strike="noStrike" cap="none" baseline="0" dirty="0">
                <a:solidFill>
                  <a:srgbClr val="000000"/>
                </a:solidFill>
                <a:latin typeface="Times New Roman"/>
                <a:ea typeface="Times New Roman"/>
                <a:cs typeface="Times New Roman"/>
                <a:sym typeface="Times New Roman"/>
              </a:rPr>
              <a:t>NIFA funds </a:t>
            </a:r>
            <a:r>
              <a:rPr lang="en-US" sz="2400" b="0" i="1" u="none" strike="noStrike" cap="none" baseline="0" dirty="0">
                <a:solidFill>
                  <a:srgbClr val="000000"/>
                </a:solidFill>
                <a:latin typeface="Times New Roman"/>
                <a:ea typeface="Times New Roman"/>
                <a:cs typeface="Times New Roman"/>
                <a:sym typeface="Times New Roman"/>
              </a:rPr>
              <a:t>Safety in Agriculture for Youth (SAY) </a:t>
            </a:r>
            <a:r>
              <a:rPr lang="en-US" sz="2400" b="0" i="0" u="none" strike="noStrike" cap="none" baseline="0" dirty="0">
                <a:solidFill>
                  <a:srgbClr val="000000"/>
                </a:solidFill>
                <a:latin typeface="Times New Roman"/>
                <a:ea typeface="Times New Roman"/>
                <a:cs typeface="Times New Roman"/>
                <a:sym typeface="Times New Roman"/>
              </a:rPr>
              <a:t>project </a:t>
            </a:r>
          </a:p>
          <a:p>
            <a:pPr marL="342900" marR="0" lvl="0" indent="-342900" algn="l" rtl="0">
              <a:lnSpc>
                <a:spcPct val="100000"/>
              </a:lnSpc>
              <a:spcBef>
                <a:spcPts val="480"/>
              </a:spcBef>
              <a:spcAft>
                <a:spcPts val="0"/>
              </a:spcAft>
              <a:buClr>
                <a:srgbClr val="000000"/>
              </a:buClr>
              <a:buSzPct val="100000"/>
              <a:buFont typeface="Times New Roman"/>
              <a:buChar char="•"/>
            </a:pPr>
            <a:r>
              <a:rPr lang="en-US" sz="2400" b="0" i="0" u="none" strike="noStrike" cap="none" baseline="0" dirty="0">
                <a:solidFill>
                  <a:srgbClr val="000000"/>
                </a:solidFill>
                <a:latin typeface="Times New Roman"/>
                <a:ea typeface="Times New Roman"/>
                <a:cs typeface="Times New Roman"/>
                <a:sym typeface="Times New Roman"/>
              </a:rPr>
              <a:t>Multi-institution, </a:t>
            </a:r>
            <a:r>
              <a:rPr lang="en-US" sz="2400" b="0" i="0" u="none" strike="noStrike" cap="none" baseline="0" dirty="0" smtClean="0">
                <a:solidFill>
                  <a:srgbClr val="000000"/>
                </a:solidFill>
                <a:latin typeface="Times New Roman"/>
                <a:ea typeface="Times New Roman"/>
                <a:cs typeface="Times New Roman"/>
                <a:sym typeface="Times New Roman"/>
              </a:rPr>
              <a:t>started as a two-year project </a:t>
            </a:r>
          </a:p>
          <a:p>
            <a:pPr marL="0" marR="0" lvl="0" indent="0" algn="l" rtl="0">
              <a:lnSpc>
                <a:spcPct val="100000"/>
              </a:lnSpc>
              <a:spcBef>
                <a:spcPts val="480"/>
              </a:spcBef>
              <a:spcAft>
                <a:spcPts val="0"/>
              </a:spcAft>
              <a:buClr>
                <a:srgbClr val="000000"/>
              </a:buClr>
              <a:buSzPct val="100000"/>
              <a:buNone/>
            </a:pPr>
            <a:r>
              <a:rPr lang="en-US" sz="2400" dirty="0">
                <a:solidFill>
                  <a:srgbClr val="000000"/>
                </a:solidFill>
                <a:latin typeface="Times New Roman"/>
                <a:ea typeface="Times New Roman"/>
                <a:cs typeface="Times New Roman"/>
                <a:sym typeface="Times New Roman"/>
              </a:rPr>
              <a:t> </a:t>
            </a:r>
            <a:r>
              <a:rPr lang="en-US" sz="2400" dirty="0" smtClean="0">
                <a:solidFill>
                  <a:srgbClr val="000000"/>
                </a:solidFill>
                <a:latin typeface="Times New Roman"/>
                <a:ea typeface="Times New Roman"/>
                <a:cs typeface="Times New Roman"/>
                <a:sym typeface="Times New Roman"/>
              </a:rPr>
              <a:t>    </a:t>
            </a:r>
            <a:r>
              <a:rPr lang="en-US" sz="2000" b="0" i="0" u="none" strike="noStrike" cap="none" baseline="0" dirty="0" smtClean="0">
                <a:solidFill>
                  <a:srgbClr val="000000"/>
                </a:solidFill>
                <a:latin typeface="Times New Roman"/>
                <a:ea typeface="Times New Roman"/>
                <a:cs typeface="Times New Roman"/>
                <a:sym typeface="Times New Roman"/>
              </a:rPr>
              <a:t>(at </a:t>
            </a:r>
            <a:r>
              <a:rPr lang="en-US" sz="2000" b="0" i="0" u="none" strike="noStrike" cap="none" baseline="0" dirty="0">
                <a:solidFill>
                  <a:srgbClr val="000000"/>
                </a:solidFill>
                <a:latin typeface="Times New Roman"/>
                <a:ea typeface="Times New Roman"/>
                <a:cs typeface="Times New Roman"/>
                <a:sym typeface="Times New Roman"/>
              </a:rPr>
              <a:t>$300,000 </a:t>
            </a:r>
            <a:r>
              <a:rPr lang="en-US" sz="2000" b="0" i="0" u="none" strike="noStrike" cap="none" baseline="0" dirty="0" smtClean="0">
                <a:solidFill>
                  <a:srgbClr val="000000"/>
                </a:solidFill>
                <a:latin typeface="Times New Roman"/>
                <a:ea typeface="Times New Roman"/>
                <a:cs typeface="Times New Roman"/>
                <a:sym typeface="Times New Roman"/>
              </a:rPr>
              <a:t>in FY16)</a:t>
            </a:r>
            <a:r>
              <a:rPr lang="en-US" sz="2400" b="0" i="0" u="none" strike="noStrike" cap="none" baseline="0" dirty="0" smtClean="0">
                <a:solidFill>
                  <a:srgbClr val="000000"/>
                </a:solidFill>
                <a:latin typeface="Times New Roman"/>
                <a:ea typeface="Times New Roman"/>
                <a:cs typeface="Times New Roman"/>
                <a:sym typeface="Times New Roman"/>
              </a:rPr>
              <a:t>   </a:t>
            </a:r>
            <a:endParaRPr lang="en-US" sz="2400" b="0" i="0" u="none" strike="noStrike" cap="none" baseline="0" dirty="0">
              <a:solidFill>
                <a:srgbClr val="000000"/>
              </a:solidFill>
              <a:latin typeface="Times New Roman"/>
              <a:ea typeface="Times New Roman"/>
              <a:cs typeface="Times New Roman"/>
              <a:sym typeface="Times New Roman"/>
            </a:endParaRPr>
          </a:p>
          <a:p>
            <a:pPr marL="742950" marR="0" lvl="1" indent="-285750" algn="l" rtl="0">
              <a:lnSpc>
                <a:spcPct val="100000"/>
              </a:lnSpc>
              <a:spcBef>
                <a:spcPts val="400"/>
              </a:spcBef>
              <a:spcAft>
                <a:spcPts val="0"/>
              </a:spcAft>
              <a:buClr>
                <a:srgbClr val="000000"/>
              </a:buClr>
              <a:buSzPct val="100000"/>
              <a:buFont typeface="Times New Roman"/>
              <a:buChar char="–"/>
            </a:pPr>
            <a:r>
              <a:rPr lang="en-US" sz="2000" b="0" i="0" u="none" strike="noStrike" cap="none" baseline="0" dirty="0">
                <a:solidFill>
                  <a:srgbClr val="000000"/>
                </a:solidFill>
                <a:latin typeface="Times New Roman"/>
                <a:ea typeface="Times New Roman"/>
                <a:cs typeface="Times New Roman"/>
                <a:sym typeface="Times New Roman"/>
              </a:rPr>
              <a:t>Develop a national strategy to enhance awareness, access and use of the farm safety materials by youth and adults who instruct/work with youth.  </a:t>
            </a:r>
          </a:p>
          <a:p>
            <a:pPr marL="742950" marR="0" lvl="1" indent="-285750" algn="l" rtl="0">
              <a:lnSpc>
                <a:spcPct val="100000"/>
              </a:lnSpc>
              <a:spcBef>
                <a:spcPts val="400"/>
              </a:spcBef>
              <a:spcAft>
                <a:spcPts val="0"/>
              </a:spcAft>
              <a:buClr>
                <a:srgbClr val="000000"/>
              </a:buClr>
              <a:buSzPct val="100000"/>
              <a:buFont typeface="Times New Roman"/>
              <a:buChar char="–"/>
            </a:pPr>
            <a:r>
              <a:rPr lang="en-US" sz="2000" b="0" i="0" u="none" strike="noStrike" cap="none" baseline="0" dirty="0">
                <a:solidFill>
                  <a:srgbClr val="000000"/>
                </a:solidFill>
                <a:latin typeface="Times New Roman"/>
                <a:ea typeface="Times New Roman"/>
                <a:cs typeface="Times New Roman"/>
                <a:sym typeface="Times New Roman"/>
              </a:rPr>
              <a:t>Build upon current standards and curriculum; </a:t>
            </a:r>
          </a:p>
          <a:p>
            <a:pPr marL="742950" marR="0" lvl="1" indent="-285750" algn="l" rtl="0">
              <a:lnSpc>
                <a:spcPct val="100000"/>
              </a:lnSpc>
              <a:spcBef>
                <a:spcPts val="400"/>
              </a:spcBef>
              <a:spcAft>
                <a:spcPts val="0"/>
              </a:spcAft>
              <a:buClr>
                <a:srgbClr val="000000"/>
              </a:buClr>
              <a:buSzPct val="100000"/>
              <a:buFont typeface="Times New Roman"/>
              <a:buChar char="–"/>
            </a:pPr>
            <a:r>
              <a:rPr lang="en-US" sz="2000" b="0" i="0" u="none" strike="noStrike" cap="none" baseline="0" dirty="0">
                <a:solidFill>
                  <a:srgbClr val="000000"/>
                </a:solidFill>
                <a:latin typeface="Times New Roman"/>
                <a:ea typeface="Times New Roman"/>
                <a:cs typeface="Times New Roman"/>
                <a:sym typeface="Times New Roman"/>
              </a:rPr>
              <a:t>Determine alignment of safety resources to national educational standards; </a:t>
            </a:r>
          </a:p>
          <a:p>
            <a:pPr marL="742950" marR="0" lvl="1" indent="-285750" algn="l" rtl="0">
              <a:lnSpc>
                <a:spcPct val="100000"/>
              </a:lnSpc>
              <a:spcBef>
                <a:spcPts val="400"/>
              </a:spcBef>
              <a:spcAft>
                <a:spcPts val="0"/>
              </a:spcAft>
              <a:buClr>
                <a:srgbClr val="000000"/>
              </a:buClr>
              <a:buSzPct val="100000"/>
              <a:buFont typeface="Times New Roman"/>
              <a:buChar char="–"/>
            </a:pPr>
            <a:r>
              <a:rPr lang="en-US" sz="2000" b="0" i="0" u="none" strike="noStrike" cap="none" baseline="0" dirty="0">
                <a:solidFill>
                  <a:srgbClr val="000000"/>
                </a:solidFill>
                <a:latin typeface="Times New Roman"/>
                <a:ea typeface="Times New Roman"/>
                <a:cs typeface="Times New Roman"/>
                <a:sym typeface="Times New Roman"/>
              </a:rPr>
              <a:t>Develop a national clearinghouse for Ag safety and health curricula for </a:t>
            </a:r>
            <a:r>
              <a:rPr lang="en-US" sz="2000" b="0" i="0" u="none" strike="noStrike" cap="none" baseline="0" dirty="0" smtClean="0">
                <a:solidFill>
                  <a:srgbClr val="000000"/>
                </a:solidFill>
                <a:latin typeface="Times New Roman"/>
                <a:ea typeface="Times New Roman"/>
                <a:cs typeface="Times New Roman"/>
                <a:sym typeface="Times New Roman"/>
              </a:rPr>
              <a:t>youth</a:t>
            </a:r>
            <a:endParaRPr lang="en-US" sz="2000" b="0" i="0" u="sng" strike="noStrike" cap="none" baseline="0" dirty="0">
              <a:solidFill>
                <a:schemeClr val="hlink"/>
              </a:solidFill>
              <a:latin typeface="Arial"/>
              <a:ea typeface="Arial"/>
              <a:cs typeface="Arial"/>
              <a:sym typeface="Arial"/>
              <a:hlinkClick r:id="rId3"/>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663573" y="685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smtClean="0">
                <a:solidFill>
                  <a:schemeClr val="dk2"/>
                </a:solidFill>
                <a:latin typeface="Times New Roman" panose="02020603050405020304" pitchFamily="18" charset="0"/>
                <a:cs typeface="Times New Roman" panose="02020603050405020304" pitchFamily="18" charset="0"/>
                <a:sym typeface="Arial"/>
              </a:rPr>
              <a:t>SAY Project </a:t>
            </a: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Team Partners</a:t>
            </a:r>
          </a:p>
        </p:txBody>
      </p:sp>
      <p:sp>
        <p:nvSpPr>
          <p:cNvPr id="2" name="Text Placeholder 1"/>
          <p:cNvSpPr>
            <a:spLocks noGrp="1"/>
          </p:cNvSpPr>
          <p:nvPr>
            <p:ph type="body" idx="1"/>
          </p:nvPr>
        </p:nvSpPr>
        <p:spPr>
          <a:xfrm>
            <a:off x="685800" y="1981200"/>
            <a:ext cx="7772400" cy="4114800"/>
          </a:xfrm>
        </p:spPr>
        <p:txBody>
          <a:bodyPr/>
          <a:lstStyle/>
          <a:p>
            <a:endParaRPr lang="en-US" dirty="0"/>
          </a:p>
        </p:txBody>
      </p:sp>
      <p:pic>
        <p:nvPicPr>
          <p:cNvPr id="448" name="Shape 448"/>
          <p:cNvPicPr preferRelativeResize="0"/>
          <p:nvPr/>
        </p:nvPicPr>
        <p:blipFill rotWithShape="1">
          <a:blip r:embed="rId3">
            <a:alphaModFix/>
          </a:blip>
          <a:srcRect/>
          <a:stretch/>
        </p:blipFill>
        <p:spPr>
          <a:xfrm>
            <a:off x="2971800" y="2075657"/>
            <a:ext cx="3962399" cy="920749"/>
          </a:xfrm>
          <a:prstGeom prst="rect">
            <a:avLst/>
          </a:prstGeom>
          <a:noFill/>
          <a:ln>
            <a:noFill/>
          </a:ln>
        </p:spPr>
      </p:pic>
      <p:pic>
        <p:nvPicPr>
          <p:cNvPr id="449" name="Shape 449"/>
          <p:cNvPicPr preferRelativeResize="0"/>
          <p:nvPr/>
        </p:nvPicPr>
        <p:blipFill rotWithShape="1">
          <a:blip r:embed="rId4">
            <a:alphaModFix/>
          </a:blip>
          <a:srcRect/>
          <a:stretch/>
        </p:blipFill>
        <p:spPr>
          <a:xfrm>
            <a:off x="854075" y="3312319"/>
            <a:ext cx="2971799" cy="579436"/>
          </a:xfrm>
          <a:prstGeom prst="rect">
            <a:avLst/>
          </a:prstGeom>
          <a:noFill/>
          <a:ln>
            <a:noFill/>
          </a:ln>
        </p:spPr>
      </p:pic>
      <p:pic>
        <p:nvPicPr>
          <p:cNvPr id="450" name="Shape 450"/>
          <p:cNvPicPr preferRelativeResize="0"/>
          <p:nvPr/>
        </p:nvPicPr>
        <p:blipFill rotWithShape="1">
          <a:blip r:embed="rId5">
            <a:alphaModFix/>
          </a:blip>
          <a:srcRect/>
          <a:stretch/>
        </p:blipFill>
        <p:spPr>
          <a:xfrm>
            <a:off x="5219700" y="2996406"/>
            <a:ext cx="3200399" cy="895349"/>
          </a:xfrm>
          <a:prstGeom prst="rect">
            <a:avLst/>
          </a:prstGeom>
          <a:noFill/>
          <a:ln>
            <a:noFill/>
          </a:ln>
        </p:spPr>
      </p:pic>
      <p:pic>
        <p:nvPicPr>
          <p:cNvPr id="452" name="Shape 452"/>
          <p:cNvPicPr preferRelativeResize="0"/>
          <p:nvPr/>
        </p:nvPicPr>
        <p:blipFill rotWithShape="1">
          <a:blip r:embed="rId6">
            <a:alphaModFix/>
          </a:blip>
          <a:srcRect/>
          <a:stretch/>
        </p:blipFill>
        <p:spPr>
          <a:xfrm>
            <a:off x="4800600" y="4237039"/>
            <a:ext cx="2943224" cy="1858961"/>
          </a:xfrm>
          <a:prstGeom prst="rect">
            <a:avLst/>
          </a:prstGeom>
          <a:noFill/>
          <a:ln>
            <a:noFill/>
          </a:ln>
        </p:spPr>
      </p:pic>
      <p:pic>
        <p:nvPicPr>
          <p:cNvPr id="6146" name="Picture 2" descr="University of Nebraska Medical Cent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061" y="4725192"/>
            <a:ext cx="2409825" cy="790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Beginning Farmer and Rancher Development Program</a:t>
            </a:r>
          </a:p>
        </p:txBody>
      </p:sp>
      <p:sp>
        <p:nvSpPr>
          <p:cNvPr id="490" name="Shape 490"/>
          <p:cNvSpPr txBox="1">
            <a:spLocks noGrp="1"/>
          </p:cNvSpPr>
          <p:nvPr>
            <p:ph type="body" idx="1"/>
          </p:nvPr>
        </p:nvSpPr>
        <p:spPr>
          <a:xfrm>
            <a:off x="676835" y="2743200"/>
            <a:ext cx="8077200" cy="3657600"/>
          </a:xfrm>
          <a:prstGeom prst="rect">
            <a:avLst/>
          </a:prstGeom>
          <a:noFill/>
          <a:ln>
            <a:noFill/>
          </a:ln>
        </p:spPr>
        <p:txBody>
          <a:bodyPr lIns="91425" tIns="45700" rIns="91425" bIns="45700" anchor="t" anchorCtr="0">
            <a:noAutofit/>
          </a:bodyPr>
          <a:lstStyle/>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all projects funded from 2009 to 2016 (256 projects), click on “</a:t>
            </a:r>
            <a:r>
              <a:rPr lang="en-US" sz="2000" b="1" dirty="0">
                <a:latin typeface="Times New Roman" panose="02020603050405020304" pitchFamily="18" charset="0"/>
                <a:cs typeface="Times New Roman" panose="02020603050405020304" pitchFamily="18" charset="0"/>
              </a:rPr>
              <a:t>Read the Abstract</a:t>
            </a:r>
            <a:r>
              <a:rPr lang="en-US" sz="2000" dirty="0">
                <a:latin typeface="Times New Roman" panose="02020603050405020304" pitchFamily="18" charset="0"/>
                <a:cs typeface="Times New Roman" panose="02020603050405020304" pitchFamily="18" charset="0"/>
              </a:rPr>
              <a:t>” at: </a:t>
            </a:r>
            <a:r>
              <a:rPr lang="en-US" sz="2000" dirty="0" smtClean="0">
                <a:latin typeface="Times New Roman" panose="02020603050405020304" pitchFamily="18" charset="0"/>
                <a:cs typeface="Times New Roman" panose="02020603050405020304" pitchFamily="18" charset="0"/>
                <a:hlinkClick r:id="rId3"/>
              </a:rPr>
              <a:t>nifa.usda.gov/funding-opportunity/beginning-farmer-and-rancher-development-program-</a:t>
            </a:r>
            <a:r>
              <a:rPr lang="en-US" sz="2000" dirty="0" err="1" smtClean="0">
                <a:latin typeface="Times New Roman" panose="02020603050405020304" pitchFamily="18" charset="0"/>
                <a:cs typeface="Times New Roman" panose="02020603050405020304" pitchFamily="18" charset="0"/>
                <a:hlinkClick r:id="rId3"/>
              </a:rPr>
              <a:t>bfrdp</a:t>
            </a:r>
            <a:r>
              <a:rPr lang="en-US" sz="20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Digital Library </a:t>
            </a:r>
            <a:r>
              <a:rPr lang="en-US" sz="2000" dirty="0">
                <a:latin typeface="Times New Roman" panose="02020603050405020304" pitchFamily="18" charset="0"/>
                <a:cs typeface="Times New Roman" panose="02020603050405020304" pitchFamily="18" charset="0"/>
              </a:rPr>
              <a:t>of the BFRDP clearinghouse, </a:t>
            </a:r>
            <a:r>
              <a:rPr lang="en-US" sz="2000" dirty="0">
                <a:latin typeface="Times New Roman" panose="02020603050405020304" pitchFamily="18" charset="0"/>
                <a:cs typeface="Times New Roman" panose="02020603050405020304" pitchFamily="18" charset="0"/>
                <a:hlinkClick r:id="rId4"/>
              </a:rPr>
              <a:t>FarmAnswers.org</a:t>
            </a:r>
            <a:r>
              <a:rPr lang="en-US" sz="2000" dirty="0">
                <a:latin typeface="Times New Roman" panose="02020603050405020304" pitchFamily="18" charset="0"/>
                <a:cs typeface="Times New Roman" panose="02020603050405020304" pitchFamily="18" charset="0"/>
              </a:rPr>
              <a:t>, has over 4,000 items: publications, videos, apps, on-line courses, and more.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ct val="100000"/>
              <a:buFont typeface="Wingdings" panose="05000000000000000000" pitchFamily="2" charset="2"/>
              <a:buChar char="§"/>
            </a:pPr>
            <a:endParaRPr sz="1800" b="1" i="0" u="none" strike="noStrike" cap="none" baseline="0" dirty="0">
              <a:solidFill>
                <a:schemeClr val="accent2"/>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0" cy="6890834"/>
          </a:xfrm>
          <a:prstGeom prst="rect">
            <a:avLst/>
          </a:prstGeom>
        </p:spPr>
      </p:pic>
    </p:spTree>
    <p:extLst>
      <p:ext uri="{BB962C8B-B14F-4D97-AF65-F5344CB8AC3E}">
        <p14:creationId xmlns:p14="http://schemas.microsoft.com/office/powerpoint/2010/main" val="58205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NCERA197: Agricultural Safety and Health Research and Extension</a:t>
            </a:r>
          </a:p>
        </p:txBody>
      </p:sp>
      <p:sp>
        <p:nvSpPr>
          <p:cNvPr id="502" name="Shape 502"/>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Initiated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2000  </a:t>
            </a:r>
          </a:p>
          <a:p>
            <a:pPr marL="342900" marR="0" lvl="0" indent="-342900" algn="l" rtl="0">
              <a:lnSpc>
                <a:spcPct val="100000"/>
              </a:lnSpc>
              <a:spcBef>
                <a:spcPts val="0"/>
              </a:spcBef>
              <a:spcAft>
                <a:spcPts val="0"/>
              </a:spcAft>
              <a:buClr>
                <a:schemeClr val="dk1"/>
              </a:buClr>
              <a:buSzPct val="100000"/>
              <a:buFont typeface="Arial"/>
              <a:buChar char="•"/>
            </a:pPr>
            <a:r>
              <a:rPr lang="en-US" sz="2400" dirty="0" smtClean="0">
                <a:latin typeface="Times New Roman" panose="02020603050405020304" pitchFamily="18" charset="0"/>
                <a:cs typeface="Times New Roman" panose="02020603050405020304" pitchFamily="18" charset="0"/>
              </a:rPr>
              <a:t>M</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embers</a:t>
            </a: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17 </a:t>
            </a: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LGU’s,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2Canada</a:t>
            </a: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2 </a:t>
            </a: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NIOSH</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National Land Grant Research and Extension Agenda for Agricultural Safety and Health </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Agricultural Equipment on Public Roads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 Agricultural Confined </a:t>
            </a:r>
            <a:r>
              <a:rPr lang="en-US" sz="20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Spaces</a:t>
            </a:r>
            <a:endParaRPr lang="en-US" sz="20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Received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2014 North </a:t>
            </a: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Central Region Award for Excellence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a:t>
            </a:r>
          </a:p>
          <a:p>
            <a:pPr marL="342900" marR="0" lvl="0" indent="-342900" algn="l" rtl="0">
              <a:lnSpc>
                <a:spcPct val="100000"/>
              </a:lnSpc>
              <a:spcBef>
                <a:spcPts val="480"/>
              </a:spcBef>
              <a:spcAft>
                <a:spcPts val="0"/>
              </a:spcAft>
              <a:buClr>
                <a:schemeClr val="dk1"/>
              </a:buClr>
              <a:buSzPct val="100000"/>
              <a:buFont typeface="Arial"/>
              <a:buChar char="•"/>
            </a:pPr>
            <a:endPar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marL="0" lvl="0" indent="0">
              <a:spcBef>
                <a:spcPts val="480"/>
              </a:spcBef>
              <a:buSzPct val="100000"/>
              <a:buNone/>
            </a:pPr>
            <a:r>
              <a:rPr lang="en-US" sz="2000" b="1" dirty="0">
                <a:solidFill>
                  <a:schemeClr val="accent2"/>
                </a:solidFill>
                <a:latin typeface="Times New Roman" panose="02020603050405020304" pitchFamily="18" charset="0"/>
                <a:cs typeface="Times New Roman" panose="02020603050405020304" pitchFamily="18" charset="0"/>
                <a:hlinkClick r:id="rId3"/>
              </a:rPr>
              <a:t>http://</a:t>
            </a:r>
            <a:r>
              <a:rPr lang="en-US" sz="2000" b="1" dirty="0" smtClean="0">
                <a:solidFill>
                  <a:schemeClr val="accent2"/>
                </a:solidFill>
                <a:latin typeface="Times New Roman" panose="02020603050405020304" pitchFamily="18" charset="0"/>
                <a:cs typeface="Times New Roman" panose="02020603050405020304" pitchFamily="18" charset="0"/>
                <a:hlinkClick r:id="rId3"/>
              </a:rPr>
              <a:t>www.nimss.org/lgu_v2/homepages/home.cfm?trackID=17236</a:t>
            </a:r>
            <a:r>
              <a:rPr lang="en-US" sz="2000" b="1" dirty="0" smtClean="0">
                <a:solidFill>
                  <a:schemeClr val="accent2"/>
                </a:solidFill>
                <a:latin typeface="Times New Roman" panose="02020603050405020304" pitchFamily="18" charset="0"/>
                <a:cs typeface="Times New Roman" panose="02020603050405020304" pitchFamily="18" charset="0"/>
              </a:rPr>
              <a:t> </a:t>
            </a:r>
            <a:endParaRPr lang="en-US" sz="2000" b="1" i="0" u="none" strike="noStrike" cap="none" baseline="0" dirty="0">
              <a:solidFill>
                <a:schemeClr val="accent2"/>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76800" y="304800"/>
            <a:ext cx="3733800" cy="430887"/>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hlinkClick r:id="rId4"/>
              </a:rPr>
              <a:t>https://</a:t>
            </a:r>
            <a:r>
              <a:rPr lang="en-US" sz="2200" b="1" dirty="0" smtClean="0">
                <a:latin typeface="Times New Roman" panose="02020603050405020304" pitchFamily="18" charset="0"/>
                <a:cs typeface="Times New Roman" panose="02020603050405020304" pitchFamily="18" charset="0"/>
                <a:hlinkClick r:id="rId4"/>
              </a:rPr>
              <a:t>newfarmers.usda.gov/</a:t>
            </a:r>
            <a:r>
              <a:rPr lang="en-US" sz="2200" b="1" dirty="0" smtClean="0">
                <a:latin typeface="Times New Roman" panose="02020603050405020304" pitchFamily="18" charset="0"/>
                <a:cs typeface="Times New Roman" panose="02020603050405020304" pitchFamily="18" charset="0"/>
              </a:rPr>
              <a:t> </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428064"/>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81000" y="2362200"/>
            <a:ext cx="8458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4000" b="1" i="1" u="none" strike="noStrike" cap="none" baseline="0" dirty="0" smtClean="0">
                <a:solidFill>
                  <a:srgbClr val="B7401F"/>
                </a:solidFill>
                <a:latin typeface="Times New Roman"/>
                <a:ea typeface="Times New Roman"/>
                <a:cs typeface="Times New Roman"/>
                <a:sym typeface="Times New Roman"/>
              </a:rPr>
              <a:t/>
            </a:r>
            <a:br>
              <a:rPr lang="en-US" sz="4000" b="1" i="1" u="none" strike="noStrike" cap="none" baseline="0" dirty="0" smtClean="0">
                <a:solidFill>
                  <a:srgbClr val="B7401F"/>
                </a:solidFill>
                <a:latin typeface="Times New Roman"/>
                <a:ea typeface="Times New Roman"/>
                <a:cs typeface="Times New Roman"/>
                <a:sym typeface="Times New Roman"/>
              </a:rPr>
            </a:br>
            <a:r>
              <a:rPr lang="en-US" sz="3200" b="1" i="1" u="none" strike="noStrike" cap="none" baseline="0" dirty="0" smtClean="0">
                <a:solidFill>
                  <a:srgbClr val="B7401F"/>
                </a:solidFill>
                <a:latin typeface="Times New Roman"/>
                <a:ea typeface="Times New Roman"/>
                <a:cs typeface="Times New Roman"/>
                <a:sym typeface="Times New Roman"/>
              </a:rPr>
              <a:t>Welcome from </a:t>
            </a:r>
            <a:br>
              <a:rPr lang="en-US" sz="3200" b="1" i="1" u="none" strike="noStrike" cap="none" baseline="0" dirty="0" smtClean="0">
                <a:solidFill>
                  <a:srgbClr val="B7401F"/>
                </a:solidFill>
                <a:latin typeface="Times New Roman"/>
                <a:ea typeface="Times New Roman"/>
                <a:cs typeface="Times New Roman"/>
                <a:sym typeface="Times New Roman"/>
              </a:rPr>
            </a:br>
            <a:r>
              <a:rPr lang="en-US" sz="3200" b="1" i="1" u="none" strike="noStrike" cap="none" baseline="0" dirty="0" smtClean="0">
                <a:solidFill>
                  <a:srgbClr val="B7401F"/>
                </a:solidFill>
                <a:latin typeface="Times New Roman"/>
                <a:ea typeface="Times New Roman"/>
                <a:cs typeface="Times New Roman"/>
                <a:sym typeface="Times New Roman"/>
              </a:rPr>
              <a:t>the National Institute of Food and Agriculture (NIFA)</a:t>
            </a:r>
            <a:r>
              <a:rPr lang="en-US" sz="3200" b="1" i="1" u="none" strike="noStrike" cap="none" baseline="0" dirty="0">
                <a:solidFill>
                  <a:srgbClr val="B7401F"/>
                </a:solidFill>
                <a:latin typeface="Times New Roman"/>
                <a:ea typeface="Times New Roman"/>
                <a:cs typeface="Times New Roman"/>
                <a:sym typeface="Times New Roman"/>
              </a:rPr>
              <a:t/>
            </a:r>
            <a:br>
              <a:rPr lang="en-US" sz="3200" b="1" i="1" u="none" strike="noStrike" cap="none" baseline="0" dirty="0">
                <a:solidFill>
                  <a:srgbClr val="B7401F"/>
                </a:solidFill>
                <a:latin typeface="Times New Roman"/>
                <a:ea typeface="Times New Roman"/>
                <a:cs typeface="Times New Roman"/>
                <a:sym typeface="Times New Roman"/>
              </a:rPr>
            </a:br>
            <a:endParaRPr lang="en-US" sz="3200" b="0" i="1"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3" name="Title 2"/>
          <p:cNvSpPr>
            <a:spLocks noGrp="1"/>
          </p:cNvSpPr>
          <p:nvPr>
            <p:ph type="title"/>
          </p:nvPr>
        </p:nvSpPr>
        <p:spPr>
          <a:xfrm>
            <a:off x="533400" y="1106466"/>
            <a:ext cx="7772400" cy="1143000"/>
          </a:xfrm>
        </p:spPr>
        <p:txBody>
          <a:bodyPr/>
          <a:lstStyle/>
          <a:p>
            <a:r>
              <a:rPr lang="en-US" sz="3600" b="1" i="1" dirty="0">
                <a:solidFill>
                  <a:schemeClr val="bg2"/>
                </a:solidFill>
                <a:latin typeface="Times New Roman"/>
                <a:ea typeface="Times New Roman"/>
                <a:cs typeface="Times New Roman"/>
                <a:sym typeface="Times New Roman"/>
              </a:rPr>
              <a:t>Rural America at a Glance </a:t>
            </a:r>
            <a:endParaRPr lang="en-US" sz="3600" dirty="0">
              <a:solidFill>
                <a:schemeClr val="bg2"/>
              </a:solidFill>
            </a:endParaRPr>
          </a:p>
        </p:txBody>
      </p:sp>
      <p:sp>
        <p:nvSpPr>
          <p:cNvPr id="4" name="Text Placeholder 3"/>
          <p:cNvSpPr>
            <a:spLocks noGrp="1"/>
          </p:cNvSpPr>
          <p:nvPr>
            <p:ph type="body" idx="1"/>
          </p:nvPr>
        </p:nvSpPr>
        <p:spPr>
          <a:xfrm>
            <a:off x="533400" y="2971800"/>
            <a:ext cx="3886200" cy="3124200"/>
          </a:xfrm>
        </p:spPr>
        <p:txBody>
          <a:bodyPr/>
          <a:lstStyle/>
          <a:p>
            <a:pPr marL="0" lvl="0" indent="0">
              <a:spcBef>
                <a:spcPts val="0"/>
              </a:spcBef>
              <a:buSzPct val="100000"/>
              <a:buNone/>
            </a:pPr>
            <a:r>
              <a:rPr lang="en-US" sz="2600" dirty="0">
                <a:latin typeface="Times New Roman" panose="02020603050405020304" pitchFamily="18" charset="0"/>
                <a:ea typeface="Times New Roman"/>
                <a:cs typeface="Times New Roman" panose="02020603050405020304" pitchFamily="18" charset="0"/>
                <a:sym typeface="Times New Roman"/>
              </a:rPr>
              <a:t>To access the report</a:t>
            </a:r>
            <a:r>
              <a:rPr lang="en-US" sz="2600" dirty="0" smtClean="0">
                <a:latin typeface="Times New Roman" panose="02020603050405020304" pitchFamily="18" charset="0"/>
                <a:ea typeface="Times New Roman"/>
                <a:cs typeface="Times New Roman" panose="02020603050405020304" pitchFamily="18" charset="0"/>
                <a:sym typeface="Times New Roman"/>
              </a:rPr>
              <a:t>: </a:t>
            </a:r>
            <a:r>
              <a:rPr lang="en-US" sz="2600" dirty="0" smtClean="0">
                <a:latin typeface="Times New Roman" panose="02020603050405020304" pitchFamily="18" charset="0"/>
                <a:ea typeface="Times New Roman"/>
                <a:cs typeface="Times New Roman" panose="02020603050405020304" pitchFamily="18" charset="0"/>
                <a:sym typeface="Times New Roman"/>
                <a:hlinkClick r:id="rId3"/>
              </a:rPr>
              <a:t>https</a:t>
            </a:r>
            <a:r>
              <a:rPr lang="en-US" sz="2600" dirty="0">
                <a:latin typeface="Times New Roman" panose="02020603050405020304" pitchFamily="18" charset="0"/>
                <a:ea typeface="Times New Roman"/>
                <a:cs typeface="Times New Roman" panose="02020603050405020304" pitchFamily="18" charset="0"/>
                <a:sym typeface="Times New Roman"/>
                <a:hlinkClick r:id="rId3"/>
              </a:rPr>
              <a:t>://www.ers.usda.gov/publications/pub-details/?</a:t>
            </a:r>
            <a:r>
              <a:rPr lang="en-US" sz="2600" dirty="0" smtClean="0">
                <a:latin typeface="Times New Roman" panose="02020603050405020304" pitchFamily="18" charset="0"/>
                <a:ea typeface="Times New Roman"/>
                <a:cs typeface="Times New Roman" panose="02020603050405020304" pitchFamily="18" charset="0"/>
                <a:sym typeface="Times New Roman"/>
                <a:hlinkClick r:id="rId3"/>
              </a:rPr>
              <a:t>pubid=80893</a:t>
            </a:r>
            <a:r>
              <a:rPr lang="en-US" sz="2600" dirty="0" smtClean="0">
                <a:latin typeface="Times New Roman" panose="02020603050405020304" pitchFamily="18" charset="0"/>
                <a:ea typeface="Times New Roman"/>
                <a:cs typeface="Times New Roman" panose="02020603050405020304" pitchFamily="18" charset="0"/>
                <a:sym typeface="Times New Roman"/>
              </a:rPr>
              <a:t>  </a:t>
            </a:r>
            <a:endParaRPr lang="en-US" dirty="0">
              <a:latin typeface="Times New Roman"/>
              <a:ea typeface="Times New Roman"/>
              <a:cs typeface="Times New Roman"/>
              <a:sym typeface="Times New Roman"/>
            </a:endParaRPr>
          </a:p>
        </p:txBody>
      </p:sp>
      <p:pic>
        <p:nvPicPr>
          <p:cNvPr id="10" name="Picture 9"/>
          <p:cNvPicPr>
            <a:picLocks noChangeAspect="1"/>
          </p:cNvPicPr>
          <p:nvPr/>
        </p:nvPicPr>
        <p:blipFill>
          <a:blip r:embed="rId4"/>
          <a:stretch>
            <a:fillRect/>
          </a:stretch>
        </p:blipFill>
        <p:spPr>
          <a:xfrm>
            <a:off x="4419600" y="2667000"/>
            <a:ext cx="4467000" cy="3551129"/>
          </a:xfrm>
          <a:prstGeom prst="rect">
            <a:avLst/>
          </a:prstGeom>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85800" y="990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3600" b="1" i="1" dirty="0" smtClean="0">
                <a:solidFill>
                  <a:schemeClr val="bg2"/>
                </a:solidFill>
                <a:latin typeface="Times New Roman"/>
                <a:ea typeface="Times New Roman"/>
                <a:cs typeface="Times New Roman"/>
                <a:sym typeface="Times New Roman"/>
              </a:rPr>
              <a:t>NIFA Science Week</a:t>
            </a:r>
            <a:r>
              <a:rPr lang="en-US" sz="3200" b="1" i="1" u="none" strike="noStrike" cap="none" baseline="0" dirty="0">
                <a:solidFill>
                  <a:srgbClr val="B7401F"/>
                </a:solidFill>
                <a:latin typeface="Times New Roman"/>
                <a:ea typeface="Times New Roman"/>
                <a:cs typeface="Times New Roman"/>
                <a:sym typeface="Times New Roman"/>
              </a:rPr>
              <a:t/>
            </a:r>
            <a:br>
              <a:rPr lang="en-US" sz="3200" b="1" i="1" u="none" strike="noStrike" cap="none" baseline="0" dirty="0">
                <a:solidFill>
                  <a:srgbClr val="B7401F"/>
                </a:solidFill>
                <a:latin typeface="Times New Roman"/>
                <a:ea typeface="Times New Roman"/>
                <a:cs typeface="Times New Roman"/>
                <a:sym typeface="Times New Roman"/>
              </a:rPr>
            </a:br>
            <a:endParaRPr lang="en-US" sz="3200" b="1" i="1" u="none" strike="noStrike" cap="none" baseline="0" dirty="0">
              <a:solidFill>
                <a:srgbClr val="B7401F"/>
              </a:solidFill>
              <a:latin typeface="Times New Roman"/>
              <a:ea typeface="Times New Roman"/>
              <a:cs typeface="Times New Roman"/>
              <a:sym typeface="Times New Roman"/>
            </a:endParaRPr>
          </a:p>
        </p:txBody>
      </p:sp>
      <p:sp>
        <p:nvSpPr>
          <p:cNvPr id="248" name="Shape 248"/>
          <p:cNvSpPr txBox="1">
            <a:spLocks noGrp="1"/>
          </p:cNvSpPr>
          <p:nvPr>
            <p:ph type="body" idx="1"/>
          </p:nvPr>
        </p:nvSpPr>
        <p:spPr>
          <a:xfrm>
            <a:off x="381000" y="1752600"/>
            <a:ext cx="8763000" cy="50292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Noto Sans Symbols"/>
              <a:buChar char="▪"/>
            </a:pPr>
            <a:r>
              <a:rPr lang="en-US" sz="2400" dirty="0" smtClean="0">
                <a:latin typeface="Times New Roman" panose="02020603050405020304" pitchFamily="18" charset="0"/>
                <a:cs typeface="Times New Roman" panose="02020603050405020304" pitchFamily="18" charset="0"/>
                <a:sym typeface="Times New Roman"/>
              </a:rPr>
              <a:t>The week of February 27</a:t>
            </a:r>
            <a:r>
              <a:rPr lang="en-US" sz="2400" baseline="30000" dirty="0" smtClean="0">
                <a:latin typeface="Times New Roman" panose="02020603050405020304" pitchFamily="18" charset="0"/>
                <a:cs typeface="Times New Roman" panose="02020603050405020304" pitchFamily="18" charset="0"/>
                <a:sym typeface="Times New Roman"/>
              </a:rPr>
              <a:t>th</a:t>
            </a:r>
            <a:r>
              <a:rPr lang="en-US" sz="2400" dirty="0" smtClean="0">
                <a:latin typeface="Times New Roman" panose="02020603050405020304" pitchFamily="18" charset="0"/>
                <a:cs typeface="Times New Roman" panose="02020603050405020304" pitchFamily="18" charset="0"/>
                <a:sym typeface="Times New Roman"/>
              </a:rPr>
              <a:t>, 2017</a:t>
            </a:r>
            <a:r>
              <a:rPr lang="en-US" sz="2400" kern="1200" dirty="0" smtClean="0">
                <a:solidFill>
                  <a:schemeClr val="tx1"/>
                </a:solidFill>
                <a:latin typeface="Times New Roman" panose="02020603050405020304" pitchFamily="18" charset="0"/>
                <a:cs typeface="Times New Roman" panose="02020603050405020304" pitchFamily="18" charset="0"/>
              </a:rPr>
              <a:t>.  </a:t>
            </a:r>
          </a:p>
          <a:p>
            <a:pPr indent="-342900">
              <a:spcBef>
                <a:spcPts val="0"/>
              </a:spcBef>
              <a:buSzPct val="100000"/>
              <a:buFont typeface="Noto Sans Symbols"/>
              <a:buChar char="▪"/>
            </a:pPr>
            <a:r>
              <a:rPr lang="en-US" sz="2400" kern="1200" dirty="0">
                <a:solidFill>
                  <a:schemeClr val="tx1"/>
                </a:solidFill>
                <a:latin typeface="Times New Roman" panose="02020603050405020304" pitchFamily="18" charset="0"/>
                <a:cs typeface="Times New Roman" panose="02020603050405020304" pitchFamily="18" charset="0"/>
              </a:rPr>
              <a:t>A</a:t>
            </a:r>
            <a:r>
              <a:rPr lang="en-US" sz="2400" kern="1200" dirty="0" smtClean="0">
                <a:solidFill>
                  <a:schemeClr val="tx1"/>
                </a:solidFill>
                <a:latin typeface="Times New Roman" panose="02020603050405020304" pitchFamily="18" charset="0"/>
                <a:cs typeface="Times New Roman" panose="02020603050405020304" pitchFamily="18" charset="0"/>
              </a:rPr>
              <a:t>n </a:t>
            </a:r>
            <a:r>
              <a:rPr lang="en-US" sz="2400" kern="1200" dirty="0">
                <a:solidFill>
                  <a:schemeClr val="tx1"/>
                </a:solidFill>
                <a:latin typeface="Times New Roman" panose="02020603050405020304" pitchFamily="18" charset="0"/>
                <a:cs typeface="Times New Roman" panose="02020603050405020304" pitchFamily="18" charset="0"/>
              </a:rPr>
              <a:t>internal series of listening sessions to solicit ideas from and engage national program leaders </a:t>
            </a:r>
            <a:r>
              <a:rPr lang="en-US" sz="2400" kern="1200" dirty="0" smtClean="0">
                <a:solidFill>
                  <a:schemeClr val="tx1"/>
                </a:solidFill>
                <a:latin typeface="Times New Roman" panose="02020603050405020304" pitchFamily="18" charset="0"/>
                <a:cs typeface="Times New Roman" panose="02020603050405020304" pitchFamily="18" charset="0"/>
              </a:rPr>
              <a:t>in </a:t>
            </a:r>
            <a:r>
              <a:rPr lang="en-US" sz="2400" kern="1200" dirty="0">
                <a:solidFill>
                  <a:schemeClr val="tx1"/>
                </a:solidFill>
                <a:latin typeface="Times New Roman" panose="02020603050405020304" pitchFamily="18" charset="0"/>
                <a:cs typeface="Times New Roman" panose="02020603050405020304" pitchFamily="18" charset="0"/>
              </a:rPr>
              <a:t>a dialogue about the future directions of NIFA’s science programs.</a:t>
            </a:r>
          </a:p>
          <a:p>
            <a:pPr indent="-342900">
              <a:spcBef>
                <a:spcPts val="0"/>
              </a:spcBef>
              <a:buSzPct val="100000"/>
              <a:buFont typeface="Noto Sans Symbols"/>
              <a:buChar char="▪"/>
            </a:pPr>
            <a:r>
              <a:rPr lang="en-US" sz="2400" kern="1200" dirty="0">
                <a:solidFill>
                  <a:schemeClr val="tx1"/>
                </a:solidFill>
                <a:latin typeface="Times New Roman" panose="02020603050405020304" pitchFamily="18" charset="0"/>
                <a:cs typeface="Times New Roman" panose="02020603050405020304" pitchFamily="18" charset="0"/>
              </a:rPr>
              <a:t>Input gleaned from science week will be used to strengthen NIFA’s strategic planning efforts, inform the new administration and priorities in the FY18 RFAs, and propose priorities for future budget </a:t>
            </a:r>
            <a:r>
              <a:rPr lang="en-US" sz="2400" kern="1200" dirty="0" smtClean="0">
                <a:solidFill>
                  <a:schemeClr val="tx1"/>
                </a:solidFill>
                <a:latin typeface="Times New Roman" panose="02020603050405020304" pitchFamily="18" charset="0"/>
                <a:cs typeface="Times New Roman" panose="02020603050405020304" pitchFamily="18" charset="0"/>
              </a:rPr>
              <a:t>initiatives. </a:t>
            </a:r>
          </a:p>
          <a:p>
            <a:pPr marL="0" indent="0">
              <a:spcBef>
                <a:spcPts val="0"/>
              </a:spcBef>
              <a:buSzPct val="100000"/>
              <a:buNone/>
            </a:pPr>
            <a:endParaRPr lang="en-US" sz="2400" kern="1200" dirty="0" smtClean="0">
              <a:solidFill>
                <a:schemeClr val="tx1"/>
              </a:solidFill>
              <a:latin typeface="Times New Roman" panose="02020603050405020304" pitchFamily="18" charset="0"/>
              <a:cs typeface="Times New Roman" panose="02020603050405020304" pitchFamily="18" charset="0"/>
            </a:endParaRPr>
          </a:p>
          <a:p>
            <a:pPr indent="-342900">
              <a:spcBef>
                <a:spcPts val="0"/>
              </a:spcBef>
              <a:buSzPct val="100000"/>
              <a:buFont typeface="Noto Sans Symbols"/>
              <a:buChar char="▪"/>
            </a:pPr>
            <a:r>
              <a:rPr lang="en-US" sz="2400" kern="1200" dirty="0" smtClean="0">
                <a:solidFill>
                  <a:schemeClr val="tx1"/>
                </a:solidFill>
                <a:latin typeface="Times New Roman" panose="02020603050405020304" pitchFamily="18" charset="0"/>
                <a:cs typeface="Times New Roman" panose="02020603050405020304" pitchFamily="18" charset="0"/>
              </a:rPr>
              <a:t>Social and Ag Sciences informing AgrAbility work are well represented. </a:t>
            </a:r>
            <a:endParaRPr lang="en-US" sz="24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818654"/>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62000" y="1028700"/>
            <a:ext cx="7772400" cy="990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dirty="0" smtClean="0">
                <a:latin typeface="Times New Roman" panose="02020603050405020304" pitchFamily="18" charset="0"/>
                <a:cs typeface="Times New Roman" panose="02020603050405020304" pitchFamily="18" charset="0"/>
              </a:rPr>
              <a:t>Partner with NIFA to Highlight Your Accomplishments</a:t>
            </a:r>
            <a:endPar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endParaRPr>
          </a:p>
        </p:txBody>
      </p:sp>
      <p:pic>
        <p:nvPicPr>
          <p:cNvPr id="549" name="Shape 549"/>
          <p:cNvPicPr preferRelativeResize="0">
            <a:picLocks noGrp="1"/>
          </p:cNvPicPr>
          <p:nvPr>
            <p:ph type="body" idx="1"/>
          </p:nvPr>
        </p:nvPicPr>
        <p:blipFill rotWithShape="1">
          <a:blip r:embed="rId3">
            <a:alphaModFix/>
          </a:blip>
          <a:srcRect/>
          <a:stretch/>
        </p:blipFill>
        <p:spPr>
          <a:xfrm>
            <a:off x="1828800" y="2438400"/>
            <a:ext cx="5486400" cy="3505200"/>
          </a:xfrm>
          <a:prstGeom prst="rect">
            <a:avLst/>
          </a:prstGeom>
          <a:noFill/>
          <a:ln>
            <a:noFill/>
          </a:ln>
        </p:spPr>
      </p:pic>
      <p:sp>
        <p:nvSpPr>
          <p:cNvPr id="550" name="Shape 550"/>
          <p:cNvSpPr txBox="1"/>
          <p:nvPr/>
        </p:nvSpPr>
        <p:spPr>
          <a:xfrm>
            <a:off x="685800" y="6248400"/>
            <a:ext cx="7772400" cy="4000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sng" strike="noStrike" cap="none" baseline="0" dirty="0">
                <a:solidFill>
                  <a:schemeClr val="hlink"/>
                </a:solidFill>
                <a:latin typeface="Arial"/>
                <a:ea typeface="Arial"/>
                <a:cs typeface="Arial"/>
                <a:sym typeface="Arial"/>
                <a:hlinkClick r:id="rId4"/>
              </a:rPr>
              <a:t>http://</a:t>
            </a:r>
            <a:r>
              <a:rPr lang="en-US" sz="2000" b="0" i="0" u="sng" strike="noStrike" cap="none" baseline="0" dirty="0" smtClean="0">
                <a:solidFill>
                  <a:schemeClr val="hlink"/>
                </a:solidFill>
                <a:latin typeface="Arial"/>
                <a:ea typeface="Arial"/>
                <a:cs typeface="Arial"/>
                <a:sym typeface="Arial"/>
                <a:hlinkClick r:id="rId4"/>
              </a:rPr>
              <a:t>nifa.usda.gov/impacts</a:t>
            </a:r>
            <a:endParaRPr lang="en-US" sz="20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25" y="2057400"/>
            <a:ext cx="4006850" cy="328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22525" y="5628330"/>
            <a:ext cx="4343400" cy="461665"/>
          </a:xfrm>
          <a:prstGeom prst="rect">
            <a:avLst/>
          </a:prstGeom>
        </p:spPr>
        <p:txBody>
          <a:bodyPr wrap="square">
            <a:spAutoFit/>
          </a:bodyPr>
          <a:lstStyle/>
          <a:p>
            <a:r>
              <a:rPr lang="en-US" sz="2400" u="sng" dirty="0">
                <a:solidFill>
                  <a:schemeClr val="hlink"/>
                </a:solidFill>
                <a:latin typeface="Times New Roman" panose="02020603050405020304" pitchFamily="18" charset="0"/>
                <a:cs typeface="Times New Roman" panose="02020603050405020304" pitchFamily="18" charset="0"/>
                <a:hlinkClick r:id="rId3"/>
              </a:rPr>
              <a:t>https://twitter.com/USDA_NIFA</a:t>
            </a:r>
            <a:r>
              <a:rPr lang="en-US" sz="2400" dirty="0">
                <a:solidFill>
                  <a:schemeClr val="dk1"/>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3224768" y="1143000"/>
            <a:ext cx="2478564" cy="430887"/>
          </a:xfrm>
          <a:prstGeom prst="rect">
            <a:avLst/>
          </a:prstGeom>
        </p:spPr>
        <p:txBody>
          <a:bodyPr wrap="none">
            <a:spAutoFit/>
          </a:bodyPr>
          <a:lstStyle/>
          <a:p>
            <a:r>
              <a:rPr lang="en-US" sz="2200" dirty="0">
                <a:latin typeface="Times New Roman" panose="02020603050405020304" pitchFamily="18" charset="0"/>
                <a:cs typeface="Times New Roman" panose="02020603050405020304" pitchFamily="18" charset="0"/>
                <a:hlinkClick r:id="rId4"/>
              </a:rPr>
              <a:t>http://</a:t>
            </a:r>
            <a:r>
              <a:rPr lang="en-US" sz="2200" dirty="0" smtClean="0">
                <a:latin typeface="Times New Roman" panose="02020603050405020304" pitchFamily="18" charset="0"/>
                <a:cs typeface="Times New Roman" panose="02020603050405020304" pitchFamily="18" charset="0"/>
                <a:hlinkClick r:id="rId4"/>
              </a:rPr>
              <a:t>nifa.usda.gov</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4163344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711200" y="990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4000" b="1" i="1" u="none" strike="noStrike" cap="none" baseline="0" dirty="0">
                <a:solidFill>
                  <a:schemeClr val="dk1"/>
                </a:solidFill>
                <a:latin typeface="Times New Roman"/>
                <a:ea typeface="Times New Roman"/>
                <a:cs typeface="Times New Roman"/>
                <a:sym typeface="Times New Roman"/>
              </a:rPr>
              <a:t>Stay Connected </a:t>
            </a:r>
          </a:p>
        </p:txBody>
      </p:sp>
      <p:sp>
        <p:nvSpPr>
          <p:cNvPr id="574" name="Shape 574"/>
          <p:cNvSpPr txBox="1">
            <a:spLocks noGrp="1"/>
          </p:cNvSpPr>
          <p:nvPr>
            <p:ph type="body" idx="1"/>
          </p:nvPr>
        </p:nvSpPr>
        <p:spPr>
          <a:xfrm>
            <a:off x="685800" y="2438400"/>
            <a:ext cx="7772400" cy="41148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600"/>
              </a:spcBef>
              <a:spcAft>
                <a:spcPts val="0"/>
              </a:spcAft>
              <a:buClr>
                <a:srgbClr val="96351A"/>
              </a:buClr>
              <a:buSzPct val="25000"/>
              <a:buFont typeface="Times New Roman"/>
              <a:buNone/>
            </a:pPr>
            <a:r>
              <a:rPr lang="en-US" sz="3000" b="1" i="1" u="none" strike="noStrike" cap="none" baseline="0" dirty="0" smtClean="0">
                <a:solidFill>
                  <a:srgbClr val="96351A"/>
                </a:solidFill>
                <a:latin typeface="Times New Roman"/>
                <a:ea typeface="Times New Roman"/>
                <a:cs typeface="Times New Roman"/>
                <a:sym typeface="Times New Roman"/>
              </a:rPr>
              <a:t>Aida </a:t>
            </a:r>
            <a:r>
              <a:rPr lang="en-US" sz="3000" b="1" i="1" u="none" strike="noStrike" cap="none" baseline="0" dirty="0">
                <a:solidFill>
                  <a:srgbClr val="96351A"/>
                </a:solidFill>
                <a:latin typeface="Times New Roman"/>
                <a:ea typeface="Times New Roman"/>
                <a:cs typeface="Times New Roman"/>
                <a:sym typeface="Times New Roman"/>
              </a:rPr>
              <a:t>Balsano </a:t>
            </a:r>
          </a:p>
          <a:p>
            <a:pPr marL="342900" marR="0" lvl="0" indent="-342900" algn="ctr" rtl="0">
              <a:lnSpc>
                <a:spcPct val="100000"/>
              </a:lnSpc>
              <a:spcBef>
                <a:spcPts val="400"/>
              </a:spcBef>
              <a:spcAft>
                <a:spcPts val="0"/>
              </a:spcAft>
              <a:buClr>
                <a:schemeClr val="dk1"/>
              </a:buClr>
              <a:buSzPct val="25000"/>
              <a:buFont typeface="Times New Roman"/>
              <a:buNone/>
            </a:pPr>
            <a:r>
              <a:rPr lang="en-US" sz="2000" b="0" i="1" u="none" strike="noStrike" cap="none" baseline="0" dirty="0">
                <a:solidFill>
                  <a:schemeClr val="dk1"/>
                </a:solidFill>
                <a:latin typeface="Times New Roman"/>
                <a:ea typeface="Times New Roman"/>
                <a:cs typeface="Times New Roman"/>
                <a:sym typeface="Times New Roman"/>
              </a:rPr>
              <a:t>National Program Leader </a:t>
            </a:r>
            <a:r>
              <a:rPr lang="en-US" sz="2000" b="0" i="1" u="none" strike="noStrike" cap="none" baseline="0" dirty="0" smtClean="0">
                <a:solidFill>
                  <a:schemeClr val="dk1"/>
                </a:solidFill>
                <a:latin typeface="Times New Roman"/>
                <a:ea typeface="Times New Roman"/>
                <a:cs typeface="Times New Roman"/>
                <a:sym typeface="Times New Roman"/>
              </a:rPr>
              <a:t>(Primary) for </a:t>
            </a:r>
            <a:r>
              <a:rPr lang="en-US" sz="2000" b="0" i="1" u="none" strike="noStrike" cap="none" baseline="0" dirty="0">
                <a:solidFill>
                  <a:schemeClr val="dk1"/>
                </a:solidFill>
                <a:latin typeface="Times New Roman"/>
                <a:ea typeface="Times New Roman"/>
                <a:cs typeface="Times New Roman"/>
                <a:sym typeface="Times New Roman"/>
              </a:rPr>
              <a:t>the AgrAbility Program  </a:t>
            </a:r>
          </a:p>
          <a:p>
            <a:pPr marL="342900" marR="0" lvl="0" indent="-342900" algn="ctr" rtl="0">
              <a:lnSpc>
                <a:spcPct val="100000"/>
              </a:lnSpc>
              <a:spcBef>
                <a:spcPts val="560"/>
              </a:spcBef>
              <a:spcAft>
                <a:spcPts val="0"/>
              </a:spcAft>
              <a:buClr>
                <a:schemeClr val="dk1"/>
              </a:buClr>
              <a:buSzPct val="25000"/>
              <a:buFont typeface="Arial"/>
              <a:buNone/>
            </a:pPr>
            <a:r>
              <a:rPr lang="en-US" sz="2000" b="1" i="0" u="sng" strike="noStrike" cap="none" baseline="0" dirty="0" smtClean="0">
                <a:solidFill>
                  <a:schemeClr val="accent2"/>
                </a:solidFill>
                <a:latin typeface="Times New Roman" panose="02020603050405020304" pitchFamily="18" charset="0"/>
                <a:cs typeface="Times New Roman" panose="02020603050405020304" pitchFamily="18" charset="0"/>
                <a:sym typeface="Arial"/>
                <a:hlinkClick r:id="rId3"/>
              </a:rPr>
              <a:t>abalsano@nifa.usda.gov</a:t>
            </a:r>
            <a:r>
              <a:rPr lang="en-US" sz="2000" b="1" i="0" u="sng" strike="noStrike" cap="none" dirty="0" smtClean="0">
                <a:solidFill>
                  <a:schemeClr val="accent2"/>
                </a:solidFill>
                <a:latin typeface="Times New Roman" panose="02020603050405020304" pitchFamily="18" charset="0"/>
                <a:cs typeface="Times New Roman" panose="02020603050405020304" pitchFamily="18" charset="0"/>
                <a:sym typeface="Arial"/>
              </a:rPr>
              <a:t> </a:t>
            </a:r>
            <a:endParaRPr lang="en-US" sz="2000" b="1" i="0" u="none" strike="noStrike" cap="none" baseline="0" dirty="0">
              <a:solidFill>
                <a:schemeClr val="dk1"/>
              </a:solidFill>
              <a:latin typeface="Times New Roman"/>
              <a:ea typeface="Times New Roman"/>
              <a:cs typeface="Times New Roman"/>
              <a:sym typeface="Times New Roman"/>
            </a:endParaRPr>
          </a:p>
          <a:p>
            <a:pPr marL="342900" marR="0" lvl="0" indent="-342900" algn="ctr" rtl="0">
              <a:lnSpc>
                <a:spcPct val="100000"/>
              </a:lnSpc>
              <a:spcBef>
                <a:spcPts val="560"/>
              </a:spcBef>
              <a:spcAft>
                <a:spcPts val="0"/>
              </a:spcAft>
              <a:buClr>
                <a:schemeClr val="dk1"/>
              </a:buClr>
              <a:buSzPct val="25000"/>
              <a:buFont typeface="Times New Roman"/>
              <a:buNone/>
            </a:pPr>
            <a:r>
              <a:rPr lang="en-US" sz="2000" b="1" i="0" u="none" strike="noStrike" cap="none" baseline="0" dirty="0" smtClean="0">
                <a:solidFill>
                  <a:schemeClr val="dk1"/>
                </a:solidFill>
                <a:latin typeface="Times New Roman"/>
                <a:ea typeface="Times New Roman"/>
                <a:cs typeface="Times New Roman"/>
                <a:sym typeface="Times New Roman"/>
              </a:rPr>
              <a:t>202-720-4436 </a:t>
            </a:r>
          </a:p>
          <a:p>
            <a:pPr lvl="0" indent="-342900" algn="ctr">
              <a:spcBef>
                <a:spcPts val="600"/>
              </a:spcBef>
              <a:buClr>
                <a:srgbClr val="96351A"/>
              </a:buClr>
              <a:buSzPct val="25000"/>
              <a:buNone/>
            </a:pPr>
            <a:endParaRPr lang="en-US" sz="2000" b="1" i="1" dirty="0" smtClean="0">
              <a:solidFill>
                <a:srgbClr val="96351A"/>
              </a:solidFill>
              <a:latin typeface="Times New Roman"/>
              <a:ea typeface="Times New Roman"/>
              <a:cs typeface="Times New Roman"/>
              <a:sym typeface="Times New Roman"/>
            </a:endParaRPr>
          </a:p>
          <a:p>
            <a:pPr lvl="0" indent="-342900" algn="ctr">
              <a:spcBef>
                <a:spcPts val="600"/>
              </a:spcBef>
              <a:buClr>
                <a:srgbClr val="96351A"/>
              </a:buClr>
              <a:buSzPct val="25000"/>
              <a:buNone/>
            </a:pPr>
            <a:r>
              <a:rPr lang="en-US" sz="3000" b="1" i="1" dirty="0" smtClean="0">
                <a:solidFill>
                  <a:srgbClr val="96351A"/>
                </a:solidFill>
                <a:latin typeface="Times New Roman"/>
                <a:ea typeface="Times New Roman"/>
                <a:cs typeface="Times New Roman"/>
                <a:sym typeface="Times New Roman"/>
              </a:rPr>
              <a:t>Steven Thomson </a:t>
            </a:r>
            <a:endParaRPr lang="en-US" sz="3000" b="1" i="1" dirty="0">
              <a:solidFill>
                <a:srgbClr val="96351A"/>
              </a:solidFill>
              <a:latin typeface="Times New Roman"/>
              <a:ea typeface="Times New Roman"/>
              <a:cs typeface="Times New Roman"/>
              <a:sym typeface="Times New Roman"/>
            </a:endParaRPr>
          </a:p>
          <a:p>
            <a:pPr lvl="0" indent="-342900" algn="ctr">
              <a:spcBef>
                <a:spcPts val="400"/>
              </a:spcBef>
              <a:buSzPct val="25000"/>
              <a:buNone/>
            </a:pPr>
            <a:r>
              <a:rPr lang="en-US" sz="2000" i="1" dirty="0">
                <a:latin typeface="Times New Roman"/>
                <a:ea typeface="Times New Roman"/>
                <a:cs typeface="Times New Roman"/>
                <a:sym typeface="Times New Roman"/>
              </a:rPr>
              <a:t>National Program Leader </a:t>
            </a:r>
            <a:r>
              <a:rPr lang="en-US" sz="2000" i="1" dirty="0" smtClean="0">
                <a:latin typeface="Times New Roman"/>
                <a:ea typeface="Times New Roman"/>
                <a:cs typeface="Times New Roman"/>
                <a:sym typeface="Times New Roman"/>
              </a:rPr>
              <a:t>(Secondary) </a:t>
            </a:r>
            <a:r>
              <a:rPr lang="en-US" sz="2000" i="1" dirty="0">
                <a:latin typeface="Times New Roman"/>
                <a:ea typeface="Times New Roman"/>
                <a:cs typeface="Times New Roman"/>
                <a:sym typeface="Times New Roman"/>
              </a:rPr>
              <a:t>for the AgrAbility Program  </a:t>
            </a:r>
          </a:p>
          <a:p>
            <a:pPr lvl="0" indent="-342900" algn="ctr">
              <a:spcBef>
                <a:spcPts val="560"/>
              </a:spcBef>
              <a:buSzPct val="25000"/>
              <a:buNone/>
            </a:pPr>
            <a:r>
              <a:rPr lang="en-US" sz="2000" b="1" u="sng" dirty="0" smtClean="0">
                <a:solidFill>
                  <a:schemeClr val="accent2"/>
                </a:solidFill>
                <a:latin typeface="Times New Roman" panose="02020603050405020304" pitchFamily="18" charset="0"/>
                <a:ea typeface="Times New Roman"/>
                <a:cs typeface="Times New Roman" panose="02020603050405020304" pitchFamily="18" charset="0"/>
                <a:hlinkClick r:id="rId4"/>
              </a:rPr>
              <a:t>Steven.J.Thomson@nifa.usda.gov</a:t>
            </a:r>
            <a:r>
              <a:rPr lang="en-US" sz="2000" b="1" u="sng" dirty="0" smtClean="0">
                <a:solidFill>
                  <a:schemeClr val="accent2"/>
                </a:solidFill>
                <a:latin typeface="Times New Roman" panose="02020603050405020304" pitchFamily="18" charset="0"/>
                <a:ea typeface="Times New Roman"/>
                <a:cs typeface="Times New Roman" panose="02020603050405020304" pitchFamily="18" charset="0"/>
              </a:rPr>
              <a:t> </a:t>
            </a:r>
            <a:endParaRPr lang="en-US" sz="2000" b="1" dirty="0">
              <a:latin typeface="Times New Roman"/>
              <a:ea typeface="Times New Roman"/>
              <a:cs typeface="Times New Roman"/>
              <a:sym typeface="Times New Roman"/>
            </a:endParaRPr>
          </a:p>
          <a:p>
            <a:pPr lvl="0" indent="-342900" algn="ctr">
              <a:spcBef>
                <a:spcPts val="560"/>
              </a:spcBef>
              <a:buSzPct val="25000"/>
              <a:buNone/>
            </a:pPr>
            <a:r>
              <a:rPr lang="en-US" sz="2000" b="1" dirty="0" smtClean="0">
                <a:latin typeface="Times New Roman"/>
                <a:ea typeface="Times New Roman"/>
                <a:cs typeface="Times New Roman"/>
                <a:sym typeface="Times New Roman"/>
              </a:rPr>
              <a:t>202-401-6301</a:t>
            </a:r>
            <a:endParaRPr lang="en-US" sz="20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lang="en-US" sz="2800" b="1" i="0" u="none" strike="noStrike" cap="none" baseline="0" dirty="0" smtClean="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685800" y="1066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580" name="Shape 580"/>
          <p:cNvSpPr txBox="1">
            <a:spLocks noGrp="1"/>
          </p:cNvSpPr>
          <p:nvPr>
            <p:ph type="body" idx="1"/>
          </p:nvPr>
        </p:nvSpPr>
        <p:spPr>
          <a:xfrm>
            <a:off x="685800" y="2438400"/>
            <a:ext cx="7772400" cy="36576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a:solidFill>
                <a:schemeClr val="dk1"/>
              </a:solidFill>
              <a:latin typeface="Arial"/>
              <a:ea typeface="Arial"/>
              <a:cs typeface="Arial"/>
              <a:sym typeface="Arial"/>
            </a:endParaRPr>
          </a:p>
        </p:txBody>
      </p:sp>
      <p:pic>
        <p:nvPicPr>
          <p:cNvPr id="18434" name="Picture 2" descr="http://espei.com/wp-content/uploads/2013/05/equipmentprotection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749300"/>
            <a:ext cx="5029200" cy="5799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ctrTitle"/>
          </p:nvPr>
        </p:nvSpPr>
        <p:spPr>
          <a:xfrm>
            <a:off x="685800" y="22860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600" name="Shape 60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601" name="Shape 601"/>
          <p:cNvPicPr preferRelativeResize="0"/>
          <p:nvPr/>
        </p:nvPicPr>
        <p:blipFill rotWithShape="1">
          <a:blip r:embed="rId3">
            <a:alphaModFix/>
          </a:blip>
          <a:srcRect/>
          <a:stretch/>
        </p:blipFill>
        <p:spPr>
          <a:xfrm>
            <a:off x="-1586" y="0"/>
            <a:ext cx="9145586" cy="6859587"/>
          </a:xfrm>
          <a:prstGeom prst="rect">
            <a:avLst/>
          </a:prstGeom>
          <a:noFill/>
          <a:ln>
            <a:noFill/>
          </a:ln>
        </p:spPr>
      </p:pic>
      <p:sp>
        <p:nvSpPr>
          <p:cNvPr id="602" name="Shape 602"/>
          <p:cNvSpPr txBox="1"/>
          <p:nvPr/>
        </p:nvSpPr>
        <p:spPr>
          <a:xfrm>
            <a:off x="-79375" y="3836987"/>
            <a:ext cx="4267199" cy="5556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03" name="Shape 603"/>
          <p:cNvSpPr txBox="1"/>
          <p:nvPr/>
        </p:nvSpPr>
        <p:spPr>
          <a:xfrm>
            <a:off x="304800" y="4140197"/>
            <a:ext cx="3276600" cy="830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4800" b="1" i="1" u="none" strike="noStrike" cap="none" baseline="0" dirty="0">
                <a:solidFill>
                  <a:schemeClr val="dk1"/>
                </a:solidFill>
                <a:latin typeface="Times New Roman"/>
                <a:ea typeface="Times New Roman"/>
                <a:cs typeface="Times New Roman"/>
                <a:sym typeface="Times New Roman"/>
              </a:rPr>
              <a:t>Thank You!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5" name="Left Arrow 3"/>
          <p:cNvSpPr>
            <a:spLocks noChangeArrowheads="1"/>
          </p:cNvSpPr>
          <p:nvPr/>
        </p:nvSpPr>
        <p:spPr bwMode="auto">
          <a:xfrm>
            <a:off x="3733800" y="3962400"/>
            <a:ext cx="304800" cy="228600"/>
          </a:xfrm>
          <a:prstGeom prst="leftArrow">
            <a:avLst>
              <a:gd name="adj1" fmla="val 50000"/>
              <a:gd name="adj2" fmla="val 500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endParaRPr lang="en-US" altLang="en-US" sz="2400" kern="1200" smtClean="0">
              <a:solidFill>
                <a:srgbClr val="96351A"/>
              </a:solidFill>
              <a:cs typeface="+mn-cs"/>
            </a:endParaRPr>
          </a:p>
        </p:txBody>
      </p:sp>
      <p:sp>
        <p:nvSpPr>
          <p:cNvPr id="18436" name="Right Arrow 4"/>
          <p:cNvSpPr>
            <a:spLocks noChangeArrowheads="1"/>
          </p:cNvSpPr>
          <p:nvPr/>
        </p:nvSpPr>
        <p:spPr bwMode="auto">
          <a:xfrm>
            <a:off x="63500" y="4751388"/>
            <a:ext cx="304800" cy="228600"/>
          </a:xfrm>
          <a:prstGeom prst="rightArrow">
            <a:avLst>
              <a:gd name="adj1" fmla="val 50000"/>
              <a:gd name="adj2" fmla="val 500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endParaRPr lang="en-US" altLang="en-US" sz="2400" kern="1200" smtClean="0">
              <a:solidFill>
                <a:srgbClr val="000000"/>
              </a:solidFill>
              <a:cs typeface="+mn-cs"/>
            </a:endParaRPr>
          </a:p>
        </p:txBody>
      </p:sp>
    </p:spTree>
    <p:extLst>
      <p:ext uri="{BB962C8B-B14F-4D97-AF65-F5344CB8AC3E}">
        <p14:creationId xmlns:p14="http://schemas.microsoft.com/office/powerpoint/2010/main" val="363620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 y="775635"/>
            <a:ext cx="8229600" cy="1143000"/>
          </a:xfrm>
        </p:spPr>
        <p:txBody>
          <a:bodyPr/>
          <a:lstStyle/>
          <a:p>
            <a:r>
              <a:rPr lang="en-US" sz="3600" b="1" i="1" dirty="0" smtClean="0">
                <a:solidFill>
                  <a:srgbClr val="B7401F"/>
                </a:solidFill>
                <a:latin typeface="Times New Roman"/>
                <a:ea typeface="Times New Roman"/>
                <a:cs typeface="Times New Roman"/>
                <a:sym typeface="Times New Roman"/>
              </a:rPr>
              <a:t>AgrAbility Admin. Oversight at NIFA</a:t>
            </a:r>
            <a:endParaRPr lang="en-US" sz="3600" dirty="0"/>
          </a:p>
        </p:txBody>
      </p:sp>
      <p:sp>
        <p:nvSpPr>
          <p:cNvPr id="3" name="Text Placeholder 2"/>
          <p:cNvSpPr>
            <a:spLocks noGrp="1"/>
          </p:cNvSpPr>
          <p:nvPr>
            <p:ph type="body" idx="1"/>
          </p:nvPr>
        </p:nvSpPr>
        <p:spPr>
          <a:xfrm>
            <a:off x="4696084" y="2007789"/>
            <a:ext cx="4040187" cy="979488"/>
          </a:xfrm>
        </p:spPr>
        <p:txBody>
          <a:bodyPr/>
          <a:lstStyle/>
          <a:p>
            <a:r>
              <a:rPr lang="en-US" sz="2000" i="1" dirty="0" smtClean="0">
                <a:latin typeface="Times New Roman" panose="02020603050405020304" pitchFamily="18" charset="0"/>
                <a:cs typeface="Times New Roman" panose="02020603050405020304" pitchFamily="18" charset="0"/>
              </a:rPr>
              <a:t>Caroline Crocoll </a:t>
            </a:r>
          </a:p>
          <a:p>
            <a:r>
              <a:rPr lang="en-US" sz="1600" b="0" dirty="0" smtClean="0">
                <a:latin typeface="Times New Roman" panose="02020603050405020304" pitchFamily="18" charset="0"/>
                <a:cs typeface="Times New Roman" panose="02020603050405020304" pitchFamily="18" charset="0"/>
              </a:rPr>
              <a:t>Division Director </a:t>
            </a:r>
          </a:p>
          <a:p>
            <a:r>
              <a:rPr lang="en-US" sz="1600" b="0" dirty="0" smtClean="0">
                <a:latin typeface="Times New Roman" panose="02020603050405020304" pitchFamily="18" charset="0"/>
                <a:cs typeface="Times New Roman" panose="02020603050405020304" pitchFamily="18" charset="0"/>
              </a:rPr>
              <a:t>Family &amp; Consumer Sciences</a:t>
            </a:r>
            <a:endParaRPr lang="en-US" sz="1600" b="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2"/>
          </p:nvPr>
        </p:nvSpPr>
        <p:spPr>
          <a:xfrm>
            <a:off x="457200" y="2895600"/>
            <a:ext cx="4040187" cy="3505200"/>
          </a:xfrm>
        </p:spPr>
        <p:txBody>
          <a:bodyPr/>
          <a:lstStyle/>
          <a:p>
            <a:pPr marL="203200" indent="0">
              <a:buNone/>
            </a:pPr>
            <a:endParaRPr lang="en-US" dirty="0"/>
          </a:p>
        </p:txBody>
      </p:sp>
      <p:sp>
        <p:nvSpPr>
          <p:cNvPr id="5" name="Text Placeholder 4"/>
          <p:cNvSpPr>
            <a:spLocks noGrp="1"/>
          </p:cNvSpPr>
          <p:nvPr>
            <p:ph type="body" idx="3"/>
          </p:nvPr>
        </p:nvSpPr>
        <p:spPr>
          <a:xfrm>
            <a:off x="603251" y="1948217"/>
            <a:ext cx="4041774" cy="1055688"/>
          </a:xfrm>
        </p:spPr>
        <p:txBody>
          <a:bodyPr/>
          <a:lstStyle/>
          <a:p>
            <a:r>
              <a:rPr lang="en-US" sz="2000" i="1" dirty="0" smtClean="0">
                <a:latin typeface="Times New Roman" panose="02020603050405020304" pitchFamily="18" charset="0"/>
                <a:cs typeface="Times New Roman" panose="02020603050405020304" pitchFamily="18" charset="0"/>
              </a:rPr>
              <a:t>Brad Rein </a:t>
            </a:r>
          </a:p>
          <a:p>
            <a:r>
              <a:rPr lang="en-US" sz="1600" b="0" dirty="0" smtClean="0">
                <a:latin typeface="Times New Roman" panose="02020603050405020304" pitchFamily="18" charset="0"/>
                <a:cs typeface="Times New Roman" panose="02020603050405020304" pitchFamily="18" charset="0"/>
              </a:rPr>
              <a:t>Division Director </a:t>
            </a:r>
          </a:p>
          <a:p>
            <a:r>
              <a:rPr lang="en-US" sz="1600" b="0" dirty="0" smtClean="0">
                <a:latin typeface="Times New Roman" panose="02020603050405020304" pitchFamily="18" charset="0"/>
                <a:cs typeface="Times New Roman" panose="02020603050405020304" pitchFamily="18" charset="0"/>
              </a:rPr>
              <a:t>Agricultural Systems </a:t>
            </a:r>
            <a:endParaRPr lang="en-US" sz="1600" b="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4"/>
          </p:nvPr>
        </p:nvSpPr>
        <p:spPr>
          <a:xfrm>
            <a:off x="4645025" y="2895600"/>
            <a:ext cx="4041774" cy="3505200"/>
          </a:xfrm>
        </p:spPr>
        <p:txBody>
          <a:bodyPr/>
          <a:lstStyle/>
          <a:p>
            <a:pPr marL="203200" indent="0">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05" y="3530926"/>
            <a:ext cx="1789042"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hoto of Caroline E. Croc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529" y="3501356"/>
            <a:ext cx="1771649"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38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2438" y="914400"/>
            <a:ext cx="8229600" cy="1143000"/>
          </a:xfrm>
        </p:spPr>
        <p:txBody>
          <a:bodyPr/>
          <a:lstStyle/>
          <a:p>
            <a:r>
              <a:rPr lang="en-US" altLang="en-US" sz="3600" b="1" i="1" dirty="0" smtClean="0">
                <a:solidFill>
                  <a:srgbClr val="B23E1E"/>
                </a:solidFill>
                <a:latin typeface="Times New Roman" panose="02020603050405020304" pitchFamily="18" charset="0"/>
                <a:cs typeface="Times New Roman" panose="02020603050405020304" pitchFamily="18" charset="0"/>
              </a:rPr>
              <a:t>AgrAbility Program Oversight at NIFA</a:t>
            </a:r>
            <a:endParaRPr lang="en-US" altLang="en-US" sz="3600" dirty="0" smtClean="0">
              <a:solidFill>
                <a:srgbClr val="B23E1E"/>
              </a:solidFill>
              <a:latin typeface="Times New Roman" panose="02020603050405020304" pitchFamily="18" charset="0"/>
              <a:cs typeface="Times New Roman" panose="02020603050405020304" pitchFamily="18" charset="0"/>
            </a:endParaRPr>
          </a:p>
        </p:txBody>
      </p:sp>
      <p:sp>
        <p:nvSpPr>
          <p:cNvPr id="7171" name="Content Placeholder 3"/>
          <p:cNvSpPr>
            <a:spLocks noGrp="1"/>
          </p:cNvSpPr>
          <p:nvPr>
            <p:ph sz="half" idx="2"/>
          </p:nvPr>
        </p:nvSpPr>
        <p:spPr>
          <a:xfrm>
            <a:off x="457200" y="2362200"/>
            <a:ext cx="4040188" cy="4114800"/>
          </a:xfrm>
        </p:spPr>
        <p:txBody>
          <a:bodyPr/>
          <a:lstStyle/>
          <a:p>
            <a:pPr marL="0" indent="0">
              <a:buFontTx/>
              <a:buNone/>
            </a:pPr>
            <a:r>
              <a:rPr lang="en-US" altLang="en-US" sz="2000" b="1" dirty="0" smtClean="0">
                <a:latin typeface="Times New Roman" panose="02020603050405020304" pitchFamily="18" charset="0"/>
                <a:cs typeface="Times New Roman" panose="02020603050405020304" pitchFamily="18" charset="0"/>
              </a:rPr>
              <a:t>Aida Balsano, Ph. D.   </a:t>
            </a:r>
          </a:p>
          <a:p>
            <a:pPr marL="0" indent="0">
              <a:buFontTx/>
              <a:buNone/>
            </a:pPr>
            <a:r>
              <a:rPr lang="en-US" altLang="en-US" sz="1600" dirty="0" smtClean="0">
                <a:latin typeface="Times New Roman" panose="02020603050405020304" pitchFamily="18" charset="0"/>
                <a:cs typeface="Times New Roman" panose="02020603050405020304" pitchFamily="18" charset="0"/>
              </a:rPr>
              <a:t>National Program Leader </a:t>
            </a:r>
          </a:p>
          <a:p>
            <a:pPr marL="0" indent="0">
              <a:buFontTx/>
              <a:buNone/>
            </a:pPr>
            <a:r>
              <a:rPr lang="en-US" altLang="en-US" sz="1600" dirty="0" smtClean="0">
                <a:latin typeface="Times New Roman" panose="02020603050405020304" pitchFamily="18" charset="0"/>
                <a:cs typeface="Times New Roman" panose="02020603050405020304" pitchFamily="18" charset="0"/>
              </a:rPr>
              <a:t>Division of Family &amp; Consumer Sciences </a:t>
            </a:r>
          </a:p>
          <a:p>
            <a:pPr marL="0" indent="0">
              <a:buFontTx/>
              <a:buNone/>
            </a:pPr>
            <a:r>
              <a:rPr lang="en-US" altLang="en-US" sz="1600" dirty="0" smtClean="0">
                <a:latin typeface="Times New Roman" panose="02020603050405020304" pitchFamily="18" charset="0"/>
                <a:cs typeface="Times New Roman" panose="02020603050405020304" pitchFamily="18" charset="0"/>
              </a:rPr>
              <a:t>Institute of Youth, Family and Community </a:t>
            </a:r>
          </a:p>
        </p:txBody>
      </p:sp>
      <p:sp>
        <p:nvSpPr>
          <p:cNvPr id="6" name="Content Placeholder 5"/>
          <p:cNvSpPr>
            <a:spLocks noGrp="1"/>
          </p:cNvSpPr>
          <p:nvPr>
            <p:ph sz="quarter" idx="4"/>
          </p:nvPr>
        </p:nvSpPr>
        <p:spPr>
          <a:xfrm>
            <a:off x="4876800" y="2328863"/>
            <a:ext cx="4041775" cy="4114800"/>
          </a:xfrm>
        </p:spPr>
        <p:txBody>
          <a:bodyPr/>
          <a:lstStyle/>
          <a:p>
            <a:pPr marL="0" indent="0">
              <a:buFontTx/>
              <a:buNone/>
              <a:defRPr/>
            </a:pPr>
            <a:r>
              <a:rPr lang="en-US" sz="2000" b="1" dirty="0" smtClean="0">
                <a:latin typeface="Times New Roman" panose="02020603050405020304" pitchFamily="18" charset="0"/>
                <a:cs typeface="Times New Roman" panose="02020603050405020304" pitchFamily="18" charset="0"/>
              </a:rPr>
              <a:t>Steven Thomson, Ph. D.  </a:t>
            </a:r>
          </a:p>
          <a:p>
            <a:pPr marL="0" indent="0">
              <a:buFontTx/>
              <a:buNone/>
              <a:defRPr/>
            </a:pPr>
            <a:r>
              <a:rPr lang="en-US" sz="1600" dirty="0" smtClean="0">
                <a:latin typeface="Times New Roman" panose="02020603050405020304" pitchFamily="18" charset="0"/>
                <a:cs typeface="Times New Roman" panose="02020603050405020304" pitchFamily="18" charset="0"/>
              </a:rPr>
              <a:t>National Program Leader </a:t>
            </a:r>
          </a:p>
          <a:p>
            <a:pPr marL="0" indent="0">
              <a:buFontTx/>
              <a:buNone/>
              <a:defRPr/>
            </a:pPr>
            <a:r>
              <a:rPr lang="en-US" sz="1600" dirty="0" smtClean="0">
                <a:latin typeface="Times New Roman" panose="02020603050405020304" pitchFamily="18" charset="0"/>
                <a:cs typeface="Times New Roman" panose="02020603050405020304" pitchFamily="18" charset="0"/>
              </a:rPr>
              <a:t>Division of Agricultural Systems </a:t>
            </a:r>
          </a:p>
          <a:p>
            <a:pPr marL="0" indent="0">
              <a:buFontTx/>
              <a:buNone/>
              <a:defRPr/>
            </a:pPr>
            <a:r>
              <a:rPr lang="en-US" sz="1600" dirty="0" smtClean="0">
                <a:latin typeface="Times New Roman" panose="02020603050405020304" pitchFamily="18" charset="0"/>
                <a:cs typeface="Times New Roman" panose="02020603050405020304" pitchFamily="18" charset="0"/>
              </a:rPr>
              <a:t>Institute of Food Production and Sustainability  </a:t>
            </a:r>
            <a:endParaRPr lang="en-US" sz="1600" dirty="0">
              <a:latin typeface="Times New Roman" panose="02020603050405020304" pitchFamily="18" charset="0"/>
              <a:cs typeface="Times New Roman" panose="02020603050405020304" pitchFamily="18" charset="0"/>
            </a:endParaRPr>
          </a:p>
          <a:p>
            <a:pPr marL="457200" lvl="1" indent="0">
              <a:buFontTx/>
              <a:buNone/>
              <a:defRP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defRPr/>
            </a:pPr>
            <a:endParaRPr lang="en-US" alt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defRPr/>
            </a:pPr>
            <a:endParaRPr lang="en-US" altLang="en-US" dirty="0">
              <a:latin typeface="Times New Roman" panose="02020603050405020304" pitchFamily="18" charset="0"/>
              <a:cs typeface="Times New Roman" panose="02020603050405020304" pitchFamily="18" charset="0"/>
            </a:endParaRPr>
          </a:p>
          <a:p>
            <a:pPr marL="457200" lvl="1" indent="0">
              <a:buFontTx/>
              <a:buNone/>
              <a:defRPr/>
            </a:pPr>
            <a:endParaRPr lang="en-US" alt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defRP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defRPr/>
            </a:pPr>
            <a:endParaRPr lang="en-US" alt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defRPr/>
            </a:pPr>
            <a:endParaRPr lang="en-US" altLang="en-US" dirty="0" smtClean="0">
              <a:latin typeface="Times New Roman" panose="02020603050405020304" pitchFamily="18" charset="0"/>
              <a:cs typeface="Times New Roman" panose="02020603050405020304" pitchFamily="18" charset="0"/>
            </a:endParaRPr>
          </a:p>
          <a:p>
            <a:pPr>
              <a:defRPr/>
            </a:pPr>
            <a:endParaRPr lang="en-US" dirty="0"/>
          </a:p>
        </p:txBody>
      </p:sp>
      <p:pic>
        <p:nvPicPr>
          <p:cNvPr id="7173" name="Content Placeholder 7" descr="BALSAN~1.JPG - Aida Balsano"/>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0"/>
            <a:ext cx="1828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81600" y="3759200"/>
            <a:ext cx="2187575"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175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85800" y="1066800"/>
            <a:ext cx="7772400" cy="838200"/>
          </a:xfrm>
        </p:spPr>
        <p:txBody>
          <a:bodyPr/>
          <a:lstStyle/>
          <a:p>
            <a:r>
              <a:rPr lang="en-US" altLang="en-US" sz="3600" b="1" i="1" smtClean="0">
                <a:solidFill>
                  <a:srgbClr val="B23E1E"/>
                </a:solidFill>
                <a:latin typeface="Times New Roman" panose="02020603050405020304" pitchFamily="18" charset="0"/>
                <a:cs typeface="Times New Roman" panose="02020603050405020304" pitchFamily="18" charset="0"/>
              </a:rPr>
              <a:t>AgrAbility Team at NIFA</a:t>
            </a:r>
            <a:endParaRPr lang="en-US" altLang="en-US" sz="3600" smtClean="0"/>
          </a:p>
        </p:txBody>
      </p:sp>
      <p:sp>
        <p:nvSpPr>
          <p:cNvPr id="8" name="Content Placeholder 7"/>
          <p:cNvSpPr>
            <a:spLocks noGrp="1"/>
          </p:cNvSpPr>
          <p:nvPr>
            <p:ph sz="half" idx="1"/>
          </p:nvPr>
        </p:nvSpPr>
        <p:spPr>
          <a:xfrm>
            <a:off x="685800" y="2209800"/>
            <a:ext cx="3810000" cy="4191000"/>
          </a:xfrm>
        </p:spPr>
        <p:txBody>
          <a:bodyPr/>
          <a:lstStyle/>
          <a:p>
            <a:pPr marL="0" indent="0">
              <a:buFontTx/>
              <a:buNone/>
              <a:defRPr/>
            </a:pPr>
            <a:r>
              <a:rPr lang="en-US" altLang="en-US" sz="2000" b="1" dirty="0">
                <a:latin typeface="Times New Roman" panose="02020603050405020304" pitchFamily="18" charset="0"/>
                <a:cs typeface="Times New Roman" panose="02020603050405020304" pitchFamily="18" charset="0"/>
              </a:rPr>
              <a:t>Lelan Dixon, M.A.  </a:t>
            </a:r>
          </a:p>
          <a:p>
            <a:pPr marL="0" indent="0">
              <a:buFontTx/>
              <a:buNone/>
              <a:defRPr/>
            </a:pPr>
            <a:r>
              <a:rPr lang="en-US" altLang="en-US" sz="1600" dirty="0" smtClean="0">
                <a:latin typeface="Times New Roman" pitchFamily="18" charset="0"/>
                <a:cs typeface="Times New Roman" pitchFamily="18" charset="0"/>
              </a:rPr>
              <a:t>Program Specialist with DAS/IFPS</a:t>
            </a:r>
            <a:endParaRPr lang="en-US" altLang="en-US" sz="1600" dirty="0">
              <a:latin typeface="Times New Roman" pitchFamily="18" charset="0"/>
              <a:cs typeface="Times New Roman" pitchFamily="18" charset="0"/>
            </a:endParaRPr>
          </a:p>
          <a:p>
            <a:pPr marL="0" lvl="1" indent="0">
              <a:buFontTx/>
              <a:buNone/>
              <a:defRPr/>
            </a:pPr>
            <a:endParaRPr lang="en-US" altLang="en-US" dirty="0">
              <a:latin typeface="Times New Roman" panose="02020603050405020304" pitchFamily="18" charset="0"/>
              <a:cs typeface="Times New Roman" panose="02020603050405020304" pitchFamily="18" charset="0"/>
            </a:endParaRPr>
          </a:p>
          <a:p>
            <a:pPr>
              <a:defRPr/>
            </a:pPr>
            <a:endParaRPr lang="en-US" dirty="0"/>
          </a:p>
        </p:txBody>
      </p:sp>
      <p:sp>
        <p:nvSpPr>
          <p:cNvPr id="32772" name="Content Placeholder 8"/>
          <p:cNvSpPr>
            <a:spLocks noGrp="1"/>
          </p:cNvSpPr>
          <p:nvPr>
            <p:ph sz="half" idx="2"/>
          </p:nvPr>
        </p:nvSpPr>
        <p:spPr>
          <a:xfrm>
            <a:off x="4648200" y="2209800"/>
            <a:ext cx="3810000" cy="3886200"/>
          </a:xfrm>
        </p:spPr>
        <p:txBody>
          <a:bodyPr/>
          <a:lstStyle/>
          <a:p>
            <a:pPr marL="0" indent="0">
              <a:buFontTx/>
              <a:buNone/>
              <a:defRPr/>
            </a:pPr>
            <a:r>
              <a:rPr lang="en-US" altLang="en-US" sz="2000" b="1" dirty="0" smtClean="0">
                <a:latin typeface="Times New Roman" panose="02020603050405020304" pitchFamily="18" charset="0"/>
                <a:cs typeface="Times New Roman" panose="02020603050405020304" pitchFamily="18" charset="0"/>
              </a:rPr>
              <a:t>Marietta Pannell  </a:t>
            </a:r>
            <a:endParaRPr lang="en-US" altLang="en-US" sz="2000" b="1" dirty="0">
              <a:latin typeface="Times New Roman" panose="02020603050405020304" pitchFamily="18" charset="0"/>
              <a:cs typeface="Times New Roman" panose="02020603050405020304" pitchFamily="18" charset="0"/>
            </a:endParaRPr>
          </a:p>
          <a:p>
            <a:pPr marL="0" indent="0">
              <a:buFontTx/>
              <a:buNone/>
              <a:defRPr/>
            </a:pPr>
            <a:r>
              <a:rPr lang="en-US" altLang="en-US" sz="1600" dirty="0" smtClean="0">
                <a:latin typeface="Times New Roman" panose="02020603050405020304" pitchFamily="18" charset="0"/>
                <a:cs typeface="Times New Roman" panose="02020603050405020304" pitchFamily="18" charset="0"/>
              </a:rPr>
              <a:t>Program Assistant with DAS/IFPS</a:t>
            </a:r>
          </a:p>
          <a:p>
            <a:pPr marL="0" indent="0">
              <a:buFontTx/>
              <a:buNone/>
              <a:defRPr/>
            </a:pPr>
            <a:endParaRPr lang="en-US" altLang="en-US" dirty="0" smtClean="0"/>
          </a:p>
          <a:p>
            <a:pPr>
              <a:defRPr/>
            </a:pPr>
            <a:endParaRPr lang="en-US" altLang="en-US" dirty="0" smtClean="0"/>
          </a:p>
        </p:txBody>
      </p:sp>
      <p:pic>
        <p:nvPicPr>
          <p:cNvPr id="9221" name="Picture 6" descr="C:\Users\abalsano\AppData\Local\Microsoft\Windows\Temporary Internet Files\Content.IE5\C81X10QM\nifa log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3528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3489325"/>
            <a:ext cx="26003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744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895600"/>
            <a:ext cx="7772400" cy="1143000"/>
          </a:xfrm>
        </p:spPr>
        <p:txBody>
          <a:bodyPr/>
          <a:lstStyle/>
          <a:p>
            <a:r>
              <a:rPr lang="en-US" b="1" i="1" dirty="0" smtClean="0">
                <a:solidFill>
                  <a:schemeClr val="bg2"/>
                </a:solidFill>
                <a:latin typeface="Times New Roman"/>
                <a:ea typeface="Times New Roman"/>
                <a:cs typeface="Times New Roman"/>
                <a:sym typeface="Times New Roman"/>
              </a:rPr>
              <a:t>FY 2017 in Focus</a:t>
            </a:r>
            <a:endParaRPr lang="en-US" dirty="0">
              <a:solidFill>
                <a:schemeClr val="bg2"/>
              </a:solidFill>
            </a:endParaRPr>
          </a:p>
        </p:txBody>
      </p:sp>
    </p:spTree>
    <p:extLst>
      <p:ext uri="{BB962C8B-B14F-4D97-AF65-F5344CB8AC3E}">
        <p14:creationId xmlns:p14="http://schemas.microsoft.com/office/powerpoint/2010/main" val="2009327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97282" y="990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3600" b="1" i="1" dirty="0" smtClean="0">
                <a:solidFill>
                  <a:schemeClr val="bg2"/>
                </a:solidFill>
                <a:latin typeface="Times New Roman"/>
                <a:ea typeface="Times New Roman"/>
                <a:cs typeface="Times New Roman"/>
                <a:sym typeface="Times New Roman"/>
              </a:rPr>
              <a:t>NIFA Budget</a:t>
            </a:r>
            <a:r>
              <a:rPr lang="en-US" sz="3600" b="1" i="1" u="none" strike="noStrike" cap="none" baseline="0" dirty="0" smtClean="0">
                <a:solidFill>
                  <a:schemeClr val="bg2"/>
                </a:solidFill>
                <a:latin typeface="Times New Roman"/>
                <a:ea typeface="Times New Roman"/>
                <a:cs typeface="Times New Roman"/>
                <a:sym typeface="Times New Roman"/>
              </a:rPr>
              <a:t> </a:t>
            </a:r>
            <a:r>
              <a:rPr lang="en-US" sz="3600" b="1" i="1" u="none" strike="noStrike" cap="none" baseline="0" dirty="0">
                <a:solidFill>
                  <a:schemeClr val="bg2"/>
                </a:solidFill>
                <a:latin typeface="Times New Roman"/>
                <a:ea typeface="Times New Roman"/>
                <a:cs typeface="Times New Roman"/>
                <a:sym typeface="Times New Roman"/>
              </a:rPr>
              <a:t>in FY </a:t>
            </a:r>
            <a:r>
              <a:rPr lang="en-US" sz="3600" b="1" i="1" u="none" strike="noStrike" cap="none" baseline="0" dirty="0" smtClean="0">
                <a:solidFill>
                  <a:schemeClr val="bg2"/>
                </a:solidFill>
                <a:latin typeface="Times New Roman"/>
                <a:ea typeface="Times New Roman"/>
                <a:cs typeface="Times New Roman"/>
                <a:sym typeface="Times New Roman"/>
              </a:rPr>
              <a:t>2017 </a:t>
            </a:r>
            <a:r>
              <a:rPr lang="en-US" sz="3200" b="1" i="1" u="none" strike="noStrike" cap="none" baseline="0" dirty="0">
                <a:solidFill>
                  <a:srgbClr val="B7401F"/>
                </a:solidFill>
                <a:latin typeface="Times New Roman"/>
                <a:ea typeface="Times New Roman"/>
                <a:cs typeface="Times New Roman"/>
                <a:sym typeface="Times New Roman"/>
              </a:rPr>
              <a:t/>
            </a:r>
            <a:br>
              <a:rPr lang="en-US" sz="3200" b="1" i="1" u="none" strike="noStrike" cap="none" baseline="0" dirty="0">
                <a:solidFill>
                  <a:srgbClr val="B7401F"/>
                </a:solidFill>
                <a:latin typeface="Times New Roman"/>
                <a:ea typeface="Times New Roman"/>
                <a:cs typeface="Times New Roman"/>
                <a:sym typeface="Times New Roman"/>
              </a:rPr>
            </a:br>
            <a:endParaRPr lang="en-US" sz="3200" b="1" i="1" u="none" strike="noStrike" cap="none" baseline="0" dirty="0">
              <a:solidFill>
                <a:srgbClr val="B7401F"/>
              </a:solidFill>
              <a:latin typeface="Times New Roman"/>
              <a:ea typeface="Times New Roman"/>
              <a:cs typeface="Times New Roman"/>
              <a:sym typeface="Times New Roman"/>
            </a:endParaRPr>
          </a:p>
        </p:txBody>
      </p:sp>
      <p:sp>
        <p:nvSpPr>
          <p:cNvPr id="248" name="Shape 248"/>
          <p:cNvSpPr txBox="1">
            <a:spLocks noGrp="1"/>
          </p:cNvSpPr>
          <p:nvPr>
            <p:ph type="body" idx="1"/>
          </p:nvPr>
        </p:nvSpPr>
        <p:spPr>
          <a:xfrm>
            <a:off x="381000" y="1828800"/>
            <a:ext cx="8763000" cy="49530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Noto Sans Symbols"/>
              <a:buChar char="▪"/>
            </a:pPr>
            <a:r>
              <a:rPr lang="en-US" sz="2600" dirty="0" smtClean="0">
                <a:latin typeface="Times New Roman"/>
                <a:ea typeface="Times New Roman"/>
                <a:cs typeface="Times New Roman"/>
                <a:sym typeface="Times New Roman"/>
              </a:rPr>
              <a:t>Continuing Resolution </a:t>
            </a:r>
            <a:r>
              <a:rPr lang="en-US" sz="2600" b="0" i="0" u="none" strike="noStrike" cap="none" baseline="0" dirty="0" smtClean="0">
                <a:solidFill>
                  <a:schemeClr val="dk1"/>
                </a:solidFill>
                <a:latin typeface="Times New Roman"/>
                <a:ea typeface="Times New Roman"/>
                <a:cs typeface="Times New Roman"/>
                <a:sym typeface="Times New Roman"/>
              </a:rPr>
              <a:t> </a:t>
            </a:r>
          </a:p>
          <a:p>
            <a:pPr lvl="1" indent="-342900">
              <a:spcBef>
                <a:spcPts val="520"/>
              </a:spcBef>
              <a:buSzPct val="100000"/>
              <a:buFont typeface="Noto Sans Symbols"/>
              <a:buChar char="▪"/>
            </a:pPr>
            <a:r>
              <a:rPr lang="en-US" sz="2200" dirty="0" smtClean="0">
                <a:latin typeface="Times New Roman"/>
                <a:ea typeface="Times New Roman"/>
                <a:cs typeface="Times New Roman"/>
                <a:sym typeface="Times New Roman"/>
              </a:rPr>
              <a:t>Funds NIFA activities through April 28, 2017 </a:t>
            </a:r>
          </a:p>
          <a:p>
            <a:pPr lvl="1" indent="-342900">
              <a:spcBef>
                <a:spcPts val="520"/>
              </a:spcBef>
              <a:buSzPct val="100000"/>
              <a:buFont typeface="Noto Sans Symbols"/>
              <a:buChar char="▪"/>
            </a:pPr>
            <a:r>
              <a:rPr lang="en-US" sz="2200" b="0" i="0" u="none" strike="noStrike" cap="none" baseline="0" dirty="0" smtClean="0">
                <a:solidFill>
                  <a:schemeClr val="dk1"/>
                </a:solidFill>
                <a:latin typeface="Times New Roman"/>
                <a:ea typeface="Times New Roman"/>
                <a:cs typeface="Times New Roman"/>
                <a:sym typeface="Times New Roman"/>
              </a:rPr>
              <a:t>At</a:t>
            </a:r>
            <a:r>
              <a:rPr lang="en-US" sz="2200" b="0" i="0" u="none" strike="noStrike" cap="none" dirty="0" smtClean="0">
                <a:solidFill>
                  <a:schemeClr val="dk1"/>
                </a:solidFill>
                <a:latin typeface="Times New Roman"/>
                <a:ea typeface="Times New Roman"/>
                <a:cs typeface="Times New Roman"/>
                <a:sym typeface="Times New Roman"/>
              </a:rPr>
              <a:t> 2016 level, reduced by 0.19% </a:t>
            </a:r>
          </a:p>
          <a:p>
            <a:pPr marL="400050" lvl="1" indent="0">
              <a:spcBef>
                <a:spcPts val="520"/>
              </a:spcBef>
              <a:buSzPct val="100000"/>
              <a:buNone/>
            </a:pPr>
            <a:endParaRPr lang="en-US" sz="2200" b="0" i="0" u="none" strike="noStrike" cap="none" dirty="0" smtClean="0">
              <a:solidFill>
                <a:schemeClr val="dk1"/>
              </a:solidFill>
              <a:latin typeface="Times New Roman"/>
              <a:ea typeface="Times New Roman"/>
              <a:cs typeface="Times New Roman"/>
              <a:sym typeface="Times New Roman"/>
            </a:endParaRPr>
          </a:p>
          <a:p>
            <a:pPr indent="-342900">
              <a:spcBef>
                <a:spcPts val="520"/>
              </a:spcBef>
              <a:buSzPct val="100000"/>
              <a:buFont typeface="Noto Sans Symbols"/>
              <a:buChar char="▪"/>
            </a:pPr>
            <a:r>
              <a:rPr lang="en-US" sz="2600" dirty="0">
                <a:latin typeface="Times New Roman"/>
                <a:ea typeface="Times New Roman"/>
                <a:cs typeface="Times New Roman"/>
                <a:sym typeface="Times New Roman"/>
              </a:rPr>
              <a:t>The FY 2017 NIFA budget request was for $1.38 billion, covering 57 distinct funding lines.  </a:t>
            </a:r>
          </a:p>
          <a:p>
            <a:pPr indent="-342900">
              <a:spcBef>
                <a:spcPts val="520"/>
              </a:spcBef>
              <a:buSzPct val="100000"/>
              <a:buFont typeface="Noto Sans Symbols"/>
              <a:buChar char="▪"/>
            </a:pPr>
            <a:endParaRPr lang="en-US" sz="2600" baseline="0" dirty="0" smtClean="0">
              <a:latin typeface="Times New Roman"/>
              <a:ea typeface="Times New Roman"/>
              <a:cs typeface="Times New Roman"/>
              <a:sym typeface="Times New Roman"/>
            </a:endParaRPr>
          </a:p>
          <a:p>
            <a:pPr indent="-342900">
              <a:spcBef>
                <a:spcPts val="520"/>
              </a:spcBef>
              <a:buSzPct val="100000"/>
              <a:buFont typeface="Noto Sans Symbols"/>
              <a:buChar char="▪"/>
            </a:pPr>
            <a:r>
              <a:rPr lang="en-US" sz="2600" baseline="0" dirty="0" smtClean="0">
                <a:latin typeface="Times New Roman"/>
                <a:ea typeface="Times New Roman"/>
                <a:cs typeface="Times New Roman"/>
                <a:sym typeface="Times New Roman"/>
              </a:rPr>
              <a:t>NIFA will continue to release Requests</a:t>
            </a:r>
            <a:r>
              <a:rPr lang="en-US" sz="2600" dirty="0" smtClean="0">
                <a:latin typeface="Times New Roman"/>
                <a:ea typeface="Times New Roman"/>
                <a:cs typeface="Times New Roman"/>
                <a:sym typeface="Times New Roman"/>
              </a:rPr>
              <a:t> for Applications (RFA) for competitive programs. </a:t>
            </a:r>
          </a:p>
          <a:p>
            <a:pPr lvl="1" indent="-342900">
              <a:spcBef>
                <a:spcPts val="520"/>
              </a:spcBef>
              <a:buSzPct val="100000"/>
              <a:buFont typeface="Noto Sans Symbols"/>
              <a:buChar char="▪"/>
            </a:pPr>
            <a:r>
              <a:rPr lang="en-US" sz="2200" dirty="0" smtClean="0">
                <a:latin typeface="Times New Roman"/>
                <a:ea typeface="Times New Roman"/>
                <a:cs typeface="Times New Roman"/>
                <a:sym typeface="Times New Roman"/>
              </a:rPr>
              <a:t>AgrAbility RFA was released in January, 2017. </a:t>
            </a:r>
          </a:p>
          <a:p>
            <a:pPr lvl="1" indent="-342900">
              <a:spcBef>
                <a:spcPts val="520"/>
              </a:spcBef>
              <a:buSzPct val="100000"/>
              <a:buFont typeface="Noto Sans Symbols"/>
              <a:buChar char="▪"/>
            </a:pPr>
            <a:r>
              <a:rPr lang="en-US" sz="2200" dirty="0" smtClean="0">
                <a:latin typeface="Times New Roman"/>
                <a:ea typeface="Times New Roman"/>
                <a:cs typeface="Times New Roman"/>
                <a:sym typeface="Times New Roman"/>
              </a:rPr>
              <a:t>Applications are in. Assembling 2017 AgrAbility panel.  </a:t>
            </a:r>
          </a:p>
          <a:p>
            <a:pPr marL="0" indent="0">
              <a:spcBef>
                <a:spcPts val="520"/>
              </a:spcBef>
              <a:buSzPct val="100000"/>
              <a:buNone/>
            </a:pPr>
            <a:endParaRPr lang="en-US" sz="2600" dirty="0" smtClean="0">
              <a:latin typeface="Times New Roman"/>
              <a:ea typeface="Times New Roman"/>
              <a:cs typeface="Times New Roman"/>
              <a:sym typeface="Times New Roman"/>
            </a:endParaRPr>
          </a:p>
          <a:p>
            <a:pPr marL="400050" lvl="1" indent="0">
              <a:spcBef>
                <a:spcPts val="520"/>
              </a:spcBef>
              <a:buSzPct val="100000"/>
              <a:buNone/>
            </a:pPr>
            <a:endParaRPr lang="en-US" sz="1800" b="0" i="0" u="none" strike="noStrike" cap="none" baseline="0" dirty="0" smtClean="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4549644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85800" y="1066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3600" b="1" i="1" u="none" strike="noStrike" cap="none" baseline="0" dirty="0">
                <a:solidFill>
                  <a:schemeClr val="bg2"/>
                </a:solidFill>
                <a:latin typeface="Times New Roman"/>
                <a:ea typeface="Times New Roman"/>
                <a:cs typeface="Times New Roman"/>
                <a:sym typeface="Times New Roman"/>
              </a:rPr>
              <a:t>AgrAbility in FY </a:t>
            </a:r>
            <a:r>
              <a:rPr lang="en-US" sz="3600" b="1" i="1" u="none" strike="noStrike" cap="none" baseline="0" dirty="0" smtClean="0">
                <a:solidFill>
                  <a:schemeClr val="bg2"/>
                </a:solidFill>
                <a:latin typeface="Times New Roman"/>
                <a:ea typeface="Times New Roman"/>
                <a:cs typeface="Times New Roman"/>
                <a:sym typeface="Times New Roman"/>
              </a:rPr>
              <a:t>2016 </a:t>
            </a:r>
            <a:r>
              <a:rPr lang="en-US" sz="3200" b="1" i="1" u="none" strike="noStrike" cap="none" baseline="0" dirty="0">
                <a:solidFill>
                  <a:srgbClr val="B7401F"/>
                </a:solidFill>
                <a:latin typeface="Times New Roman"/>
                <a:ea typeface="Times New Roman"/>
                <a:cs typeface="Times New Roman"/>
                <a:sym typeface="Times New Roman"/>
              </a:rPr>
              <a:t/>
            </a:r>
            <a:br>
              <a:rPr lang="en-US" sz="3200" b="1" i="1" u="none" strike="noStrike" cap="none" baseline="0" dirty="0">
                <a:solidFill>
                  <a:srgbClr val="B7401F"/>
                </a:solidFill>
                <a:latin typeface="Times New Roman"/>
                <a:ea typeface="Times New Roman"/>
                <a:cs typeface="Times New Roman"/>
                <a:sym typeface="Times New Roman"/>
              </a:rPr>
            </a:br>
            <a:endParaRPr lang="en-US" sz="3200" b="1" i="1" u="none" strike="noStrike" cap="none" baseline="0" dirty="0">
              <a:solidFill>
                <a:srgbClr val="B7401F"/>
              </a:solidFill>
              <a:latin typeface="Times New Roman"/>
              <a:ea typeface="Times New Roman"/>
              <a:cs typeface="Times New Roman"/>
              <a:sym typeface="Times New Roman"/>
            </a:endParaRPr>
          </a:p>
        </p:txBody>
      </p:sp>
      <p:sp>
        <p:nvSpPr>
          <p:cNvPr id="248" name="Shape 248"/>
          <p:cNvSpPr txBox="1">
            <a:spLocks noGrp="1"/>
          </p:cNvSpPr>
          <p:nvPr>
            <p:ph type="body" idx="1"/>
          </p:nvPr>
        </p:nvSpPr>
        <p:spPr>
          <a:xfrm>
            <a:off x="685800" y="1981200"/>
            <a:ext cx="8458200" cy="4114800"/>
          </a:xfrm>
          <a:prstGeom prst="rect">
            <a:avLst/>
          </a:prstGeom>
          <a:noFill/>
          <a:ln>
            <a:noFill/>
          </a:ln>
        </p:spPr>
        <p:txBody>
          <a:bodyPr lIns="91425" tIns="45700" rIns="91425" bIns="45700" anchor="t" anchorCtr="0">
            <a:noAutofit/>
          </a:bodyPr>
          <a:lstStyle/>
          <a:p>
            <a:pPr marL="0" lvl="0" indent="0">
              <a:spcBef>
                <a:spcPts val="0"/>
              </a:spcBef>
              <a:buSzPct val="100000"/>
              <a:buNone/>
            </a:pPr>
            <a:r>
              <a:rPr lang="en-US" sz="2800" i="1" dirty="0">
                <a:latin typeface="Times New Roman"/>
                <a:ea typeface="Times New Roman"/>
                <a:cs typeface="Times New Roman"/>
                <a:sym typeface="Times New Roman"/>
              </a:rPr>
              <a:t>Farm </a:t>
            </a:r>
            <a:r>
              <a:rPr lang="en-US" sz="2800" i="1" dirty="0" smtClean="0">
                <a:latin typeface="Times New Roman"/>
                <a:ea typeface="Times New Roman"/>
                <a:cs typeface="Times New Roman"/>
                <a:sym typeface="Times New Roman"/>
              </a:rPr>
              <a:t>Safety funding line (which includes AgrAbility </a:t>
            </a:r>
            <a:r>
              <a:rPr lang="en-US" sz="2800" i="1" dirty="0">
                <a:latin typeface="Times New Roman"/>
                <a:ea typeface="Times New Roman"/>
                <a:cs typeface="Times New Roman"/>
                <a:sym typeface="Times New Roman"/>
              </a:rPr>
              <a:t>&amp; Youth Farm </a:t>
            </a:r>
            <a:r>
              <a:rPr lang="en-US" sz="2800" i="1" dirty="0" smtClean="0">
                <a:latin typeface="Times New Roman"/>
                <a:ea typeface="Times New Roman"/>
                <a:cs typeface="Times New Roman"/>
                <a:sym typeface="Times New Roman"/>
              </a:rPr>
              <a:t>Safety) was at $</a:t>
            </a:r>
            <a:r>
              <a:rPr lang="en-US" sz="2800" i="1" dirty="0">
                <a:latin typeface="Times New Roman"/>
                <a:ea typeface="Times New Roman"/>
                <a:cs typeface="Times New Roman"/>
                <a:sym typeface="Times New Roman"/>
              </a:rPr>
              <a:t>4,610,000  </a:t>
            </a:r>
          </a:p>
          <a:p>
            <a:pPr marL="342900" marR="0" lvl="0" indent="-342900" algn="l" rtl="0">
              <a:spcBef>
                <a:spcPts val="0"/>
              </a:spcBef>
              <a:spcAft>
                <a:spcPts val="0"/>
              </a:spcAft>
              <a:buClr>
                <a:schemeClr val="dk1"/>
              </a:buClr>
              <a:buSzPct val="100000"/>
              <a:buFont typeface="Noto Sans Symbols"/>
              <a:buChar char="▪"/>
            </a:pPr>
            <a:endParaRPr lang="en-US" sz="2600" b="0"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ct val="100000"/>
              <a:buFont typeface="Noto Sans Symbols"/>
              <a:buChar char="▪"/>
            </a:pPr>
            <a:r>
              <a:rPr lang="en-US" sz="2600" b="0" i="0" u="none" strike="noStrike" cap="none" baseline="0" dirty="0" smtClean="0">
                <a:solidFill>
                  <a:schemeClr val="dk1"/>
                </a:solidFill>
                <a:latin typeface="Times New Roman"/>
                <a:ea typeface="Times New Roman"/>
                <a:cs typeface="Times New Roman"/>
                <a:sym typeface="Times New Roman"/>
              </a:rPr>
              <a:t>After administrative</a:t>
            </a:r>
            <a:r>
              <a:rPr lang="en-US" sz="2600" b="0" i="0" u="none" strike="noStrike" cap="none" dirty="0" smtClean="0">
                <a:solidFill>
                  <a:schemeClr val="dk1"/>
                </a:solidFill>
                <a:latin typeface="Times New Roman"/>
                <a:ea typeface="Times New Roman"/>
                <a:cs typeface="Times New Roman"/>
                <a:sym typeface="Times New Roman"/>
              </a:rPr>
              <a:t> costs, a</a:t>
            </a:r>
            <a:r>
              <a:rPr lang="en-US" sz="2600" b="0" i="0" u="none" strike="noStrike" cap="none" baseline="0" dirty="0" smtClean="0">
                <a:solidFill>
                  <a:schemeClr val="dk1"/>
                </a:solidFill>
                <a:latin typeface="Times New Roman"/>
                <a:ea typeface="Times New Roman"/>
                <a:cs typeface="Times New Roman"/>
                <a:sym typeface="Times New Roman"/>
              </a:rPr>
              <a:t>pproximately </a:t>
            </a:r>
            <a:r>
              <a:rPr lang="en-US" sz="2600" b="0" i="0" u="none" strike="noStrike" cap="none" baseline="0" dirty="0">
                <a:solidFill>
                  <a:schemeClr val="dk1"/>
                </a:solidFill>
                <a:latin typeface="Times New Roman"/>
                <a:ea typeface="Times New Roman"/>
                <a:cs typeface="Times New Roman"/>
                <a:sym typeface="Times New Roman"/>
              </a:rPr>
              <a:t>$4.1 million </a:t>
            </a:r>
            <a:r>
              <a:rPr lang="en-US" sz="2600" b="0" i="0" u="none" strike="noStrike" cap="none" baseline="0" dirty="0" smtClean="0">
                <a:solidFill>
                  <a:schemeClr val="dk1"/>
                </a:solidFill>
                <a:latin typeface="Times New Roman"/>
                <a:ea typeface="Times New Roman"/>
                <a:cs typeface="Times New Roman"/>
                <a:sym typeface="Times New Roman"/>
              </a:rPr>
              <a:t>was allocated toward AgrAbility </a:t>
            </a:r>
            <a:endParaRPr lang="en-US" sz="2600" b="0" i="0" u="none" strike="noStrike" cap="none" baseline="0" dirty="0">
              <a:solidFill>
                <a:schemeClr val="dk1"/>
              </a:solidFill>
              <a:latin typeface="Times New Roman"/>
              <a:ea typeface="Times New Roman"/>
              <a:cs typeface="Times New Roman"/>
              <a:sym typeface="Times New Roman"/>
            </a:endParaRPr>
          </a:p>
          <a:p>
            <a:pPr lvl="1" indent="-342900">
              <a:spcBef>
                <a:spcPts val="520"/>
              </a:spcBef>
              <a:buSzPct val="100000"/>
              <a:buFont typeface="Noto Sans Symbols"/>
              <a:buChar char="▪"/>
            </a:pPr>
            <a:r>
              <a:rPr lang="en-US" sz="2200" dirty="0" smtClean="0">
                <a:latin typeface="Times New Roman"/>
                <a:ea typeface="Times New Roman"/>
                <a:cs typeface="Times New Roman"/>
                <a:sym typeface="Times New Roman"/>
              </a:rPr>
              <a:t>20</a:t>
            </a:r>
            <a:r>
              <a:rPr lang="en-US" sz="2200" b="0" i="0" u="none" strike="noStrike" cap="none" baseline="0" dirty="0" smtClean="0">
                <a:solidFill>
                  <a:schemeClr val="dk1"/>
                </a:solidFill>
                <a:latin typeface="Times New Roman"/>
                <a:ea typeface="Times New Roman"/>
                <a:cs typeface="Times New Roman"/>
                <a:sym typeface="Times New Roman"/>
              </a:rPr>
              <a:t> </a:t>
            </a:r>
            <a:r>
              <a:rPr lang="en-US" sz="2200" b="0" i="0" u="none" strike="noStrike" cap="none" baseline="0" dirty="0">
                <a:solidFill>
                  <a:schemeClr val="dk1"/>
                </a:solidFill>
                <a:latin typeface="Times New Roman"/>
                <a:ea typeface="Times New Roman"/>
                <a:cs typeface="Times New Roman"/>
                <a:sym typeface="Times New Roman"/>
              </a:rPr>
              <a:t>continuing SRAPs </a:t>
            </a:r>
            <a:r>
              <a:rPr lang="en-US" sz="2200" b="0" i="0" u="none" strike="noStrike" cap="none" baseline="0" dirty="0" smtClean="0">
                <a:solidFill>
                  <a:schemeClr val="dk1"/>
                </a:solidFill>
                <a:latin typeface="Times New Roman"/>
                <a:ea typeface="Times New Roman"/>
                <a:cs typeface="Times New Roman"/>
                <a:sym typeface="Times New Roman"/>
              </a:rPr>
              <a:t>&amp; 1 </a:t>
            </a:r>
            <a:r>
              <a:rPr lang="en-US" sz="2200" dirty="0" smtClean="0">
                <a:latin typeface="Times New Roman"/>
                <a:ea typeface="Times New Roman"/>
                <a:cs typeface="Times New Roman"/>
                <a:sym typeface="Times New Roman"/>
              </a:rPr>
              <a:t>new</a:t>
            </a:r>
            <a:r>
              <a:rPr lang="en-US" sz="2200" b="0" i="0" u="none" strike="noStrike" cap="none" baseline="0" dirty="0" smtClean="0">
                <a:solidFill>
                  <a:schemeClr val="dk1"/>
                </a:solidFill>
                <a:latin typeface="Times New Roman"/>
                <a:ea typeface="Times New Roman"/>
                <a:cs typeface="Times New Roman"/>
                <a:sym typeface="Times New Roman"/>
              </a:rPr>
              <a:t> NAP</a:t>
            </a:r>
            <a:endParaRPr lang="en-US" sz="1800" b="0" i="0" u="none" strike="noStrike" cap="none" baseline="0" dirty="0" smtClean="0">
              <a:solidFill>
                <a:schemeClr val="dk1"/>
              </a:solidFill>
              <a:latin typeface="Times New Roman"/>
              <a:ea typeface="Times New Roman"/>
              <a:cs typeface="Times New Roman"/>
              <a:sym typeface="Times New Roman"/>
            </a:endParaRPr>
          </a:p>
          <a:p>
            <a:pPr lvl="1" indent="-342900">
              <a:spcBef>
                <a:spcPts val="520"/>
              </a:spcBef>
              <a:buSzPct val="100000"/>
              <a:buFont typeface="Noto Sans Symbols"/>
              <a:buChar char="▪"/>
            </a:pPr>
            <a:r>
              <a:rPr lang="en-US" sz="20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SRAPs received up to </a:t>
            </a:r>
            <a:r>
              <a:rPr lang="en-US" sz="20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a:t>
            </a:r>
            <a:r>
              <a:rPr lang="en-US" sz="20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180,000</a:t>
            </a:r>
          </a:p>
          <a:p>
            <a:pPr lvl="1" indent="-342900">
              <a:spcBef>
                <a:spcPts val="520"/>
              </a:spcBef>
              <a:buSzPct val="100000"/>
              <a:buFont typeface="Noto Sans Symbols"/>
              <a:buChar char="▪"/>
            </a:pPr>
            <a:r>
              <a:rPr lang="en-US" sz="2000" dirty="0" smtClean="0">
                <a:latin typeface="Times New Roman" panose="02020603050405020304" pitchFamily="18" charset="0"/>
                <a:ea typeface="Times New Roman"/>
                <a:cs typeface="Times New Roman" panose="02020603050405020304" pitchFamily="18" charset="0"/>
                <a:sym typeface="Times New Roman"/>
              </a:rPr>
              <a:t>NAP received $532,294</a:t>
            </a:r>
            <a:r>
              <a:rPr lang="en-US" sz="20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p>
          <a:p>
            <a:pPr marL="0" marR="0" lvl="0" indent="0" algn="l" rtl="0">
              <a:spcBef>
                <a:spcPts val="520"/>
              </a:spcBef>
              <a:spcAft>
                <a:spcPts val="0"/>
              </a:spcAft>
              <a:buClr>
                <a:schemeClr val="dk1"/>
              </a:buClr>
              <a:buSzPct val="100000"/>
              <a:buNone/>
            </a:pPr>
            <a:endParaRPr lang="en-US" sz="24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lvl="0" indent="-342900">
              <a:spcBef>
                <a:spcPts val="520"/>
              </a:spcBef>
              <a:buSzPct val="100000"/>
              <a:buFont typeface="Noto Sans Symbols"/>
              <a:buChar char="▪"/>
            </a:pPr>
            <a:r>
              <a:rPr lang="en-US" sz="2400" dirty="0" smtClean="0">
                <a:latin typeface="Times New Roman" panose="02020603050405020304" pitchFamily="18" charset="0"/>
                <a:ea typeface="Times New Roman"/>
                <a:cs typeface="Times New Roman" panose="02020603050405020304" pitchFamily="18" charset="0"/>
                <a:sym typeface="Times New Roman"/>
              </a:rPr>
              <a:t>For </a:t>
            </a:r>
            <a:r>
              <a:rPr lang="en-US" sz="2400" dirty="0">
                <a:latin typeface="Times New Roman" panose="02020603050405020304" pitchFamily="18" charset="0"/>
                <a:ea typeface="Times New Roman"/>
                <a:cs typeface="Times New Roman" panose="02020603050405020304" pitchFamily="18" charset="0"/>
                <a:sym typeface="Times New Roman"/>
              </a:rPr>
              <a:t>details: </a:t>
            </a:r>
            <a:r>
              <a:rPr lang="en-US" sz="2000" dirty="0">
                <a:latin typeface="Times New Roman" panose="02020603050405020304" pitchFamily="18" charset="0"/>
                <a:ea typeface="Times New Roman"/>
                <a:cs typeface="Times New Roman" panose="02020603050405020304" pitchFamily="18" charset="0"/>
                <a:sym typeface="Times New Roman"/>
                <a:hlinkClick r:id="rId3"/>
              </a:rPr>
              <a:t>http://cris.csrees.usda.gov/cgi-bin/starfinder/0?path=fastlink1.txt&amp;id=anon&amp;pass=&amp;search=cg=*-41590-*&amp;</a:t>
            </a:r>
            <a:r>
              <a:rPr lang="en-US" sz="2000" dirty="0" smtClean="0">
                <a:latin typeface="Times New Roman" panose="02020603050405020304" pitchFamily="18" charset="0"/>
                <a:ea typeface="Times New Roman"/>
                <a:cs typeface="Times New Roman" panose="02020603050405020304" pitchFamily="18" charset="0"/>
                <a:sym typeface="Times New Roman"/>
                <a:hlinkClick r:id="rId3"/>
              </a:rPr>
              <a:t>format=WEBTITLESG</a:t>
            </a:r>
            <a:r>
              <a:rPr lang="en-US" sz="2000" dirty="0" smtClean="0">
                <a:latin typeface="Times New Roman" panose="02020603050405020304" pitchFamily="18" charset="0"/>
                <a:ea typeface="Times New Roman"/>
                <a:cs typeface="Times New Roman" panose="02020603050405020304" pitchFamily="18" charset="0"/>
                <a:sym typeface="Times New Roman"/>
              </a:rPr>
              <a:t> </a:t>
            </a:r>
            <a:endParaRPr lang="en-US" sz="20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1177</Words>
  <Application>Microsoft Office PowerPoint</Application>
  <PresentationFormat>On-screen Show (4:3)</PresentationFormat>
  <Paragraphs>139</Paragraphs>
  <Slides>26</Slides>
  <Notes>22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Noto Sans Symbols</vt:lpstr>
      <vt:lpstr>Arial</vt:lpstr>
      <vt:lpstr>ＭＳ Ｐゴシック</vt:lpstr>
      <vt:lpstr>Wingdings</vt:lpstr>
      <vt:lpstr>Times New Roman</vt:lpstr>
      <vt:lpstr>Blank Presentation</vt:lpstr>
      <vt:lpstr>3_Blank Presentation</vt:lpstr>
      <vt:lpstr>15_Blank Presentation</vt:lpstr>
      <vt:lpstr>10_Blank Presentation</vt:lpstr>
      <vt:lpstr>PowerPoint Presentation</vt:lpstr>
      <vt:lpstr> Welcome from  the National Institute of Food and Agriculture (NIFA) </vt:lpstr>
      <vt:lpstr>PowerPoint Presentation</vt:lpstr>
      <vt:lpstr>AgrAbility Admin. Oversight at NIFA</vt:lpstr>
      <vt:lpstr>AgrAbility Program Oversight at NIFA</vt:lpstr>
      <vt:lpstr>AgrAbility Team at NIFA</vt:lpstr>
      <vt:lpstr>FY 2017 in Focus</vt:lpstr>
      <vt:lpstr>NIFA Budget in FY 2017  </vt:lpstr>
      <vt:lpstr>AgrAbility in FY 2016  </vt:lpstr>
      <vt:lpstr>PowerPoint Presentation</vt:lpstr>
      <vt:lpstr>Smith-Lever 3(d)  </vt:lpstr>
      <vt:lpstr>Streamlined Process for  Continuation Grants   </vt:lpstr>
      <vt:lpstr>Continuation Grants Process in 2017  </vt:lpstr>
      <vt:lpstr>Youth Farm Safety Education and Certification FY2016</vt:lpstr>
      <vt:lpstr>SAY Project Team Partners</vt:lpstr>
      <vt:lpstr>Beginning Farmer and Rancher Development Program</vt:lpstr>
      <vt:lpstr>PowerPoint Presentation</vt:lpstr>
      <vt:lpstr>NCERA197: Agricultural Safety and Health Research and Extension</vt:lpstr>
      <vt:lpstr>PowerPoint Presentation</vt:lpstr>
      <vt:lpstr>Rural America at a Glance </vt:lpstr>
      <vt:lpstr>NIFA Science Week </vt:lpstr>
      <vt:lpstr>Partner with NIFA to Highlight Your Accomplishments</vt:lpstr>
      <vt:lpstr>PowerPoint Presentation</vt:lpstr>
      <vt:lpstr>Stay Connected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Aida</dc:creator>
  <cp:lastModifiedBy>Jones, Paul J</cp:lastModifiedBy>
  <cp:revision>148</cp:revision>
  <dcterms:modified xsi:type="dcterms:W3CDTF">2017-03-03T18:35:33Z</dcterms:modified>
</cp:coreProperties>
</file>