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3" r:id="rId2"/>
    <p:sldMasterId id="2147483695" r:id="rId3"/>
    <p:sldMasterId id="2147483696" r:id="rId4"/>
    <p:sldMasterId id="2147483718" r:id="rId5"/>
    <p:sldMasterId id="2147483730" r:id="rId6"/>
  </p:sldMasterIdLst>
  <p:notesMasterIdLst>
    <p:notesMasterId r:id="rId44"/>
  </p:notesMasterIdLst>
  <p:sldIdLst>
    <p:sldId id="256" r:id="rId7"/>
    <p:sldId id="306" r:id="rId8"/>
    <p:sldId id="307" r:id="rId9"/>
    <p:sldId id="308" r:id="rId10"/>
    <p:sldId id="309" r:id="rId11"/>
    <p:sldId id="310" r:id="rId12"/>
    <p:sldId id="257" r:id="rId13"/>
    <p:sldId id="259" r:id="rId14"/>
    <p:sldId id="298" r:id="rId15"/>
    <p:sldId id="295" r:id="rId16"/>
    <p:sldId id="296" r:id="rId17"/>
    <p:sldId id="260" r:id="rId18"/>
    <p:sldId id="301" r:id="rId19"/>
    <p:sldId id="274" r:id="rId20"/>
    <p:sldId id="275" r:id="rId21"/>
    <p:sldId id="276" r:id="rId22"/>
    <p:sldId id="279" r:id="rId23"/>
    <p:sldId id="281" r:id="rId24"/>
    <p:sldId id="282" r:id="rId25"/>
    <p:sldId id="283" r:id="rId26"/>
    <p:sldId id="284" r:id="rId27"/>
    <p:sldId id="286" r:id="rId28"/>
    <p:sldId id="297" r:id="rId29"/>
    <p:sldId id="261" r:id="rId30"/>
    <p:sldId id="262" r:id="rId31"/>
    <p:sldId id="264" r:id="rId32"/>
    <p:sldId id="266" r:id="rId33"/>
    <p:sldId id="303" r:id="rId34"/>
    <p:sldId id="304" r:id="rId35"/>
    <p:sldId id="271" r:id="rId36"/>
    <p:sldId id="268" r:id="rId37"/>
    <p:sldId id="305" r:id="rId38"/>
    <p:sldId id="288" r:id="rId39"/>
    <p:sldId id="302" r:id="rId40"/>
    <p:sldId id="292" r:id="rId41"/>
    <p:sldId id="293" r:id="rId42"/>
    <p:sldId id="294"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Times" panose="02020603050405020304" pitchFamily="18" charset="0"/>
      <p:regular r:id="rId49"/>
      <p:bold r:id="rId50"/>
      <p:italic r:id="rId51"/>
      <p:boldItalic r:id="rId52"/>
    </p:embeddedFont>
    <p:embeddedFont>
      <p:font typeface="ＭＳ Ｐゴシック" panose="020B0600070205080204" pitchFamily="34" charset="-128"/>
      <p:regular r:id="rId53"/>
    </p:embeddedFont>
    <p:embeddedFont>
      <p:font typeface="Lucida Sans Unicode" panose="020B0602030504020204" pitchFamily="34" charset="0"/>
      <p:regular r:id="rId54"/>
    </p:embeddedFont>
    <p:embeddedFont>
      <p:font typeface="Arial Narrow" panose="020B0606020202030204" pitchFamily="34" charset="0"/>
      <p:regular r:id="rId55"/>
      <p:bold r:id="rId56"/>
      <p:italic r:id="rId57"/>
      <p:boldItalic r:id="rId5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1041A-BE8B-4D1F-82C1-AF64A89810AE}">
  <a:tblStyle styleId="{C471041A-BE8B-4D1F-82C1-AF64A89810AE}" styleName="Table_0"/>
  <a:tblStyle styleId="{B914A8CC-1CDE-4D28-AAB8-875643C0785D}"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0" autoAdjust="0"/>
  </p:normalViewPr>
  <p:slideViewPr>
    <p:cSldViewPr>
      <p:cViewPr varScale="1">
        <p:scale>
          <a:sx n="73" d="100"/>
          <a:sy n="73" d="100"/>
        </p:scale>
        <p:origin x="78" y="7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2.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rgbClr val="000000"/>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772928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95816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583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906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5941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cap="none" baseline="0" dirty="0" smtClean="0">
              <a:solidFill>
                <a:schemeClr val="dk1"/>
              </a:solidFill>
              <a:latin typeface="Times New Roman"/>
              <a:ea typeface="Times New Roman"/>
              <a:cs typeface="Times New Roman"/>
              <a:sym typeface="Times New Roman"/>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826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377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dirty="0">
              <a:latin typeface="Times New Roman" panose="02020603050405020304" pitchFamily="18" charset="0"/>
              <a:cs typeface="Times New Roman" panose="02020603050405020304" pitchFamily="18" charset="0"/>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433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marL="171450" indent="-171450">
              <a:spcBef>
                <a:spcPts val="0"/>
              </a:spcBef>
              <a:buFont typeface="Arial" charset="0"/>
              <a:buChar char="•"/>
            </a:pPr>
            <a:endParaRPr dirty="0"/>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165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sz="1400" dirty="0">
              <a:latin typeface="Times New Roman" panose="02020603050405020304" pitchFamily="18" charset="0"/>
              <a:cs typeface="Times New Roman" panose="02020603050405020304" pitchFamily="18" charset="0"/>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8044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sz="1400" dirty="0">
              <a:latin typeface="Times New Roman" panose="02020603050405020304" pitchFamily="18" charset="0"/>
              <a:cs typeface="Times New Roman" panose="02020603050405020304" pitchFamily="18" charset="0"/>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3021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23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45996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2352F61E-1BA9-42BF-9DFD-A8D028C0E9CA}" type="slidenum">
              <a:rPr lang="en-US" altLang="en-US" sz="1200" u="none">
                <a:latin typeface="Calibri" panose="020F0502020204030204" pitchFamily="34" charset="0"/>
                <a:cs typeface="Arial" panose="020B0604020202020204" pitchFamily="34" charset="0"/>
              </a:rPr>
              <a:pPr/>
              <a:t>2</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341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2213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944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sz="1400" dirty="0">
              <a:latin typeface="Times New Roman" panose="02020603050405020304" pitchFamily="18" charset="0"/>
              <a:cs typeface="Times New Roman" panose="02020603050405020304" pitchFamily="18" charset="0"/>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1543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770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645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40732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02115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05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759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228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C1044C7B-A749-4955-AC9B-C349F6F1A307}" type="slidenum">
              <a:rPr lang="en-US" altLang="en-US" sz="1200" u="none">
                <a:latin typeface="Calibri" panose="020F0502020204030204" pitchFamily="34" charset="0"/>
                <a:cs typeface="Arial" panose="020B0604020202020204" pitchFamily="34" charset="0"/>
              </a:rPr>
              <a:pPr/>
              <a:t>6</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00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dirty="0"/>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59584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97" name="Shape 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910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75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lang="en-US" sz="1200" b="0" i="0" kern="1200" baseline="0" dirty="0" smtClean="0">
              <a:solidFill>
                <a:schemeClr val="tx1"/>
              </a:solidFill>
              <a:effectLst/>
              <a:latin typeface="+mn-lt"/>
              <a:ea typeface="+mn-ea"/>
              <a:cs typeface="+mn-cs"/>
            </a:endParaRPr>
          </a:p>
          <a:p>
            <a:pPr>
              <a:spcBef>
                <a:spcPts val="0"/>
              </a:spcBef>
              <a:buNone/>
            </a:pPr>
            <a:endParaRPr lang="en-US" sz="1200" b="0" i="0" kern="1200" dirty="0" smtClean="0">
              <a:solidFill>
                <a:schemeClr val="tx1"/>
              </a:solidFill>
              <a:effectLst/>
              <a:latin typeface="+mn-lt"/>
              <a:ea typeface="+mn-ea"/>
              <a:cs typeface="+mn-cs"/>
            </a:endParaRPr>
          </a:p>
          <a:p>
            <a:pPr>
              <a:spcBef>
                <a:spcPts val="0"/>
              </a:spcBef>
              <a:buNone/>
            </a:pPr>
            <a:endParaRPr lang="en-US" sz="1200" b="0" i="0" kern="1200" dirty="0" smtClean="0">
              <a:solidFill>
                <a:schemeClr val="tx1"/>
              </a:solidFill>
              <a:effectLst/>
              <a:latin typeface="+mn-lt"/>
              <a:ea typeface="+mn-ea"/>
              <a:cs typeface="+mn-cs"/>
            </a:endParaRPr>
          </a:p>
          <a:p>
            <a:pPr>
              <a:spcBef>
                <a:spcPts val="0"/>
              </a:spcBef>
              <a:buNone/>
            </a:pPr>
            <a:endParaRPr lang="en-US" sz="1200" b="0" i="0" kern="1200" dirty="0" smtClean="0">
              <a:solidFill>
                <a:schemeClr val="tx1"/>
              </a:solidFill>
              <a:effectLst/>
              <a:latin typeface="+mn-lt"/>
              <a:ea typeface="+mn-ea"/>
              <a:cs typeface="+mn-cs"/>
            </a:endParaRPr>
          </a:p>
          <a:p>
            <a:pPr>
              <a:spcBef>
                <a:spcPts val="0"/>
              </a:spcBef>
              <a:buNone/>
            </a:pPr>
            <a:endParaRPr dirty="0"/>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722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cs typeface="Times New Roman"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14F9324-900A-4A8B-9A33-AF27935D416E}" type="slidenum">
              <a:rPr lang="en-US" altLang="en-US" sz="1200">
                <a:solidFill>
                  <a:prstClr val="black"/>
                </a:solidFill>
              </a:rPr>
              <a:pPr/>
              <a:t>10</a:t>
            </a:fld>
            <a:endParaRPr lang="en-US" altLang="en-US" sz="1200">
              <a:solidFill>
                <a:prstClr val="black"/>
              </a:solidFill>
            </a:endParaRPr>
          </a:p>
        </p:txBody>
      </p:sp>
    </p:spTree>
    <p:extLst>
      <p:ext uri="{BB962C8B-B14F-4D97-AF65-F5344CB8AC3E}">
        <p14:creationId xmlns:p14="http://schemas.microsoft.com/office/powerpoint/2010/main" val="293928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8836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lang="en-US" sz="1200" b="0" i="0" kern="1200" dirty="0" smtClean="0">
              <a:solidFill>
                <a:schemeClr val="tx1"/>
              </a:solidFill>
              <a:effectLst/>
              <a:latin typeface="+mn-lt"/>
              <a:ea typeface="+mn-ea"/>
              <a:cs typeface="+mn-cs"/>
            </a:endParaRPr>
          </a:p>
          <a:p>
            <a:pPr>
              <a:spcBef>
                <a:spcPts val="0"/>
              </a:spcBef>
              <a:buNone/>
            </a:pPr>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05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87854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act Information">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5552310" y="1053341"/>
            <a:ext cx="3441700" cy="2316162"/>
          </a:xfrm>
          <a:prstGeom prst="rect">
            <a:avLst/>
          </a:prstGeom>
          <a:noFill/>
          <a:ln>
            <a:noFill/>
          </a:ln>
        </p:spPr>
        <p:txBody>
          <a:bodyPr lIns="91425" tIns="91425" rIns="91425" bIns="91425" anchor="t" anchorCtr="0"/>
          <a:lstStyle>
            <a:lvl1pPr marL="0" indent="0" rtl="0">
              <a:spcBef>
                <a:spcPts val="0"/>
              </a:spcBef>
              <a:buClr>
                <a:srgbClr val="0071BC"/>
              </a:buClr>
              <a:buFont typeface="Arial Narrow"/>
              <a:buNone/>
              <a:defRPr sz="2000" b="0" i="0">
                <a:solidFill>
                  <a:srgbClr val="0071BC"/>
                </a:solidFill>
                <a:latin typeface="Arial Narrow"/>
                <a:ea typeface="Arial Narrow"/>
                <a:cs typeface="Arial Narrow"/>
                <a:sym typeface="Arial Narrow"/>
              </a:defRPr>
            </a:lvl1pPr>
            <a:lvl2pPr rtl="0">
              <a:spcBef>
                <a:spcPts val="0"/>
              </a:spcBef>
              <a:defRPr sz="2800">
                <a:solidFill>
                  <a:schemeClr val="dk1"/>
                </a:solidFill>
                <a:latin typeface="Calibri"/>
                <a:ea typeface="Calibri"/>
                <a:cs typeface="Calibri"/>
                <a:sym typeface="Calibri"/>
              </a:defRPr>
            </a:lvl2pPr>
            <a:lvl3pPr rtl="0">
              <a:spcBef>
                <a:spcPts val="0"/>
              </a:spcBef>
              <a:defRPr sz="2400">
                <a:solidFill>
                  <a:schemeClr val="dk1"/>
                </a:solidFill>
                <a:latin typeface="Calibri"/>
                <a:ea typeface="Calibri"/>
                <a:cs typeface="Calibri"/>
                <a:sym typeface="Calibri"/>
              </a:defRPr>
            </a:lvl3pPr>
            <a:lvl4pPr rtl="0">
              <a:spcBef>
                <a:spcPts val="0"/>
              </a:spcBef>
              <a:defRPr sz="2000">
                <a:solidFill>
                  <a:schemeClr val="dk1"/>
                </a:solidFill>
                <a:latin typeface="Calibri"/>
                <a:ea typeface="Calibri"/>
                <a:cs typeface="Calibri"/>
                <a:sym typeface="Calibri"/>
              </a:defRPr>
            </a:lvl4pPr>
            <a:lvl5pPr rtl="0">
              <a:spcBef>
                <a:spcPts val="0"/>
              </a:spcBef>
              <a:defRPr sz="2000">
                <a:solidFill>
                  <a:schemeClr val="dk1"/>
                </a:solidFill>
                <a:latin typeface="Calibri"/>
                <a:ea typeface="Calibri"/>
                <a:cs typeface="Calibri"/>
                <a:sym typeface="Calibri"/>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4" name="Shape 364"/>
          <p:cNvSpPr txBox="1">
            <a:spLocks noGrp="1"/>
          </p:cNvSpPr>
          <p:nvPr>
            <p:ph type="body" idx="1"/>
          </p:nvPr>
        </p:nvSpPr>
        <p:spPr>
          <a:xfrm>
            <a:off x="685800" y="2667000"/>
            <a:ext cx="7772400"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65" name="Shape 36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6" name="Shape 36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7" name="Shape 36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70" name="Shape 3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71" name="Shape 3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72" name="Shape 3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79" name="Shape 379"/>
          <p:cNvSpPr txBox="1">
            <a:spLocks noGrp="1"/>
          </p:cNvSpPr>
          <p:nvPr>
            <p:ph type="body" idx="1"/>
          </p:nvPr>
        </p:nvSpPr>
        <p:spPr>
          <a:xfrm>
            <a:off x="685800" y="2667000"/>
            <a:ext cx="3809999"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80" name="Shape 380"/>
          <p:cNvSpPr txBox="1">
            <a:spLocks noGrp="1"/>
          </p:cNvSpPr>
          <p:nvPr>
            <p:ph type="body" idx="2"/>
          </p:nvPr>
        </p:nvSpPr>
        <p:spPr>
          <a:xfrm>
            <a:off x="4648200" y="2667000"/>
            <a:ext cx="3809999" cy="3429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81" name="Shape 3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2" name="Shape 3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3" name="Shape 3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386" name="Shape 386"/>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87" name="Shape 387"/>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sz="1600"/>
            </a:lvl1pPr>
            <a:lvl2pPr marL="457200" indent="0" rtl="0">
              <a:spcBef>
                <a:spcPts val="0"/>
              </a:spcBef>
              <a:buFont typeface="Arial"/>
              <a:buNone/>
              <a:defRPr sz="1400"/>
            </a:lvl2pPr>
            <a:lvl3pPr marL="914400" indent="0" rtl="0">
              <a:spcBef>
                <a:spcPts val="0"/>
              </a:spcBef>
              <a:buFont typeface="Arial"/>
              <a:buNone/>
              <a:defRPr sz="1200"/>
            </a:lvl3pPr>
            <a:lvl4pPr marL="1371600" indent="0" rtl="0">
              <a:spcBef>
                <a:spcPts val="0"/>
              </a:spcBef>
              <a:buFont typeface="Arial"/>
              <a:buNone/>
              <a:defRPr sz="1000"/>
            </a:lvl4pPr>
            <a:lvl5pPr marL="1828800" indent="0" rtl="0">
              <a:spcBef>
                <a:spcPts val="0"/>
              </a:spcBef>
              <a:buFont typeface="Arial"/>
              <a:buNone/>
              <a:defRPr sz="1000"/>
            </a:lvl5pPr>
            <a:lvl6pPr marL="2286000" indent="0" rtl="0">
              <a:spcBef>
                <a:spcPts val="0"/>
              </a:spcBef>
              <a:buFont typeface="Arial"/>
              <a:buNone/>
              <a:defRPr sz="1000"/>
            </a:lvl6pPr>
            <a:lvl7pPr marL="2743200" indent="0" rtl="0">
              <a:spcBef>
                <a:spcPts val="0"/>
              </a:spcBef>
              <a:buFont typeface="Arial"/>
              <a:buNone/>
              <a:defRPr sz="1000"/>
            </a:lvl7pPr>
            <a:lvl8pPr marL="3200400" indent="0" rtl="0">
              <a:spcBef>
                <a:spcPts val="0"/>
              </a:spcBef>
              <a:buFont typeface="Arial"/>
              <a:buNone/>
              <a:defRPr sz="1000"/>
            </a:lvl8pPr>
            <a:lvl9pPr marL="3657600" indent="0" rtl="0">
              <a:spcBef>
                <a:spcPts val="0"/>
              </a:spcBef>
              <a:buFont typeface="Arial"/>
              <a:buNone/>
              <a:defRPr sz="1000"/>
            </a:lvl9pPr>
          </a:lstStyle>
          <a:p>
            <a:endParaRPr/>
          </a:p>
        </p:txBody>
      </p:sp>
      <p:sp>
        <p:nvSpPr>
          <p:cNvPr id="388" name="Shape 38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9" name="Shape 38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0" name="Shape 39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93" name="Shape 393"/>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394" name="Shape 39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5" name="Shape 39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6" name="Shape 39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99" name="Shape 399"/>
          <p:cNvSpPr txBox="1">
            <a:spLocks noGrp="1"/>
          </p:cNvSpPr>
          <p:nvPr>
            <p:ph type="body" idx="1"/>
          </p:nvPr>
        </p:nvSpPr>
        <p:spPr>
          <a:xfrm rot="5400000">
            <a:off x="2857499" y="495299"/>
            <a:ext cx="34290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00" name="Shape 40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1" name="Shape 40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2" name="Shape 40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405" name="Shape 405"/>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06" name="Shape 406"/>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sz="1600"/>
            </a:lvl1pPr>
            <a:lvl2pPr marL="457200" indent="0" rtl="0">
              <a:spcBef>
                <a:spcPts val="0"/>
              </a:spcBef>
              <a:buFont typeface="Arial"/>
              <a:buNone/>
              <a:defRPr sz="1400"/>
            </a:lvl2pPr>
            <a:lvl3pPr marL="914400" indent="0" rtl="0">
              <a:spcBef>
                <a:spcPts val="0"/>
              </a:spcBef>
              <a:buFont typeface="Arial"/>
              <a:buNone/>
              <a:defRPr sz="1200"/>
            </a:lvl3pPr>
            <a:lvl4pPr marL="1371600" indent="0" rtl="0">
              <a:spcBef>
                <a:spcPts val="0"/>
              </a:spcBef>
              <a:buFont typeface="Arial"/>
              <a:buNone/>
              <a:defRPr sz="1000"/>
            </a:lvl4pPr>
            <a:lvl5pPr marL="1828800" indent="0" rtl="0">
              <a:spcBef>
                <a:spcPts val="0"/>
              </a:spcBef>
              <a:buFont typeface="Arial"/>
              <a:buNone/>
              <a:defRPr sz="1000"/>
            </a:lvl5pPr>
            <a:lvl6pPr marL="2286000" indent="0" rtl="0">
              <a:spcBef>
                <a:spcPts val="0"/>
              </a:spcBef>
              <a:buFont typeface="Arial"/>
              <a:buNone/>
              <a:defRPr sz="1000"/>
            </a:lvl6pPr>
            <a:lvl7pPr marL="2743200" indent="0" rtl="0">
              <a:spcBef>
                <a:spcPts val="0"/>
              </a:spcBef>
              <a:buFont typeface="Arial"/>
              <a:buNone/>
              <a:defRPr sz="1000"/>
            </a:lvl7pPr>
            <a:lvl8pPr marL="3200400" indent="0" rtl="0">
              <a:spcBef>
                <a:spcPts val="0"/>
              </a:spcBef>
              <a:buFont typeface="Arial"/>
              <a:buNone/>
              <a:defRPr sz="1000"/>
            </a:lvl8pPr>
            <a:lvl9pPr marL="3657600" indent="0" rtl="0">
              <a:spcBef>
                <a:spcPts val="0"/>
              </a:spcBef>
              <a:buFont typeface="Arial"/>
              <a:buNone/>
              <a:defRPr sz="1000"/>
            </a:lvl9pPr>
          </a:lstStyle>
          <a:p>
            <a:endParaRPr/>
          </a:p>
        </p:txBody>
      </p:sp>
      <p:sp>
        <p:nvSpPr>
          <p:cNvPr id="407" name="Shape 40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8" name="Shape 40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09" name="Shape 40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12" name="Shape 412"/>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13" name="Shape 413"/>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14" name="Shape 414"/>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415" name="Shape 415"/>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marL="29718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marL="34290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marL="3886200" indent="-114300" algn="l" rtl="0">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a:endParaRPr/>
          </a:p>
        </p:txBody>
      </p:sp>
      <p:sp>
        <p:nvSpPr>
          <p:cNvPr id="416" name="Shape 4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17" name="Shape 4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18" name="Shape 4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sz="60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421" name="Shape 421"/>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spcBef>
                <a:spcPts val="0"/>
              </a:spcBef>
              <a:buFont typeface="Arial"/>
              <a:buNone/>
              <a:defRPr sz="2400"/>
            </a:lvl1pPr>
            <a:lvl2pPr marL="457200" indent="0" rtl="0">
              <a:spcBef>
                <a:spcPts val="0"/>
              </a:spcBef>
              <a:buFont typeface="Arial"/>
              <a:buNone/>
              <a:defRPr sz="2000"/>
            </a:lvl2pPr>
            <a:lvl3pPr marL="914400" indent="0" rtl="0">
              <a:spcBef>
                <a:spcPts val="0"/>
              </a:spcBef>
              <a:buFont typeface="Arial"/>
              <a:buNone/>
              <a:defRPr sz="1800"/>
            </a:lvl3pPr>
            <a:lvl4pPr marL="1371600" indent="0" rtl="0">
              <a:spcBef>
                <a:spcPts val="0"/>
              </a:spcBef>
              <a:buFont typeface="Arial"/>
              <a:buNone/>
              <a:defRPr sz="1600"/>
            </a:lvl4pPr>
            <a:lvl5pPr marL="1828800" indent="0" rtl="0">
              <a:spcBef>
                <a:spcPts val="0"/>
              </a:spcBef>
              <a:buFont typeface="Arial"/>
              <a:buNone/>
              <a:defRPr sz="1600"/>
            </a:lvl5pPr>
            <a:lvl6pPr marL="2286000" indent="0" rtl="0">
              <a:spcBef>
                <a:spcPts val="0"/>
              </a:spcBef>
              <a:buFont typeface="Arial"/>
              <a:buNone/>
              <a:defRPr sz="1600"/>
            </a:lvl6pPr>
            <a:lvl7pPr marL="2743200" indent="0" rtl="0">
              <a:spcBef>
                <a:spcPts val="0"/>
              </a:spcBef>
              <a:buFont typeface="Arial"/>
              <a:buNone/>
              <a:defRPr sz="1600"/>
            </a:lvl7pPr>
            <a:lvl8pPr marL="3200400" indent="0" rtl="0">
              <a:spcBef>
                <a:spcPts val="0"/>
              </a:spcBef>
              <a:buFont typeface="Arial"/>
              <a:buNone/>
              <a:defRPr sz="1600"/>
            </a:lvl8pPr>
            <a:lvl9pPr marL="3657600" indent="0" rtl="0">
              <a:spcBef>
                <a:spcPts val="0"/>
              </a:spcBef>
              <a:buFont typeface="Arial"/>
              <a:buNone/>
              <a:defRPr sz="1600"/>
            </a:lvl9pPr>
          </a:lstStyle>
          <a:p>
            <a:endParaRPr/>
          </a:p>
        </p:txBody>
      </p:sp>
      <p:sp>
        <p:nvSpPr>
          <p:cNvPr id="422" name="Shape 42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3" name="Shape 42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4" name="Shape 42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25"/>
        <p:cNvGrpSpPr/>
        <p:nvPr/>
      </p:nvGrpSpPr>
      <p:grpSpPr>
        <a:xfrm>
          <a:off x="0" y="0"/>
          <a:ext cx="0" cy="0"/>
          <a:chOff x="0" y="0"/>
          <a:chExt cx="0" cy="0"/>
        </a:xfrm>
      </p:grpSpPr>
      <p:sp>
        <p:nvSpPr>
          <p:cNvPr id="426" name="Shape 42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indent="0" algn="ctr" rtl="0">
              <a:spcBef>
                <a:spcPts val="0"/>
              </a:spcBef>
              <a:spcAft>
                <a:spcPts val="0"/>
              </a:spcAft>
              <a:defRPr sz="60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427" name="Shape 42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2pPr>
            <a:lvl3pPr marL="914400" marR="0" indent="0" algn="ctr" rtl="0">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ctr" rtl="0">
              <a:spcBef>
                <a:spcPts val="320"/>
              </a:spcBef>
              <a:spcAft>
                <a:spcPts val="0"/>
              </a:spcAft>
              <a:buClr>
                <a:schemeClr val="dk1"/>
              </a:buClr>
              <a:buFont typeface="Arial"/>
              <a:buNone/>
              <a:defRPr sz="1600" b="0" i="0" u="none" strike="noStrike" cap="none" baseline="0">
                <a:solidFill>
                  <a:schemeClr val="dk1"/>
                </a:solidFill>
                <a:latin typeface="Arial"/>
                <a:ea typeface="Arial"/>
                <a:cs typeface="Arial"/>
                <a:sym typeface="Arial"/>
              </a:defRPr>
            </a:lvl4pPr>
            <a:lvl5pPr marL="1828800" marR="0" indent="0" algn="ctr" rtl="0">
              <a:spcBef>
                <a:spcPts val="320"/>
              </a:spcBef>
              <a:spcAft>
                <a:spcPts val="0"/>
              </a:spcAft>
              <a:buClr>
                <a:schemeClr val="dk1"/>
              </a:buClr>
              <a:buFont typeface="Arial"/>
              <a:buNone/>
              <a:defRPr sz="1600" b="0" i="0" u="none" strike="noStrike" cap="none" baseline="0">
                <a:solidFill>
                  <a:schemeClr val="dk1"/>
                </a:solidFill>
                <a:latin typeface="Arial"/>
                <a:ea typeface="Arial"/>
                <a:cs typeface="Arial"/>
                <a:sym typeface="Arial"/>
              </a:defRPr>
            </a:lvl5pPr>
            <a:lvl6pPr marL="22860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6pPr>
            <a:lvl7pPr marL="27432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7pPr>
            <a:lvl8pPr marL="32004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8pPr>
            <a:lvl9pPr marL="3657600" marR="0" indent="0" algn="ctr" rtl="0">
              <a:lnSpc>
                <a:spcPct val="90000"/>
              </a:lnSpc>
              <a:spcBef>
                <a:spcPts val="500"/>
              </a:spcBef>
              <a:buClr>
                <a:schemeClr val="dk1"/>
              </a:buClr>
              <a:buFont typeface="Arial"/>
              <a:buNone/>
              <a:defRPr sz="1600" b="0" i="0" u="none" strike="noStrike" cap="none" baseline="0">
                <a:solidFill>
                  <a:schemeClr val="dk1"/>
                </a:solidFill>
                <a:latin typeface="Arial"/>
                <a:ea typeface="Arial"/>
                <a:cs typeface="Arial"/>
                <a:sym typeface="Arial"/>
              </a:defRPr>
            </a:lvl9pPr>
          </a:lstStyle>
          <a:p>
            <a:endParaRPr/>
          </a:p>
        </p:txBody>
      </p:sp>
      <p:sp>
        <p:nvSpPr>
          <p:cNvPr id="428" name="Shape 42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29" name="Shape 4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430" name="Shape 43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9"/>
        <p:cNvGrpSpPr/>
        <p:nvPr/>
      </p:nvGrpSpPr>
      <p:grpSpPr>
        <a:xfrm>
          <a:off x="0" y="0"/>
          <a:ext cx="0" cy="0"/>
          <a:chOff x="0" y="0"/>
          <a:chExt cx="0" cy="0"/>
        </a:xfrm>
      </p:grpSpPr>
      <p:sp>
        <p:nvSpPr>
          <p:cNvPr id="590" name="Shape 59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591" name="Shape 59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592" name="Shape 59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93" name="Shape 59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94" name="Shape 59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7C9B8-71F0-4121-A20F-ACF714ACD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45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7728B6-BBFD-43CC-A446-E89686A98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18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EE75B-B2C4-476D-A845-32F48A8D0C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193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B6D85-5301-4F26-929A-A26AFBBEBE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097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821CFA-5672-42C6-9AA3-7385AD39A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11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EB05E1-ACFB-442E-B826-42800EBD3C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131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1FA987-FC69-40FC-87D7-943E29B32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77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F15493-C350-4444-9108-76B368FEC9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3363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3C82E8-40A0-409A-BC24-720FCB2F8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979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842E5-64C9-4E87-9836-E77C18E1A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465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8730C3-8D27-44BB-A2D0-5328C68DB7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16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75081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6" name="Shape 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486822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2" name="Shape 3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4278102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9" name="Shape 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434654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3130047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rot="5400000">
            <a:off x="2743199" y="380999"/>
            <a:ext cx="36576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7" name="Shape 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58" name="Shape 5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243024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3" name="Shape 6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65" name="Shape 6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1056465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0" name="Shape 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1" name="Shape 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2" name="Shape 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661314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77" name="Shape 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582078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418393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72050" y="2609849"/>
            <a:ext cx="5029199" cy="19431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1009650" y="742949"/>
            <a:ext cx="5029199" cy="56769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rot="5400000">
            <a:off x="2743199" y="380999"/>
            <a:ext cx="3657600" cy="77724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1" name="Shape 6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3" name="Shape 6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0" name="Shape 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2">
            <a:alphaModFix/>
          </a:blip>
          <a:srcRect/>
          <a:stretch/>
        </p:blipFill>
        <p:spPr>
          <a:xfrm>
            <a:off x="0" y="0"/>
            <a:ext cx="9145586" cy="6859587"/>
          </a:xfrm>
          <a:prstGeom prst="rect">
            <a:avLst/>
          </a:prstGeom>
          <a:noFill/>
          <a:ln>
            <a:noFill/>
          </a:ln>
        </p:spPr>
      </p:pic>
      <p:sp>
        <p:nvSpPr>
          <p:cNvPr id="10" name="Shape 10"/>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t="4498" b="43709"/>
          <a:stretch/>
        </p:blipFill>
        <p:spPr>
          <a:xfrm>
            <a:off x="2967036" y="1752600"/>
            <a:ext cx="2378074" cy="781049"/>
          </a:xfrm>
          <a:prstGeom prst="rect">
            <a:avLst/>
          </a:prstGeom>
          <a:noFill/>
          <a:ln>
            <a:noFill/>
          </a:ln>
        </p:spPr>
      </p:pic>
      <p:sp>
        <p:nvSpPr>
          <p:cNvPr id="320" name="Shape 320"/>
          <p:cNvSpPr txBox="1"/>
          <p:nvPr/>
        </p:nvSpPr>
        <p:spPr>
          <a:xfrm>
            <a:off x="5489575" y="361950"/>
            <a:ext cx="46036" cy="6361111"/>
          </a:xfrm>
          <a:prstGeom prst="rect">
            <a:avLst/>
          </a:prstGeom>
          <a:solidFill>
            <a:srgbClr val="0071BC"/>
          </a:solidFill>
          <a:ln w="9525" cap="flat" cmpd="sng">
            <a:solidFill>
              <a:srgbClr val="4A7EBB"/>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321" name="Shape 321"/>
          <p:cNvCxnSpPr/>
          <p:nvPr/>
        </p:nvCxnSpPr>
        <p:spPr>
          <a:xfrm>
            <a:off x="5553075" y="914400"/>
            <a:ext cx="3441700" cy="0"/>
          </a:xfrm>
          <a:prstGeom prst="straightConnector1">
            <a:avLst/>
          </a:prstGeom>
          <a:noFill/>
          <a:ln w="9525" cap="flat" cmpd="sng">
            <a:solidFill>
              <a:schemeClr val="dk1"/>
            </a:solidFill>
            <a:prstDash val="solid"/>
            <a:miter/>
            <a:headEnd type="none" w="med" len="med"/>
            <a:tailEnd type="none" w="med" len="med"/>
          </a:ln>
        </p:spPr>
      </p:cxnSp>
      <p:pic>
        <p:nvPicPr>
          <p:cNvPr id="322" name="Shape 322"/>
          <p:cNvPicPr preferRelativeResize="0"/>
          <p:nvPr/>
        </p:nvPicPr>
        <p:blipFill rotWithShape="1">
          <a:blip r:embed="rId4">
            <a:alphaModFix/>
          </a:blip>
          <a:srcRect/>
          <a:stretch/>
        </p:blipFill>
        <p:spPr>
          <a:xfrm>
            <a:off x="714375" y="1612900"/>
            <a:ext cx="2019299" cy="1276349"/>
          </a:xfrm>
          <a:prstGeom prst="rect">
            <a:avLst/>
          </a:prstGeom>
          <a:noFill/>
          <a:ln>
            <a:noFill/>
          </a:ln>
        </p:spPr>
      </p:pic>
      <p:sp>
        <p:nvSpPr>
          <p:cNvPr id="323" name="Shape 323"/>
          <p:cNvSpPr txBox="1"/>
          <p:nvPr/>
        </p:nvSpPr>
        <p:spPr>
          <a:xfrm>
            <a:off x="714375" y="3228975"/>
            <a:ext cx="3651250" cy="2400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7931E"/>
              </a:buClr>
              <a:buSzPct val="25000"/>
              <a:buFont typeface="Arial"/>
              <a:buNone/>
            </a:pPr>
            <a:r>
              <a:rPr lang="en-US" sz="1800" b="0" i="0" u="none" strike="noStrike" cap="none" baseline="30000">
                <a:solidFill>
                  <a:srgbClr val="F7931E"/>
                </a:solidFill>
                <a:latin typeface="Arial"/>
                <a:ea typeface="Arial"/>
                <a:cs typeface="Arial"/>
                <a:sym typeface="Arial"/>
              </a:rPr>
              <a:t>Northeast Regional Center for Rural Development</a:t>
            </a:r>
            <a:r>
              <a:rPr lang="en-US" sz="1800" b="0" i="0" u="none" strike="noStrike" cap="none" baseline="30000">
                <a:solidFill>
                  <a:srgbClr val="000000"/>
                </a:solidFill>
                <a:latin typeface="Calibri"/>
                <a:ea typeface="Calibri"/>
                <a:cs typeface="Calibri"/>
                <a:sym typeface="Calibri"/>
              </a:rPr>
              <a:t/>
            </a:r>
            <a:br>
              <a:rPr lang="en-US" sz="1800" b="0" i="0" u="none" strike="noStrike" cap="none" baseline="30000">
                <a:solidFill>
                  <a:srgbClr val="000000"/>
                </a:solidFill>
                <a:latin typeface="Calibri"/>
                <a:ea typeface="Calibri"/>
                <a:cs typeface="Calibri"/>
                <a:sym typeface="Calibri"/>
              </a:rPr>
            </a:br>
            <a:r>
              <a:rPr lang="en-US" sz="1800" b="0" i="0" u="none" strike="noStrike" cap="none" baseline="30000">
                <a:solidFill>
                  <a:srgbClr val="F7931E"/>
                </a:solidFill>
                <a:latin typeface="Arial"/>
                <a:ea typeface="Arial"/>
                <a:cs typeface="Arial"/>
                <a:sym typeface="Arial"/>
              </a:rPr>
              <a:t>Hosted by The Pennsylvania State University</a:t>
            </a:r>
          </a:p>
          <a:p>
            <a:pPr marL="0" marR="0" lvl="0" indent="0" algn="l" rtl="0">
              <a:lnSpc>
                <a:spcPct val="100000"/>
              </a:lnSpc>
              <a:spcBef>
                <a:spcPts val="0"/>
              </a:spcBef>
              <a:spcAft>
                <a:spcPts val="0"/>
              </a:spcAft>
              <a:buClr>
                <a:schemeClr val="dk1"/>
              </a:buClr>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8CC63F"/>
              </a:buClr>
              <a:buSzPct val="25000"/>
              <a:buFont typeface="Arial"/>
              <a:buNone/>
            </a:pPr>
            <a:r>
              <a:rPr lang="en-US" sz="1800" b="0" i="0" u="none" strike="noStrike" cap="none" baseline="30000">
                <a:solidFill>
                  <a:srgbClr val="8CC63F"/>
                </a:solidFill>
                <a:latin typeface="Arial"/>
                <a:ea typeface="Arial"/>
                <a:cs typeface="Arial"/>
                <a:sym typeface="Arial"/>
              </a:rPr>
              <a:t>North Central Regional Center for Rural Development</a:t>
            </a:r>
          </a:p>
          <a:p>
            <a:pPr marL="0" marR="0" lvl="0" indent="0" algn="l" rtl="0">
              <a:lnSpc>
                <a:spcPct val="100000"/>
              </a:lnSpc>
              <a:spcBef>
                <a:spcPts val="0"/>
              </a:spcBef>
              <a:spcAft>
                <a:spcPts val="0"/>
              </a:spcAft>
              <a:buClr>
                <a:srgbClr val="8CC63F"/>
              </a:buClr>
              <a:buSzPct val="25000"/>
              <a:buFont typeface="Arial"/>
              <a:buNone/>
            </a:pPr>
            <a:r>
              <a:rPr lang="en-US" sz="1800" b="0" i="0" u="none" strike="noStrike" cap="none" baseline="30000">
                <a:solidFill>
                  <a:srgbClr val="8CC63F"/>
                </a:solidFill>
                <a:latin typeface="Arial"/>
                <a:ea typeface="Arial"/>
                <a:cs typeface="Arial"/>
                <a:sym typeface="Arial"/>
              </a:rPr>
              <a:t>Hosted by Michigan State University</a:t>
            </a:r>
          </a:p>
          <a:p>
            <a:pPr marL="0" marR="0" lvl="0" indent="0" algn="l" rtl="0">
              <a:lnSpc>
                <a:spcPct val="100000"/>
              </a:lnSpc>
              <a:spcBef>
                <a:spcPts val="0"/>
              </a:spcBef>
              <a:spcAft>
                <a:spcPts val="0"/>
              </a:spcAft>
              <a:buClr>
                <a:schemeClr val="dk1"/>
              </a:buClr>
              <a:buFont typeface="Arial"/>
              <a:buNone/>
            </a:pPr>
            <a:endParaRPr sz="1800" b="0" i="0" u="none" strike="noStrike" cap="none" baseline="300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1BC"/>
              </a:buClr>
              <a:buSzPct val="25000"/>
              <a:buFont typeface="Arial"/>
              <a:buNone/>
            </a:pPr>
            <a:r>
              <a:rPr lang="en-US" sz="1800" b="0" i="0" u="none" strike="noStrike" cap="none" baseline="30000">
                <a:solidFill>
                  <a:srgbClr val="0071BC"/>
                </a:solidFill>
                <a:latin typeface="Arial"/>
                <a:ea typeface="Arial"/>
                <a:cs typeface="Arial"/>
                <a:sym typeface="Arial"/>
              </a:rPr>
              <a:t>Southern Rural Development Center</a:t>
            </a:r>
          </a:p>
          <a:p>
            <a:pPr marL="0" marR="0" lvl="0" indent="0" algn="l" rtl="0">
              <a:lnSpc>
                <a:spcPct val="100000"/>
              </a:lnSpc>
              <a:spcBef>
                <a:spcPts val="0"/>
              </a:spcBef>
              <a:spcAft>
                <a:spcPts val="0"/>
              </a:spcAft>
              <a:buClr>
                <a:srgbClr val="0071BC"/>
              </a:buClr>
              <a:buSzPct val="25000"/>
              <a:buFont typeface="Arial"/>
              <a:buNone/>
            </a:pPr>
            <a:r>
              <a:rPr lang="en-US" sz="1800" b="0" i="0" u="none" strike="noStrike" cap="none" baseline="30000">
                <a:solidFill>
                  <a:srgbClr val="0071BC"/>
                </a:solidFill>
                <a:latin typeface="Arial"/>
                <a:ea typeface="Arial"/>
                <a:cs typeface="Arial"/>
                <a:sym typeface="Arial"/>
              </a:rPr>
              <a:t>Hosted by Mississippi State University</a:t>
            </a:r>
          </a:p>
          <a:p>
            <a:pPr marL="0" marR="0" lvl="0" indent="0" algn="l" rtl="0">
              <a:lnSpc>
                <a:spcPct val="100000"/>
              </a:lnSpc>
              <a:spcBef>
                <a:spcPts val="0"/>
              </a:spcBef>
              <a:spcAft>
                <a:spcPts val="0"/>
              </a:spcAft>
              <a:buClr>
                <a:schemeClr val="dk1"/>
              </a:buClr>
              <a:buFont typeface="Arial"/>
              <a:buNone/>
            </a:pPr>
            <a:endParaRPr sz="1800" b="0" i="0" u="none" strike="noStrike" cap="none" baseline="300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9245"/>
              </a:buClr>
              <a:buSzPct val="25000"/>
              <a:buFont typeface="Arial"/>
              <a:buNone/>
            </a:pPr>
            <a:r>
              <a:rPr lang="en-US" sz="1800" b="0" i="0" u="none" strike="noStrike" cap="none" baseline="30000">
                <a:solidFill>
                  <a:srgbClr val="009245"/>
                </a:solidFill>
                <a:latin typeface="Arial"/>
                <a:ea typeface="Arial"/>
                <a:cs typeface="Arial"/>
                <a:sym typeface="Arial"/>
              </a:rPr>
              <a:t>Western Rural Development Center</a:t>
            </a:r>
          </a:p>
          <a:p>
            <a:pPr marL="0" marR="0" lvl="0" indent="0" algn="l" rtl="0">
              <a:lnSpc>
                <a:spcPct val="100000"/>
              </a:lnSpc>
              <a:spcBef>
                <a:spcPts val="0"/>
              </a:spcBef>
              <a:spcAft>
                <a:spcPts val="0"/>
              </a:spcAft>
              <a:buClr>
                <a:srgbClr val="009245"/>
              </a:buClr>
              <a:buSzPct val="25000"/>
              <a:buFont typeface="Arial"/>
              <a:buNone/>
            </a:pPr>
            <a:r>
              <a:rPr lang="en-US" sz="1800" b="0" i="0" u="none" strike="noStrike" cap="none" baseline="30000">
                <a:solidFill>
                  <a:srgbClr val="009245"/>
                </a:solidFill>
                <a:latin typeface="Arial"/>
                <a:ea typeface="Arial"/>
                <a:cs typeface="Arial"/>
                <a:sym typeface="Arial"/>
              </a:rPr>
              <a:t>Hosted by Utah State University</a:t>
            </a:r>
          </a:p>
          <a:p>
            <a:pPr marL="0" marR="0" lvl="0" indent="0" algn="l" rtl="0">
              <a:lnSpc>
                <a:spcPct val="100000"/>
              </a:lnSpc>
              <a:spcBef>
                <a:spcPts val="0"/>
              </a:spcBef>
              <a:spcAft>
                <a:spcPts val="0"/>
              </a:spcAft>
              <a:buNone/>
            </a:pPr>
            <a:endParaRPr sz="1800" b="0" i="0" u="none" strike="noStrike" cap="none" baseline="30000">
              <a:solidFill>
                <a:srgbClr val="009245"/>
              </a:solidFill>
              <a:latin typeface="Arial"/>
              <a:ea typeface="Arial"/>
              <a:cs typeface="Arial"/>
              <a:sym typeface="Arial"/>
            </a:endParaRPr>
          </a:p>
        </p:txBody>
      </p:sp>
      <p:sp>
        <p:nvSpPr>
          <p:cNvPr id="324" name="Shape 324"/>
          <p:cNvSpPr txBox="1"/>
          <p:nvPr/>
        </p:nvSpPr>
        <p:spPr>
          <a:xfrm>
            <a:off x="5535612" y="361950"/>
            <a:ext cx="3459161"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B1464"/>
              </a:buClr>
              <a:buSzPct val="25000"/>
              <a:buFont typeface="Arial"/>
              <a:buNone/>
            </a:pPr>
            <a:r>
              <a:rPr lang="en-US" sz="3200" b="1" i="0" u="none" strike="noStrike" cap="none" baseline="0">
                <a:solidFill>
                  <a:srgbClr val="1B1464"/>
                </a:solidFill>
                <a:latin typeface="Arial"/>
                <a:ea typeface="Arial"/>
                <a:cs typeface="Arial"/>
                <a:sym typeface="Arial"/>
              </a:rPr>
              <a:t>CONTACT</a:t>
            </a:r>
          </a:p>
        </p:txBody>
      </p:sp>
      <p:sp>
        <p:nvSpPr>
          <p:cNvPr id="325" name="Shape 325"/>
          <p:cNvSpPr txBox="1"/>
          <p:nvPr/>
        </p:nvSpPr>
        <p:spPr>
          <a:xfrm>
            <a:off x="714375" y="5789612"/>
            <a:ext cx="34417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B1464"/>
              </a:buClr>
              <a:buSzPct val="25000"/>
              <a:buFont typeface="Arial"/>
              <a:buNone/>
            </a:pPr>
            <a:r>
              <a:rPr lang="en-US" sz="1600" b="0" i="0" u="none" strike="noStrike" cap="none" baseline="0">
                <a:solidFill>
                  <a:srgbClr val="1B1464"/>
                </a:solidFill>
                <a:latin typeface="Arial"/>
                <a:ea typeface="Arial"/>
                <a:cs typeface="Arial"/>
                <a:sym typeface="Arial"/>
              </a:rPr>
              <a:t>Visit us on the web</a:t>
            </a:r>
          </a:p>
          <a:p>
            <a:pPr marL="0" marR="0" lvl="0" indent="0" algn="l" rtl="0">
              <a:lnSpc>
                <a:spcPct val="100000"/>
              </a:lnSpc>
              <a:spcBef>
                <a:spcPts val="0"/>
              </a:spcBef>
              <a:spcAft>
                <a:spcPts val="0"/>
              </a:spcAft>
              <a:buClr>
                <a:srgbClr val="1B1464"/>
              </a:buClr>
              <a:buSzPct val="25000"/>
              <a:buFont typeface="Arial"/>
              <a:buNone/>
            </a:pPr>
            <a:r>
              <a:rPr lang="en-US" sz="1600" b="0" i="0" u="none" strike="noStrike" cap="none" baseline="0">
                <a:solidFill>
                  <a:srgbClr val="1B1464"/>
                </a:solidFill>
                <a:latin typeface="Arial"/>
                <a:ea typeface="Arial"/>
                <a:cs typeface="Arial"/>
                <a:sym typeface="Arial"/>
              </a:rPr>
              <a:t>http://rrdc.info</a:t>
            </a:r>
          </a:p>
        </p:txBody>
      </p:sp>
      <p:pic>
        <p:nvPicPr>
          <p:cNvPr id="326" name="Shape 326"/>
          <p:cNvPicPr preferRelativeResize="0"/>
          <p:nvPr/>
        </p:nvPicPr>
        <p:blipFill rotWithShape="1">
          <a:blip r:embed="rId5">
            <a:alphaModFix/>
          </a:blip>
          <a:srcRect/>
          <a:stretch/>
        </p:blipFill>
        <p:spPr>
          <a:xfrm>
            <a:off x="5738812" y="5991225"/>
            <a:ext cx="1487486" cy="282574"/>
          </a:xfrm>
          <a:prstGeom prst="rect">
            <a:avLst/>
          </a:prstGeom>
          <a:noFill/>
          <a:ln>
            <a:noFill/>
          </a:ln>
        </p:spPr>
      </p:pic>
      <p:sp>
        <p:nvSpPr>
          <p:cNvPr id="327" name="Shape 327"/>
          <p:cNvSpPr txBox="1"/>
          <p:nvPr/>
        </p:nvSpPr>
        <p:spPr>
          <a:xfrm>
            <a:off x="5662612" y="6273800"/>
            <a:ext cx="3332161"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en-US" sz="1000" b="0" i="0" u="none" strike="noStrike" cap="none" baseline="0">
                <a:solidFill>
                  <a:srgbClr val="7F7F7F"/>
                </a:solidFill>
                <a:latin typeface="Arial"/>
                <a:ea typeface="Arial"/>
                <a:cs typeface="Arial"/>
                <a:sym typeface="Arial"/>
              </a:rPr>
              <a:t>The Regional Rural Development Centers are funded by the United States Department of Agriculture National Institute of Food and Agriculture.</a:t>
            </a:r>
          </a:p>
        </p:txBody>
      </p:sp>
      <p:sp>
        <p:nvSpPr>
          <p:cNvPr id="328" name="Shape 3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29" name="Shape 32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685800" y="1066800"/>
            <a:ext cx="7772400" cy="14478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57" name="Shape 357"/>
          <p:cNvSpPr txBox="1">
            <a:spLocks noGrp="1"/>
          </p:cNvSpPr>
          <p:nvPr>
            <p:ph type="body" idx="1"/>
          </p:nvPr>
        </p:nvSpPr>
        <p:spPr>
          <a:xfrm>
            <a:off x="685800" y="2667000"/>
            <a:ext cx="7772400" cy="34290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Arial"/>
                <a:ea typeface="Arial"/>
                <a:cs typeface="Arial"/>
                <a:sym typeface="Arial"/>
              </a:defRPr>
            </a:lvl9pPr>
          </a:lstStyle>
          <a:p>
            <a:endParaRPr/>
          </a:p>
        </p:txBody>
      </p:sp>
      <p:sp>
        <p:nvSpPr>
          <p:cNvPr id="358" name="Shape 35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59" name="Shape 3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360" name="Shape 36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pic>
        <p:nvPicPr>
          <p:cNvPr id="361" name="Shape 361"/>
          <p:cNvPicPr preferRelativeResize="0"/>
          <p:nvPr/>
        </p:nvPicPr>
        <p:blipFill rotWithShape="1">
          <a:blip r:embed="rId12">
            <a:alphaModFix/>
          </a:blip>
          <a:srcRect b="86415"/>
          <a:stretch/>
        </p:blipFill>
        <p:spPr>
          <a:xfrm>
            <a:off x="0" y="0"/>
            <a:ext cx="9145586" cy="9318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pic>
        <p:nvPicPr>
          <p:cNvPr id="583" name="Shape 583"/>
          <p:cNvPicPr preferRelativeResize="0"/>
          <p:nvPr/>
        </p:nvPicPr>
        <p:blipFill rotWithShape="1">
          <a:blip r:embed="rId3">
            <a:alphaModFix/>
          </a:blip>
          <a:srcRect/>
          <a:stretch/>
        </p:blipFill>
        <p:spPr>
          <a:xfrm>
            <a:off x="0" y="0"/>
            <a:ext cx="9145586" cy="6859587"/>
          </a:xfrm>
          <a:prstGeom prst="rect">
            <a:avLst/>
          </a:prstGeom>
          <a:noFill/>
          <a:ln>
            <a:noFill/>
          </a:ln>
        </p:spPr>
      </p:pic>
      <p:sp>
        <p:nvSpPr>
          <p:cNvPr id="584" name="Shape 584"/>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585" name="Shape 585"/>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586" name="Shape 58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7" name="Shape 58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p>
        </p:txBody>
      </p:sp>
      <p:sp>
        <p:nvSpPr>
          <p:cNvPr id="588" name="Shape 58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a:t>
            </a:fld>
            <a:endParaRPr lang="en-US"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IFA New PPT Pages 2012 p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12" charset="-128"/>
              </a:defRPr>
            </a:lvl1pPr>
          </a:lstStyle>
          <a:p>
            <a:pPr eaLnBrk="0" fontAlgn="base" hangingPunct="0">
              <a:spcBef>
                <a:spcPct val="0"/>
              </a:spcBef>
              <a:spcAft>
                <a:spcPct val="0"/>
              </a:spcAft>
              <a:defRPr/>
            </a:pPr>
            <a:endParaRPr lang="en-US" kern="120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12" charset="-128"/>
              </a:defRPr>
            </a:lvl1pPr>
          </a:lstStyle>
          <a:p>
            <a:pPr eaLnBrk="0" fontAlgn="base" hangingPunct="0">
              <a:spcBef>
                <a:spcPct val="0"/>
              </a:spcBef>
              <a:spcAft>
                <a:spcPct val="0"/>
              </a:spcAft>
              <a:defRPr/>
            </a:pPr>
            <a:endParaRPr lang="en-US" kern="120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12" charset="-128"/>
              </a:defRPr>
            </a:lvl1pPr>
          </a:lstStyle>
          <a:p>
            <a:pPr eaLnBrk="0" fontAlgn="base" hangingPunct="0">
              <a:spcBef>
                <a:spcPct val="0"/>
              </a:spcBef>
              <a:spcAft>
                <a:spcPct val="0"/>
              </a:spcAft>
              <a:defRPr/>
            </a:pPr>
            <a:fld id="{9A4EAA40-E70B-4506-B3F3-5300FED8F94D}" type="slidenum">
              <a:rPr lang="en-US" kern="1200">
                <a:cs typeface="+mn-cs"/>
              </a:rPr>
              <a:pPr eaLnBrk="0" fontAlgn="base" hangingPunct="0">
                <a:spcBef>
                  <a:spcPct val="0"/>
                </a:spcBef>
                <a:spcAft>
                  <a:spcPct val="0"/>
                </a:spcAft>
                <a:defRPr/>
              </a:pPr>
              <a:t>‹#›</a:t>
            </a:fld>
            <a:endParaRPr lang="en-US" kern="1200">
              <a:cs typeface="+mn-cs"/>
            </a:endParaRPr>
          </a:p>
        </p:txBody>
      </p:sp>
    </p:spTree>
    <p:extLst>
      <p:ext uri="{BB962C8B-B14F-4D97-AF65-F5344CB8AC3E}">
        <p14:creationId xmlns:p14="http://schemas.microsoft.com/office/powerpoint/2010/main" val="34662705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2">
            <a:alphaModFix/>
          </a:blip>
          <a:srcRect/>
          <a:stretch/>
        </p:blipFill>
        <p:spPr>
          <a:xfrm>
            <a:off x="0" y="0"/>
            <a:ext cx="9145586" cy="6859587"/>
          </a:xfrm>
          <a:prstGeom prst="rect">
            <a:avLst/>
          </a:prstGeom>
          <a:noFill/>
          <a:ln>
            <a:noFill/>
          </a:ln>
        </p:spPr>
      </p:pic>
      <p:sp>
        <p:nvSpPr>
          <p:cNvPr id="10" name="Shape 10"/>
          <p:cNvSpPr txBox="1">
            <a:spLocks noGrp="1"/>
          </p:cNvSpPr>
          <p:nvPr>
            <p:ph type="title"/>
          </p:nvPr>
        </p:nvSpPr>
        <p:spPr>
          <a:xfrm>
            <a:off x="685800" y="1066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2438400"/>
            <a:ext cx="7772400" cy="36576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000000"/>
              </a:buClr>
              <a:buSzPct val="25000"/>
              <a:buFont typeface="Arial"/>
              <a:buNone/>
            </a:pPr>
            <a:fld id="{00000000-1234-1234-1234-123412341234}" type="slidenum">
              <a:rPr lang="en-US"/>
              <a:pPr algn="r">
                <a:buClr>
                  <a:srgbClr val="000000"/>
                </a:buClr>
                <a:buSzPct val="25000"/>
                <a:buFont typeface="Arial"/>
                <a:buNone/>
              </a:pPr>
              <a:t>‹#›</a:t>
            </a:fld>
            <a:endParaRPr lang="en-US"/>
          </a:p>
        </p:txBody>
      </p:sp>
    </p:spTree>
    <p:extLst>
      <p:ext uri="{BB962C8B-B14F-4D97-AF65-F5344CB8AC3E}">
        <p14:creationId xmlns:p14="http://schemas.microsoft.com/office/powerpoint/2010/main" val="4024470975"/>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nifa.usda.gov/press-release/usda-awards-21-agrability-grants-expand-access-farming-americans-disabilities-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agrability.org/Contact-lists/index.cf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VTbKt-ocSi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g"/><Relationship Id="rId17" Type="http://schemas.openxmlformats.org/officeDocument/2006/relationships/image" Target="../media/image35.jpg"/><Relationship Id="rId2" Type="http://schemas.openxmlformats.org/officeDocument/2006/relationships/notesSlide" Target="../notesSlides/notesSlide12.xml"/><Relationship Id="rId16"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 Id="rId1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hyperlink" Target="http://farmanswer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rticles.extension.org/pages/71180/safety-and-health-management-planning-for-general-farmers-and-ranch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imss.org/lgu_v2/homepages/home.cfm?trackID=1723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nifa.usda.gov/funding-opportunity/specialty-crop-research-initiative-scr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reenherontools.com/blog/dig-this-the-seeds-of-new-tools-germinat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olicy@nifa.usd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debodaghe@nifa.usda.gov" TargetMode="External"/><Relationship Id="rId4" Type="http://schemas.openxmlformats.org/officeDocument/2006/relationships/hyperlink" Target="mailto:abalsano@nifa.usda.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nifa.usda.gov/program/beginning-farmer-and-rancher-development-progra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nifa-connect.nifa.usda.gov/bfrdp1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ers.usda.gov/media/1952235/eib14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newfarmers.usda.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aplu.org/members/commissions/food-environment-and-renewable-resources/CFERR_Library/national-framework-for-health-and-wellness/fil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nifa.usda.gov/impac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USDA_NIFA" TargetMode="External"/><Relationship Id="rId2" Type="http://schemas.openxmlformats.org/officeDocument/2006/relationships/image" Target="../media/image43.emf"/><Relationship Id="rId1" Type="http://schemas.openxmlformats.org/officeDocument/2006/relationships/slideLayout" Target="../slideLayouts/slideLayout13.xml"/><Relationship Id="rId4" Type="http://schemas.openxmlformats.org/officeDocument/2006/relationships/hyperlink" Target="http://nifa.usd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2860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91" name="Shape 91"/>
          <p:cNvPicPr preferRelativeResize="0"/>
          <p:nvPr/>
        </p:nvPicPr>
        <p:blipFill rotWithShape="1">
          <a:blip r:embed="rId3">
            <a:alphaModFix/>
          </a:blip>
          <a:srcRect/>
          <a:stretch/>
        </p:blipFill>
        <p:spPr>
          <a:xfrm>
            <a:off x="-1586" y="150813"/>
            <a:ext cx="9145586" cy="6859587"/>
          </a:xfrm>
          <a:prstGeom prst="rect">
            <a:avLst/>
          </a:prstGeom>
          <a:noFill/>
          <a:ln>
            <a:noFill/>
          </a:ln>
        </p:spPr>
      </p:pic>
      <p:sp>
        <p:nvSpPr>
          <p:cNvPr id="92" name="Shape 92"/>
          <p:cNvSpPr txBox="1"/>
          <p:nvPr/>
        </p:nvSpPr>
        <p:spPr>
          <a:xfrm>
            <a:off x="-17461" y="3657600"/>
            <a:ext cx="3809999" cy="1612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D2D8A"/>
              </a:buClr>
              <a:buSzPct val="25000"/>
              <a:buFont typeface="Times New Roman"/>
              <a:buNone/>
            </a:pPr>
            <a:r>
              <a:rPr lang="en-US" sz="3600" b="1" i="1" dirty="0" smtClean="0">
                <a:solidFill>
                  <a:schemeClr val="bg2"/>
                </a:solidFill>
                <a:latin typeface="Times New Roman"/>
                <a:ea typeface="Times New Roman"/>
                <a:cs typeface="Times New Roman"/>
                <a:sym typeface="Times New Roman"/>
              </a:rPr>
              <a:t>AgrAbility and Related Programs</a:t>
            </a:r>
            <a:endParaRPr lang="en-US" sz="3600" b="1" i="1" u="none" strike="noStrike" cap="none" baseline="0" dirty="0">
              <a:solidFill>
                <a:schemeClr val="bg2"/>
              </a:solidFill>
              <a:latin typeface="Times New Roman"/>
              <a:ea typeface="Times New Roman"/>
              <a:cs typeface="Times New Roman"/>
              <a:sym typeface="Times New Roman"/>
            </a:endParaRPr>
          </a:p>
          <a:p>
            <a:pPr marL="0" marR="0" lvl="0" indent="0" algn="ctr" rtl="0">
              <a:lnSpc>
                <a:spcPct val="100000"/>
              </a:lnSpc>
              <a:spcBef>
                <a:spcPts val="680"/>
              </a:spcBef>
              <a:spcAft>
                <a:spcPts val="0"/>
              </a:spcAft>
              <a:buClr>
                <a:schemeClr val="dk1"/>
              </a:buClr>
              <a:buSzPct val="25000"/>
              <a:buFont typeface="Times New Roman"/>
              <a:buNone/>
            </a:pPr>
            <a:r>
              <a:rPr lang="en-US" sz="3400" b="1" i="1" u="none" strike="noStrike" cap="none" baseline="0" dirty="0">
                <a:solidFill>
                  <a:schemeClr val="dk1"/>
                </a:solidFill>
                <a:latin typeface="Times New Roman"/>
                <a:ea typeface="Times New Roman"/>
                <a:cs typeface="Times New Roman"/>
                <a:sym typeface="Times New Roman"/>
              </a:rPr>
              <a:t> </a:t>
            </a:r>
            <a:r>
              <a:rPr lang="en-US" sz="2000" b="1" i="1" u="none" strike="noStrike" cap="none" baseline="0" dirty="0">
                <a:solidFill>
                  <a:schemeClr val="dk1"/>
                </a:solidFill>
                <a:latin typeface="Times New Roman"/>
                <a:ea typeface="Times New Roman"/>
                <a:cs typeface="Times New Roman"/>
                <a:sym typeface="Times New Roman"/>
              </a:rPr>
              <a:t>201</a:t>
            </a:r>
            <a:r>
              <a:rPr lang="en-US" sz="2000" b="1" i="1" dirty="0">
                <a:solidFill>
                  <a:schemeClr val="dk1"/>
                </a:solidFill>
                <a:latin typeface="Times New Roman"/>
                <a:ea typeface="Times New Roman"/>
                <a:cs typeface="Times New Roman"/>
                <a:sym typeface="Times New Roman"/>
              </a:rPr>
              <a:t>5</a:t>
            </a:r>
            <a:r>
              <a:rPr lang="en-US" sz="2000" b="1" i="1" u="none" strike="noStrike" cap="none" baseline="0" dirty="0">
                <a:solidFill>
                  <a:schemeClr val="dk1"/>
                </a:solidFill>
                <a:latin typeface="Times New Roman"/>
                <a:ea typeface="Times New Roman"/>
                <a:cs typeface="Times New Roman"/>
                <a:sym typeface="Times New Roman"/>
              </a:rPr>
              <a:t> AgrAbility Virtual NTW</a:t>
            </a:r>
          </a:p>
          <a:p>
            <a:pPr marL="0" marR="0" lvl="0" indent="0" algn="ctr" rtl="0">
              <a:lnSpc>
                <a:spcPct val="100000"/>
              </a:lnSpc>
              <a:spcBef>
                <a:spcPts val="400"/>
              </a:spcBef>
              <a:spcAft>
                <a:spcPts val="0"/>
              </a:spcAft>
              <a:buClr>
                <a:schemeClr val="dk1"/>
              </a:buClr>
              <a:buSzPct val="25000"/>
              <a:buFont typeface="Times New Roman"/>
              <a:buNone/>
            </a:pPr>
            <a:r>
              <a:rPr lang="en-US" sz="2000" b="1" i="1" u="none" strike="noStrike" cap="none" baseline="0" dirty="0">
                <a:solidFill>
                  <a:schemeClr val="dk1"/>
                </a:solidFill>
                <a:latin typeface="Times New Roman"/>
                <a:ea typeface="Times New Roman"/>
                <a:cs typeface="Times New Roman"/>
                <a:sym typeface="Times New Roman"/>
              </a:rPr>
              <a:t>Dec. </a:t>
            </a:r>
            <a:r>
              <a:rPr lang="en-US" sz="2000" b="1" i="1" dirty="0">
                <a:solidFill>
                  <a:schemeClr val="dk1"/>
                </a:solidFill>
                <a:latin typeface="Times New Roman"/>
                <a:ea typeface="Times New Roman"/>
                <a:cs typeface="Times New Roman"/>
                <a:sym typeface="Times New Roman"/>
              </a:rPr>
              <a:t>1</a:t>
            </a:r>
            <a:r>
              <a:rPr lang="en-US" sz="2000" b="1" i="1" u="none" strike="noStrike" cap="none" baseline="0" dirty="0">
                <a:solidFill>
                  <a:schemeClr val="dk1"/>
                </a:solidFill>
                <a:latin typeface="Times New Roman"/>
                <a:ea typeface="Times New Roman"/>
                <a:cs typeface="Times New Roman"/>
                <a:sym typeface="Times New Roman"/>
              </a:rPr>
              <a:t>, 2015</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Left Arrow 3"/>
          <p:cNvSpPr>
            <a:spLocks noChangeArrowheads="1"/>
          </p:cNvSpPr>
          <p:nvPr/>
        </p:nvSpPr>
        <p:spPr bwMode="auto">
          <a:xfrm>
            <a:off x="3733800" y="3962400"/>
            <a:ext cx="304800" cy="228600"/>
          </a:xfrm>
          <a:prstGeom prst="leftArrow">
            <a:avLst>
              <a:gd name="adj1" fmla="val 50000"/>
              <a:gd name="adj2" fmla="val 500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endParaRPr lang="en-US" altLang="en-US" sz="2400" kern="1200" smtClean="0">
              <a:solidFill>
                <a:srgbClr val="96351A"/>
              </a:solidFill>
              <a:cs typeface="+mn-cs"/>
            </a:endParaRPr>
          </a:p>
        </p:txBody>
      </p:sp>
      <p:sp>
        <p:nvSpPr>
          <p:cNvPr id="18436" name="Right Arrow 4"/>
          <p:cNvSpPr>
            <a:spLocks noChangeArrowheads="1"/>
          </p:cNvSpPr>
          <p:nvPr/>
        </p:nvSpPr>
        <p:spPr bwMode="auto">
          <a:xfrm>
            <a:off x="63500" y="4751388"/>
            <a:ext cx="304800" cy="228600"/>
          </a:xfrm>
          <a:prstGeom prst="rightArrow">
            <a:avLst>
              <a:gd name="adj1" fmla="val 50000"/>
              <a:gd name="adj2" fmla="val 50000"/>
            </a:avLst>
          </a:prstGeom>
          <a:solidFill>
            <a:srgbClr val="FFC00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0" fontAlgn="base" hangingPunct="0">
              <a:spcBef>
                <a:spcPct val="0"/>
              </a:spcBef>
              <a:spcAft>
                <a:spcPct val="0"/>
              </a:spcAft>
              <a:buFontTx/>
              <a:buNone/>
            </a:pPr>
            <a:endParaRPr lang="en-US" altLang="en-US" sz="2400" kern="1200" smtClean="0">
              <a:solidFill>
                <a:srgbClr val="000000"/>
              </a:solidFill>
              <a:cs typeface="+mn-cs"/>
            </a:endParaRPr>
          </a:p>
        </p:txBody>
      </p:sp>
    </p:spTree>
    <p:extLst>
      <p:ext uri="{BB962C8B-B14F-4D97-AF65-F5344CB8AC3E}">
        <p14:creationId xmlns:p14="http://schemas.microsoft.com/office/powerpoint/2010/main" val="36362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b="1" i="1" dirty="0" smtClean="0">
                <a:solidFill>
                  <a:schemeClr val="bg2"/>
                </a:solidFill>
                <a:latin typeface="Times New Roman"/>
                <a:ea typeface="Times New Roman"/>
                <a:cs typeface="Times New Roman"/>
                <a:sym typeface="Times New Roman"/>
              </a:rPr>
              <a:t>Farm Safety at NIFA</a:t>
            </a:r>
            <a:endParaRPr lang="en-US" dirty="0">
              <a:solidFill>
                <a:schemeClr val="bg2"/>
              </a:solidFill>
            </a:endParaRPr>
          </a:p>
        </p:txBody>
      </p:sp>
    </p:spTree>
    <p:extLst>
      <p:ext uri="{BB962C8B-B14F-4D97-AF65-F5344CB8AC3E}">
        <p14:creationId xmlns:p14="http://schemas.microsoft.com/office/powerpoint/2010/main" val="117977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u="none" strike="noStrike" cap="none" baseline="0" dirty="0">
                <a:solidFill>
                  <a:schemeClr val="bg2"/>
                </a:solidFill>
                <a:latin typeface="Times New Roman"/>
                <a:ea typeface="Times New Roman"/>
                <a:cs typeface="Times New Roman"/>
                <a:sym typeface="Times New Roman"/>
              </a:rPr>
              <a:t>AgrAbility in FY 2015 </a:t>
            </a:r>
            <a:r>
              <a:rPr lang="en-US" sz="3200" b="1" i="1" u="none" strike="noStrike" cap="none" baseline="0" dirty="0">
                <a:solidFill>
                  <a:srgbClr val="B7401F"/>
                </a:solidFill>
                <a:latin typeface="Times New Roman"/>
                <a:ea typeface="Times New Roman"/>
                <a:cs typeface="Times New Roman"/>
                <a:sym typeface="Times New Roman"/>
              </a:rPr>
              <a:t/>
            </a:r>
            <a:br>
              <a:rPr lang="en-US" sz="3200" b="1" i="1" u="none" strike="noStrike" cap="none" baseline="0" dirty="0">
                <a:solidFill>
                  <a:srgbClr val="B7401F"/>
                </a:solidFill>
                <a:latin typeface="Times New Roman"/>
                <a:ea typeface="Times New Roman"/>
                <a:cs typeface="Times New Roman"/>
                <a:sym typeface="Times New Roman"/>
              </a:rPr>
            </a:br>
            <a:endParaRPr lang="en-US" sz="3200" b="1" i="1" u="none" strike="noStrike" cap="none" baseline="0" dirty="0">
              <a:solidFill>
                <a:srgbClr val="B7401F"/>
              </a:solidFill>
              <a:latin typeface="Times New Roman"/>
              <a:ea typeface="Times New Roman"/>
              <a:cs typeface="Times New Roman"/>
              <a:sym typeface="Times New Roman"/>
            </a:endParaRPr>
          </a:p>
        </p:txBody>
      </p:sp>
      <p:sp>
        <p:nvSpPr>
          <p:cNvPr id="248" name="Shape 248"/>
          <p:cNvSpPr txBox="1">
            <a:spLocks noGrp="1"/>
          </p:cNvSpPr>
          <p:nvPr>
            <p:ph type="body" idx="1"/>
          </p:nvPr>
        </p:nvSpPr>
        <p:spPr>
          <a:xfrm>
            <a:off x="685800" y="1981200"/>
            <a:ext cx="8458200" cy="41148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600" b="0" i="0" u="none" strike="noStrike" cap="none" baseline="0" dirty="0">
                <a:solidFill>
                  <a:schemeClr val="dk1"/>
                </a:solidFill>
                <a:latin typeface="Times New Roman"/>
                <a:ea typeface="Times New Roman"/>
                <a:cs typeface="Times New Roman"/>
                <a:sym typeface="Times New Roman"/>
              </a:rPr>
              <a:t>Approximately $4.1 million </a:t>
            </a: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17</a:t>
            </a:r>
            <a:r>
              <a:rPr lang="en-US" sz="2200" b="0" i="0" u="none" strike="noStrike" cap="none" baseline="0" dirty="0" smtClean="0">
                <a:solidFill>
                  <a:schemeClr val="dk1"/>
                </a:solidFill>
                <a:latin typeface="Times New Roman"/>
                <a:ea typeface="Times New Roman"/>
                <a:cs typeface="Times New Roman"/>
                <a:sym typeface="Times New Roman"/>
              </a:rPr>
              <a:t> </a:t>
            </a:r>
            <a:r>
              <a:rPr lang="en-US" sz="2200" b="0" i="0" u="none" strike="noStrike" cap="none" baseline="0" dirty="0">
                <a:solidFill>
                  <a:schemeClr val="dk1"/>
                </a:solidFill>
                <a:latin typeface="Times New Roman"/>
                <a:ea typeface="Times New Roman"/>
                <a:cs typeface="Times New Roman"/>
                <a:sym typeface="Times New Roman"/>
              </a:rPr>
              <a:t>continuing SRAPs </a:t>
            </a:r>
          </a:p>
          <a:p>
            <a:pPr lvl="1" indent="-342900">
              <a:spcBef>
                <a:spcPts val="520"/>
              </a:spcBef>
              <a:buSzPct val="100000"/>
              <a:buFont typeface="Noto Sans Symbols"/>
              <a:buChar char="▪"/>
            </a:pPr>
            <a:r>
              <a:rPr lang="en-US" sz="2200" b="0" i="0" u="none" strike="noStrike" cap="none" baseline="0" dirty="0">
                <a:solidFill>
                  <a:schemeClr val="dk1"/>
                </a:solidFill>
                <a:latin typeface="Times New Roman"/>
                <a:ea typeface="Times New Roman"/>
                <a:cs typeface="Times New Roman"/>
                <a:sym typeface="Times New Roman"/>
              </a:rPr>
              <a:t>1 continuing NAP</a:t>
            </a:r>
          </a:p>
          <a:p>
            <a:pPr lvl="1" indent="-342900">
              <a:spcBef>
                <a:spcPts val="520"/>
              </a:spcBef>
              <a:buSzPct val="100000"/>
              <a:buFont typeface="Noto Sans Symbols"/>
              <a:buChar char="▪"/>
            </a:pPr>
            <a:r>
              <a:rPr lang="en-US" sz="2200" dirty="0" smtClean="0">
                <a:latin typeface="Times New Roman"/>
                <a:ea typeface="Times New Roman"/>
                <a:cs typeface="Times New Roman"/>
                <a:sym typeface="Times New Roman"/>
              </a:rPr>
              <a:t>3</a:t>
            </a:r>
            <a:r>
              <a:rPr lang="en-US" sz="2200" b="0" i="0" u="none" strike="noStrike" cap="none" baseline="0" dirty="0" smtClean="0">
                <a:solidFill>
                  <a:schemeClr val="dk1"/>
                </a:solidFill>
                <a:latin typeface="Times New Roman"/>
                <a:ea typeface="Times New Roman"/>
                <a:cs typeface="Times New Roman"/>
                <a:sym typeface="Times New Roman"/>
              </a:rPr>
              <a:t> </a:t>
            </a:r>
            <a:r>
              <a:rPr lang="en-US" sz="2200" b="0" i="0" u="none" strike="noStrike" cap="none" baseline="0" dirty="0">
                <a:solidFill>
                  <a:schemeClr val="dk1"/>
                </a:solidFill>
                <a:latin typeface="Times New Roman"/>
                <a:ea typeface="Times New Roman"/>
                <a:cs typeface="Times New Roman"/>
                <a:sym typeface="Times New Roman"/>
              </a:rPr>
              <a:t>new SRAPs</a:t>
            </a:r>
            <a:r>
              <a:rPr lang="en-US" sz="1800" b="0" i="0" u="none" strike="noStrike" cap="none" baseline="0" dirty="0">
                <a:solidFill>
                  <a:schemeClr val="dk1"/>
                </a:solidFill>
                <a:latin typeface="Times New Roman"/>
                <a:ea typeface="Times New Roman"/>
                <a:cs typeface="Times New Roman"/>
                <a:sym typeface="Times New Roman"/>
              </a:rPr>
              <a:t> </a:t>
            </a:r>
            <a:endParaRPr lang="en-US" sz="1800" b="0" i="0" u="none" strike="noStrike" cap="none" baseline="0" dirty="0" smtClean="0">
              <a:solidFill>
                <a:schemeClr val="dk1"/>
              </a:solidFill>
              <a:latin typeface="Times New Roman"/>
              <a:ea typeface="Times New Roman"/>
              <a:cs typeface="Times New Roman"/>
              <a:sym typeface="Times New Roman"/>
            </a:endParaRPr>
          </a:p>
          <a:p>
            <a:pPr marL="400050" lvl="1" indent="0">
              <a:lnSpc>
                <a:spcPct val="150000"/>
              </a:lnSpc>
              <a:spcBef>
                <a:spcPts val="520"/>
              </a:spcBef>
              <a:buSzPct val="100000"/>
              <a:buNone/>
            </a:pPr>
            <a:endParaRPr lang="en-US" sz="18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spcBef>
                <a:spcPts val="520"/>
              </a:spcBef>
              <a:spcAft>
                <a:spcPts val="0"/>
              </a:spcAft>
              <a:buClr>
                <a:schemeClr val="dk1"/>
              </a:buClr>
              <a:buSzPct val="100000"/>
              <a:buFont typeface="Noto Sans Symbols"/>
              <a:buChar char="▪"/>
            </a:pPr>
            <a:r>
              <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SRAPs received up to </a:t>
            </a:r>
            <a:r>
              <a:rPr lang="en-US" sz="24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189,000</a:t>
            </a:r>
          </a:p>
          <a:p>
            <a:pPr marL="342900" marR="0" lvl="0" indent="-342900" algn="l" rtl="0">
              <a:spcBef>
                <a:spcPts val="520"/>
              </a:spcBef>
              <a:spcAft>
                <a:spcPts val="0"/>
              </a:spcAft>
              <a:buClr>
                <a:schemeClr val="dk1"/>
              </a:buClr>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NAP received $521,457</a:t>
            </a:r>
            <a:r>
              <a:rPr lang="en-US" sz="24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p>
          <a:p>
            <a:pPr marL="342900" marR="0" lvl="0" indent="-342900" algn="l" rtl="0">
              <a:spcBef>
                <a:spcPts val="520"/>
              </a:spcBef>
              <a:spcAft>
                <a:spcPts val="0"/>
              </a:spcAft>
              <a:buClr>
                <a:schemeClr val="dk1"/>
              </a:buClr>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One-time additional increase </a:t>
            </a:r>
          </a:p>
          <a:p>
            <a:pPr lvl="0" indent="-342900">
              <a:spcBef>
                <a:spcPts val="520"/>
              </a:spcBef>
              <a:buSzPct val="100000"/>
              <a:buFont typeface="Noto Sans Symbols"/>
              <a:buChar char="▪"/>
            </a:pPr>
            <a:endParaRPr lang="en-US" sz="2400" dirty="0" smtClean="0">
              <a:latin typeface="Times New Roman" panose="02020603050405020304" pitchFamily="18" charset="0"/>
              <a:ea typeface="Times New Roman"/>
              <a:cs typeface="Times New Roman" panose="02020603050405020304" pitchFamily="18" charset="0"/>
              <a:sym typeface="Times New Roman"/>
            </a:endParaRPr>
          </a:p>
          <a:p>
            <a:pPr lvl="0" indent="-342900">
              <a:spcBef>
                <a:spcPts val="520"/>
              </a:spcBef>
              <a:buSzPct val="100000"/>
              <a:buFont typeface="Noto Sans Symbols"/>
              <a:buChar char="▪"/>
            </a:pPr>
            <a:r>
              <a:rPr lang="en-US" sz="2400" dirty="0" smtClean="0">
                <a:latin typeface="Times New Roman" panose="02020603050405020304" pitchFamily="18" charset="0"/>
                <a:ea typeface="Times New Roman"/>
                <a:cs typeface="Times New Roman" panose="02020603050405020304" pitchFamily="18" charset="0"/>
                <a:sym typeface="Times New Roman"/>
              </a:rPr>
              <a:t>For </a:t>
            </a:r>
            <a:r>
              <a:rPr lang="en-US" sz="2400" dirty="0">
                <a:latin typeface="Times New Roman" panose="02020603050405020304" pitchFamily="18" charset="0"/>
                <a:ea typeface="Times New Roman"/>
                <a:cs typeface="Times New Roman" panose="02020603050405020304" pitchFamily="18" charset="0"/>
                <a:sym typeface="Times New Roman"/>
              </a:rPr>
              <a:t>details: </a:t>
            </a:r>
            <a:r>
              <a:rPr lang="en-US" sz="1600" dirty="0">
                <a:latin typeface="Times New Roman" panose="02020603050405020304" pitchFamily="18" charset="0"/>
                <a:ea typeface="Times New Roman"/>
                <a:cs typeface="Times New Roman" panose="02020603050405020304" pitchFamily="18" charset="0"/>
                <a:sym typeface="Times New Roman"/>
                <a:hlinkClick r:id="rId3"/>
              </a:rPr>
              <a:t>http://</a:t>
            </a:r>
            <a:r>
              <a:rPr lang="en-US" sz="1600" dirty="0" smtClean="0">
                <a:latin typeface="Times New Roman" panose="02020603050405020304" pitchFamily="18" charset="0"/>
                <a:ea typeface="Times New Roman"/>
                <a:cs typeface="Times New Roman" panose="02020603050405020304" pitchFamily="18" charset="0"/>
                <a:sym typeface="Times New Roman"/>
                <a:hlinkClick r:id="rId3"/>
              </a:rPr>
              <a:t>nifa.usda.gov/press-release/usda-awards-21-agrability-grants-expand-access-farming-americans-disabilities-0</a:t>
            </a:r>
            <a:r>
              <a:rPr lang="en-US" sz="1600" dirty="0" smtClean="0">
                <a:latin typeface="Times New Roman" panose="02020603050405020304" pitchFamily="18" charset="0"/>
                <a:ea typeface="Times New Roman"/>
                <a:cs typeface="Times New Roman" panose="02020603050405020304" pitchFamily="18" charset="0"/>
                <a:sym typeface="Times New Roman"/>
              </a:rPr>
              <a:t> </a:t>
            </a:r>
            <a:endParaRPr lang="en-US" sz="16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grability.org/Contact-lists/State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0900"/>
            <a:ext cx="8382000" cy="539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400800"/>
            <a:ext cx="4347665" cy="307777"/>
          </a:xfrm>
          <a:prstGeom prst="rect">
            <a:avLst/>
          </a:prstGeom>
        </p:spPr>
        <p:txBody>
          <a:bodyPr wrap="none">
            <a:spAutoFit/>
          </a:bodyPr>
          <a:lstStyle/>
          <a:p>
            <a:r>
              <a:rPr lang="en-US" b="1" dirty="0">
                <a:solidFill>
                  <a:schemeClr val="accent2"/>
                </a:solidFill>
                <a:hlinkClick r:id="rId4"/>
              </a:rPr>
              <a:t>http://</a:t>
            </a:r>
            <a:r>
              <a:rPr lang="en-US" b="1" dirty="0" smtClean="0">
                <a:solidFill>
                  <a:schemeClr val="accent2"/>
                </a:solidFill>
                <a:hlinkClick r:id="rId4"/>
              </a:rPr>
              <a:t>www.agrability.org/Contact-lists/index.cfm</a:t>
            </a:r>
            <a:r>
              <a:rPr lang="en-US" b="1" dirty="0" smtClean="0">
                <a:solidFill>
                  <a:schemeClr val="accent2"/>
                </a:solidFill>
              </a:rPr>
              <a:t> </a:t>
            </a:r>
            <a:endParaRPr lang="en-US" b="1" dirty="0">
              <a:solidFill>
                <a:schemeClr val="accent2"/>
              </a:solidFill>
            </a:endParaRPr>
          </a:p>
        </p:txBody>
      </p:sp>
    </p:spTree>
    <p:extLst>
      <p:ext uri="{BB962C8B-B14F-4D97-AF65-F5344CB8AC3E}">
        <p14:creationId xmlns:p14="http://schemas.microsoft.com/office/powerpoint/2010/main" val="3243262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304800" y="914400"/>
            <a:ext cx="8610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US" sz="3200" b="1" i="1" u="none" strike="noStrike" cap="none" baseline="0" dirty="0">
                <a:solidFill>
                  <a:srgbClr val="000000"/>
                </a:solidFill>
                <a:latin typeface="Times New Roman"/>
                <a:ea typeface="Times New Roman"/>
                <a:cs typeface="Times New Roman"/>
                <a:sym typeface="Times New Roman"/>
              </a:rPr>
              <a:t>Youth Farm Safety Education and Certification FY2013-FY2015</a:t>
            </a:r>
          </a:p>
        </p:txBody>
      </p:sp>
      <p:sp>
        <p:nvSpPr>
          <p:cNvPr id="442" name="Shape 442"/>
          <p:cNvSpPr txBox="1">
            <a:spLocks noGrp="1"/>
          </p:cNvSpPr>
          <p:nvPr>
            <p:ph type="body" idx="1"/>
          </p:nvPr>
        </p:nvSpPr>
        <p:spPr>
          <a:xfrm>
            <a:off x="685800" y="2209800"/>
            <a:ext cx="77724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Times New Roman"/>
              <a:buChar char="•"/>
            </a:pPr>
            <a:r>
              <a:rPr lang="en-US" sz="2400" b="0" i="0" u="none" strike="noStrike" cap="none" baseline="0" dirty="0">
                <a:solidFill>
                  <a:srgbClr val="000000"/>
                </a:solidFill>
                <a:latin typeface="Times New Roman"/>
                <a:ea typeface="Times New Roman"/>
                <a:cs typeface="Times New Roman"/>
                <a:sym typeface="Times New Roman"/>
              </a:rPr>
              <a:t>NIFA funds </a:t>
            </a:r>
            <a:r>
              <a:rPr lang="en-US" sz="2400" b="0" i="1" u="none" strike="noStrike" cap="none" baseline="0" dirty="0">
                <a:solidFill>
                  <a:srgbClr val="000000"/>
                </a:solidFill>
                <a:latin typeface="Times New Roman"/>
                <a:ea typeface="Times New Roman"/>
                <a:cs typeface="Times New Roman"/>
                <a:sym typeface="Times New Roman"/>
              </a:rPr>
              <a:t>Safety in Agriculture for Youth (SAY) </a:t>
            </a:r>
            <a:r>
              <a:rPr lang="en-US" sz="2400" b="0" i="0" u="none" strike="noStrike" cap="none" baseline="0" dirty="0">
                <a:solidFill>
                  <a:srgbClr val="000000"/>
                </a:solidFill>
                <a:latin typeface="Times New Roman"/>
                <a:ea typeface="Times New Roman"/>
                <a:cs typeface="Times New Roman"/>
                <a:sym typeface="Times New Roman"/>
              </a:rPr>
              <a:t>project </a:t>
            </a:r>
          </a:p>
          <a:p>
            <a:pPr marL="342900" marR="0" lvl="0" indent="-342900" algn="l" rtl="0">
              <a:lnSpc>
                <a:spcPct val="100000"/>
              </a:lnSpc>
              <a:spcBef>
                <a:spcPts val="480"/>
              </a:spcBef>
              <a:spcAft>
                <a:spcPts val="0"/>
              </a:spcAft>
              <a:buClr>
                <a:srgbClr val="000000"/>
              </a:buClr>
              <a:buSzPct val="100000"/>
              <a:buFont typeface="Times New Roman"/>
              <a:buChar char="•"/>
            </a:pPr>
            <a:r>
              <a:rPr lang="en-US" sz="2400" b="0" i="0" u="none" strike="noStrike" cap="none" baseline="0" dirty="0">
                <a:solidFill>
                  <a:srgbClr val="000000"/>
                </a:solidFill>
                <a:latin typeface="Times New Roman"/>
                <a:ea typeface="Times New Roman"/>
                <a:cs typeface="Times New Roman"/>
                <a:sym typeface="Times New Roman"/>
              </a:rPr>
              <a:t>Multi-institution, </a:t>
            </a:r>
            <a:r>
              <a:rPr lang="en-US" sz="2400" b="0" i="0" u="none" strike="noStrike" cap="none" baseline="0" dirty="0" smtClean="0">
                <a:solidFill>
                  <a:srgbClr val="000000"/>
                </a:solidFill>
                <a:latin typeface="Times New Roman"/>
                <a:ea typeface="Times New Roman"/>
                <a:cs typeface="Times New Roman"/>
                <a:sym typeface="Times New Roman"/>
              </a:rPr>
              <a:t>started as a two-year project </a:t>
            </a:r>
          </a:p>
          <a:p>
            <a:pPr marL="0" marR="0" lvl="0" indent="0" algn="l" rtl="0">
              <a:lnSpc>
                <a:spcPct val="100000"/>
              </a:lnSpc>
              <a:spcBef>
                <a:spcPts val="480"/>
              </a:spcBef>
              <a:spcAft>
                <a:spcPts val="0"/>
              </a:spcAft>
              <a:buClr>
                <a:srgbClr val="000000"/>
              </a:buClr>
              <a:buSzPct val="100000"/>
              <a:buNone/>
            </a:pPr>
            <a:r>
              <a:rPr lang="en-US" sz="2400" dirty="0">
                <a:solidFill>
                  <a:srgbClr val="000000"/>
                </a:solidFill>
                <a:latin typeface="Times New Roman"/>
                <a:ea typeface="Times New Roman"/>
                <a:cs typeface="Times New Roman"/>
                <a:sym typeface="Times New Roman"/>
              </a:rPr>
              <a:t> </a:t>
            </a:r>
            <a:r>
              <a:rPr lang="en-US" sz="2400" dirty="0" smtClean="0">
                <a:solidFill>
                  <a:srgbClr val="000000"/>
                </a:solidFill>
                <a:latin typeface="Times New Roman"/>
                <a:ea typeface="Times New Roman"/>
                <a:cs typeface="Times New Roman"/>
                <a:sym typeface="Times New Roman"/>
              </a:rPr>
              <a:t>    </a:t>
            </a:r>
            <a:r>
              <a:rPr lang="en-US" sz="2000" b="0" i="0" u="none" strike="noStrike" cap="none" baseline="0" dirty="0" smtClean="0">
                <a:solidFill>
                  <a:srgbClr val="000000"/>
                </a:solidFill>
                <a:latin typeface="Times New Roman"/>
                <a:ea typeface="Times New Roman"/>
                <a:cs typeface="Times New Roman"/>
                <a:sym typeface="Times New Roman"/>
              </a:rPr>
              <a:t>(at </a:t>
            </a:r>
            <a:r>
              <a:rPr lang="en-US" sz="2000" b="0" i="0" u="none" strike="noStrike" cap="none" baseline="0" dirty="0">
                <a:solidFill>
                  <a:srgbClr val="000000"/>
                </a:solidFill>
                <a:latin typeface="Times New Roman"/>
                <a:ea typeface="Times New Roman"/>
                <a:cs typeface="Times New Roman"/>
                <a:sym typeface="Times New Roman"/>
              </a:rPr>
              <a:t>$300,000 </a:t>
            </a:r>
            <a:r>
              <a:rPr lang="en-US" sz="2000" b="0" i="0" u="none" strike="noStrike" cap="none" baseline="0" dirty="0" smtClean="0">
                <a:solidFill>
                  <a:srgbClr val="000000"/>
                </a:solidFill>
                <a:latin typeface="Times New Roman"/>
                <a:ea typeface="Times New Roman"/>
                <a:cs typeface="Times New Roman"/>
                <a:sym typeface="Times New Roman"/>
              </a:rPr>
              <a:t>FY13-14; $150,000 in FY15)</a:t>
            </a:r>
            <a:r>
              <a:rPr lang="en-US" sz="2400" b="0" i="0" u="none" strike="noStrike" cap="none" baseline="0" dirty="0" smtClean="0">
                <a:solidFill>
                  <a:srgbClr val="000000"/>
                </a:solidFill>
                <a:latin typeface="Times New Roman"/>
                <a:ea typeface="Times New Roman"/>
                <a:cs typeface="Times New Roman"/>
                <a:sym typeface="Times New Roman"/>
              </a:rPr>
              <a:t>   </a:t>
            </a:r>
            <a:endParaRPr lang="en-US" sz="2400" b="0" i="0" u="none" strike="noStrike" cap="none" baseline="0" dirty="0">
              <a:solidFill>
                <a:srgbClr val="000000"/>
              </a:solidFill>
              <a:latin typeface="Times New Roman"/>
              <a:ea typeface="Times New Roman"/>
              <a:cs typeface="Times New Roman"/>
              <a:sym typeface="Times New Roman"/>
            </a:endParaRP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Develop a national strategy to enhance awareness, access and use of the farm safety materials by youth and adults who instruct/work with youth.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Build upon current standards and curriculum;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Determine alignment of safety resources to national educational standards; </a:t>
            </a:r>
          </a:p>
          <a:p>
            <a:pPr marL="742950" marR="0" lvl="1" indent="-285750" algn="l" rtl="0">
              <a:lnSpc>
                <a:spcPct val="100000"/>
              </a:lnSpc>
              <a:spcBef>
                <a:spcPts val="400"/>
              </a:spcBef>
              <a:spcAft>
                <a:spcPts val="0"/>
              </a:spcAft>
              <a:buClr>
                <a:srgbClr val="000000"/>
              </a:buClr>
              <a:buSzPct val="100000"/>
              <a:buFont typeface="Times New Roman"/>
              <a:buChar char="–"/>
            </a:pPr>
            <a:r>
              <a:rPr lang="en-US" sz="2000" b="0" i="0" u="none" strike="noStrike" cap="none" baseline="0" dirty="0">
                <a:solidFill>
                  <a:srgbClr val="000000"/>
                </a:solidFill>
                <a:latin typeface="Times New Roman"/>
                <a:ea typeface="Times New Roman"/>
                <a:cs typeface="Times New Roman"/>
                <a:sym typeface="Times New Roman"/>
              </a:rPr>
              <a:t>Develop a national clearinghouse for Ag safety and health curricula for </a:t>
            </a:r>
            <a:r>
              <a:rPr lang="en-US" sz="2000" b="0" i="0" u="none" strike="noStrike" cap="none" baseline="0" dirty="0" smtClean="0">
                <a:solidFill>
                  <a:srgbClr val="000000"/>
                </a:solidFill>
                <a:latin typeface="Times New Roman"/>
                <a:ea typeface="Times New Roman"/>
                <a:cs typeface="Times New Roman"/>
                <a:sym typeface="Times New Roman"/>
              </a:rPr>
              <a:t>youth</a:t>
            </a:r>
            <a:endParaRPr lang="en-US" sz="2000" b="0" i="0" u="sng" strike="noStrike" cap="none" baseline="0" dirty="0">
              <a:solidFill>
                <a:schemeClr val="hlink"/>
              </a:solidFill>
              <a:latin typeface="Arial"/>
              <a:ea typeface="Arial"/>
              <a:cs typeface="Arial"/>
              <a:sym typeface="Arial"/>
              <a:hlinkClick r:id="rId3"/>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663573" y="685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smtClean="0">
                <a:solidFill>
                  <a:schemeClr val="dk2"/>
                </a:solidFill>
                <a:latin typeface="Times New Roman" panose="02020603050405020304" pitchFamily="18" charset="0"/>
                <a:cs typeface="Times New Roman" panose="02020603050405020304" pitchFamily="18" charset="0"/>
                <a:sym typeface="Arial"/>
              </a:rPr>
              <a:t>SAY Project </a:t>
            </a: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Team Partners</a:t>
            </a:r>
          </a:p>
        </p:txBody>
      </p:sp>
      <p:sp>
        <p:nvSpPr>
          <p:cNvPr id="2" name="Text Placeholder 1"/>
          <p:cNvSpPr>
            <a:spLocks noGrp="1"/>
          </p:cNvSpPr>
          <p:nvPr>
            <p:ph type="body" idx="1"/>
          </p:nvPr>
        </p:nvSpPr>
        <p:spPr>
          <a:xfrm>
            <a:off x="685800" y="1981200"/>
            <a:ext cx="7772400" cy="4114800"/>
          </a:xfrm>
        </p:spPr>
        <p:txBody>
          <a:bodyPr/>
          <a:lstStyle/>
          <a:p>
            <a:endParaRPr lang="en-US" dirty="0"/>
          </a:p>
        </p:txBody>
      </p:sp>
      <p:pic>
        <p:nvPicPr>
          <p:cNvPr id="448" name="Shape 448"/>
          <p:cNvPicPr preferRelativeResize="0"/>
          <p:nvPr/>
        </p:nvPicPr>
        <p:blipFill rotWithShape="1">
          <a:blip r:embed="rId3">
            <a:alphaModFix/>
          </a:blip>
          <a:srcRect/>
          <a:stretch/>
        </p:blipFill>
        <p:spPr>
          <a:xfrm>
            <a:off x="2666999" y="2075657"/>
            <a:ext cx="3962399" cy="920749"/>
          </a:xfrm>
          <a:prstGeom prst="rect">
            <a:avLst/>
          </a:prstGeom>
          <a:noFill/>
          <a:ln>
            <a:noFill/>
          </a:ln>
        </p:spPr>
      </p:pic>
      <p:pic>
        <p:nvPicPr>
          <p:cNvPr id="449" name="Shape 449"/>
          <p:cNvPicPr preferRelativeResize="0"/>
          <p:nvPr/>
        </p:nvPicPr>
        <p:blipFill rotWithShape="1">
          <a:blip r:embed="rId4">
            <a:alphaModFix/>
          </a:blip>
          <a:srcRect/>
          <a:stretch/>
        </p:blipFill>
        <p:spPr>
          <a:xfrm>
            <a:off x="854075" y="3312319"/>
            <a:ext cx="2971799" cy="579436"/>
          </a:xfrm>
          <a:prstGeom prst="rect">
            <a:avLst/>
          </a:prstGeom>
          <a:noFill/>
          <a:ln>
            <a:noFill/>
          </a:ln>
        </p:spPr>
      </p:pic>
      <p:pic>
        <p:nvPicPr>
          <p:cNvPr id="450" name="Shape 450"/>
          <p:cNvPicPr preferRelativeResize="0"/>
          <p:nvPr/>
        </p:nvPicPr>
        <p:blipFill rotWithShape="1">
          <a:blip r:embed="rId5">
            <a:alphaModFix/>
          </a:blip>
          <a:srcRect/>
          <a:stretch/>
        </p:blipFill>
        <p:spPr>
          <a:xfrm>
            <a:off x="5219700" y="2996406"/>
            <a:ext cx="3200399" cy="895349"/>
          </a:xfrm>
          <a:prstGeom prst="rect">
            <a:avLst/>
          </a:prstGeom>
          <a:noFill/>
          <a:ln>
            <a:noFill/>
          </a:ln>
        </p:spPr>
      </p:pic>
      <p:pic>
        <p:nvPicPr>
          <p:cNvPr id="451" name="Shape 451"/>
          <p:cNvPicPr preferRelativeResize="0"/>
          <p:nvPr/>
        </p:nvPicPr>
        <p:blipFill rotWithShape="1">
          <a:blip r:embed="rId6">
            <a:alphaModFix/>
          </a:blip>
          <a:srcRect/>
          <a:stretch/>
        </p:blipFill>
        <p:spPr>
          <a:xfrm>
            <a:off x="854075" y="4467225"/>
            <a:ext cx="2590800" cy="1865312"/>
          </a:xfrm>
          <a:prstGeom prst="rect">
            <a:avLst/>
          </a:prstGeom>
          <a:noFill/>
          <a:ln>
            <a:noFill/>
          </a:ln>
        </p:spPr>
      </p:pic>
      <p:pic>
        <p:nvPicPr>
          <p:cNvPr id="452" name="Shape 452"/>
          <p:cNvPicPr preferRelativeResize="0"/>
          <p:nvPr/>
        </p:nvPicPr>
        <p:blipFill rotWithShape="1">
          <a:blip r:embed="rId7">
            <a:alphaModFix/>
          </a:blip>
          <a:srcRect/>
          <a:stretch/>
        </p:blipFill>
        <p:spPr>
          <a:xfrm>
            <a:off x="4267200" y="4191000"/>
            <a:ext cx="2943224" cy="18589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598486"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SAY National Steering Committee</a:t>
            </a:r>
          </a:p>
        </p:txBody>
      </p:sp>
      <p:sp>
        <p:nvSpPr>
          <p:cNvPr id="2" name="Text Placeholder 1"/>
          <p:cNvSpPr>
            <a:spLocks noGrp="1"/>
          </p:cNvSpPr>
          <p:nvPr>
            <p:ph type="body" idx="1"/>
          </p:nvPr>
        </p:nvSpPr>
        <p:spPr/>
        <p:txBody>
          <a:bodyPr/>
          <a:lstStyle/>
          <a:p>
            <a:endParaRPr lang="en-US" dirty="0"/>
          </a:p>
        </p:txBody>
      </p:sp>
      <p:pic>
        <p:nvPicPr>
          <p:cNvPr id="458" name="Shape 458"/>
          <p:cNvPicPr preferRelativeResize="0"/>
          <p:nvPr/>
        </p:nvPicPr>
        <p:blipFill rotWithShape="1">
          <a:blip r:embed="rId3">
            <a:alphaModFix/>
          </a:blip>
          <a:srcRect/>
          <a:stretch/>
        </p:blipFill>
        <p:spPr>
          <a:xfrm>
            <a:off x="457200" y="1954211"/>
            <a:ext cx="2133599" cy="663574"/>
          </a:xfrm>
          <a:prstGeom prst="rect">
            <a:avLst/>
          </a:prstGeom>
          <a:noFill/>
          <a:ln>
            <a:noFill/>
          </a:ln>
        </p:spPr>
      </p:pic>
      <p:pic>
        <p:nvPicPr>
          <p:cNvPr id="459" name="Shape 459"/>
          <p:cNvPicPr preferRelativeResize="0"/>
          <p:nvPr/>
        </p:nvPicPr>
        <p:blipFill rotWithShape="1">
          <a:blip r:embed="rId4">
            <a:alphaModFix/>
          </a:blip>
          <a:srcRect/>
          <a:stretch/>
        </p:blipFill>
        <p:spPr>
          <a:xfrm>
            <a:off x="2606675" y="1954211"/>
            <a:ext cx="1878011" cy="1147762"/>
          </a:xfrm>
          <a:prstGeom prst="rect">
            <a:avLst/>
          </a:prstGeom>
          <a:noFill/>
          <a:ln>
            <a:noFill/>
          </a:ln>
        </p:spPr>
      </p:pic>
      <p:pic>
        <p:nvPicPr>
          <p:cNvPr id="460" name="Shape 460"/>
          <p:cNvPicPr preferRelativeResize="0"/>
          <p:nvPr/>
        </p:nvPicPr>
        <p:blipFill rotWithShape="1">
          <a:blip r:embed="rId5">
            <a:alphaModFix/>
          </a:blip>
          <a:srcRect/>
          <a:stretch/>
        </p:blipFill>
        <p:spPr>
          <a:xfrm>
            <a:off x="4876800" y="1981200"/>
            <a:ext cx="1295400" cy="1295400"/>
          </a:xfrm>
          <a:prstGeom prst="rect">
            <a:avLst/>
          </a:prstGeom>
          <a:noFill/>
          <a:ln>
            <a:noFill/>
          </a:ln>
        </p:spPr>
      </p:pic>
      <p:pic>
        <p:nvPicPr>
          <p:cNvPr id="461" name="Shape 461"/>
          <p:cNvPicPr preferRelativeResize="0"/>
          <p:nvPr/>
        </p:nvPicPr>
        <p:blipFill rotWithShape="1">
          <a:blip r:embed="rId6">
            <a:alphaModFix/>
          </a:blip>
          <a:srcRect/>
          <a:stretch/>
        </p:blipFill>
        <p:spPr>
          <a:xfrm>
            <a:off x="6535736" y="1879600"/>
            <a:ext cx="2151061" cy="1338261"/>
          </a:xfrm>
          <a:prstGeom prst="rect">
            <a:avLst/>
          </a:prstGeom>
          <a:noFill/>
          <a:ln>
            <a:noFill/>
          </a:ln>
        </p:spPr>
      </p:pic>
      <p:pic>
        <p:nvPicPr>
          <p:cNvPr id="462" name="Shape 462"/>
          <p:cNvPicPr preferRelativeResize="0"/>
          <p:nvPr/>
        </p:nvPicPr>
        <p:blipFill rotWithShape="1">
          <a:blip r:embed="rId7">
            <a:alphaModFix/>
          </a:blip>
          <a:srcRect/>
          <a:stretch/>
        </p:blipFill>
        <p:spPr>
          <a:xfrm>
            <a:off x="457200" y="3013075"/>
            <a:ext cx="1581150" cy="1176337"/>
          </a:xfrm>
          <a:prstGeom prst="rect">
            <a:avLst/>
          </a:prstGeom>
          <a:noFill/>
          <a:ln>
            <a:noFill/>
          </a:ln>
        </p:spPr>
      </p:pic>
      <p:pic>
        <p:nvPicPr>
          <p:cNvPr id="463" name="Shape 463"/>
          <p:cNvPicPr preferRelativeResize="0"/>
          <p:nvPr/>
        </p:nvPicPr>
        <p:blipFill rotWithShape="1">
          <a:blip r:embed="rId8">
            <a:alphaModFix/>
          </a:blip>
          <a:srcRect/>
          <a:stretch/>
        </p:blipFill>
        <p:spPr>
          <a:xfrm>
            <a:off x="2362200" y="3327400"/>
            <a:ext cx="1447800" cy="417511"/>
          </a:xfrm>
          <a:prstGeom prst="rect">
            <a:avLst/>
          </a:prstGeom>
          <a:noFill/>
          <a:ln>
            <a:noFill/>
          </a:ln>
        </p:spPr>
      </p:pic>
      <p:pic>
        <p:nvPicPr>
          <p:cNvPr id="464" name="Shape 464"/>
          <p:cNvPicPr preferRelativeResize="0"/>
          <p:nvPr/>
        </p:nvPicPr>
        <p:blipFill rotWithShape="1">
          <a:blip r:embed="rId9">
            <a:alphaModFix/>
          </a:blip>
          <a:srcRect/>
          <a:stretch/>
        </p:blipFill>
        <p:spPr>
          <a:xfrm>
            <a:off x="3962400" y="3409950"/>
            <a:ext cx="1295400" cy="636586"/>
          </a:xfrm>
          <a:prstGeom prst="rect">
            <a:avLst/>
          </a:prstGeom>
          <a:noFill/>
          <a:ln>
            <a:noFill/>
          </a:ln>
        </p:spPr>
      </p:pic>
      <p:pic>
        <p:nvPicPr>
          <p:cNvPr id="465" name="Shape 465"/>
          <p:cNvPicPr preferRelativeResize="0"/>
          <p:nvPr/>
        </p:nvPicPr>
        <p:blipFill rotWithShape="1">
          <a:blip r:embed="rId10">
            <a:alphaModFix/>
          </a:blip>
          <a:srcRect/>
          <a:stretch/>
        </p:blipFill>
        <p:spPr>
          <a:xfrm>
            <a:off x="457200" y="4594225"/>
            <a:ext cx="1725612" cy="641350"/>
          </a:xfrm>
          <a:prstGeom prst="rect">
            <a:avLst/>
          </a:prstGeom>
          <a:noFill/>
          <a:ln>
            <a:noFill/>
          </a:ln>
        </p:spPr>
      </p:pic>
      <p:pic>
        <p:nvPicPr>
          <p:cNvPr id="466" name="Shape 466"/>
          <p:cNvPicPr preferRelativeResize="0"/>
          <p:nvPr/>
        </p:nvPicPr>
        <p:blipFill rotWithShape="1">
          <a:blip r:embed="rId11">
            <a:alphaModFix/>
          </a:blip>
          <a:srcRect/>
          <a:stretch/>
        </p:blipFill>
        <p:spPr>
          <a:xfrm>
            <a:off x="2411411" y="4149725"/>
            <a:ext cx="865187" cy="1085850"/>
          </a:xfrm>
          <a:prstGeom prst="rect">
            <a:avLst/>
          </a:prstGeom>
          <a:noFill/>
          <a:ln>
            <a:noFill/>
          </a:ln>
        </p:spPr>
      </p:pic>
      <p:pic>
        <p:nvPicPr>
          <p:cNvPr id="467" name="Shape 467"/>
          <p:cNvPicPr preferRelativeResize="0"/>
          <p:nvPr/>
        </p:nvPicPr>
        <p:blipFill rotWithShape="1">
          <a:blip r:embed="rId12">
            <a:alphaModFix/>
          </a:blip>
          <a:srcRect/>
          <a:stretch/>
        </p:blipFill>
        <p:spPr>
          <a:xfrm>
            <a:off x="3810000" y="4248150"/>
            <a:ext cx="4170361" cy="619125"/>
          </a:xfrm>
          <a:prstGeom prst="rect">
            <a:avLst/>
          </a:prstGeom>
          <a:noFill/>
          <a:ln>
            <a:noFill/>
          </a:ln>
        </p:spPr>
      </p:pic>
      <p:pic>
        <p:nvPicPr>
          <p:cNvPr id="468" name="Shape 468"/>
          <p:cNvPicPr preferRelativeResize="0"/>
          <p:nvPr/>
        </p:nvPicPr>
        <p:blipFill rotWithShape="1">
          <a:blip r:embed="rId13">
            <a:alphaModFix/>
          </a:blip>
          <a:srcRect/>
          <a:stretch/>
        </p:blipFill>
        <p:spPr>
          <a:xfrm>
            <a:off x="3810000" y="4752975"/>
            <a:ext cx="4073524" cy="668337"/>
          </a:xfrm>
          <a:prstGeom prst="rect">
            <a:avLst/>
          </a:prstGeom>
          <a:noFill/>
          <a:ln>
            <a:noFill/>
          </a:ln>
        </p:spPr>
      </p:pic>
      <p:pic>
        <p:nvPicPr>
          <p:cNvPr id="469" name="Shape 469"/>
          <p:cNvPicPr preferRelativeResize="0"/>
          <p:nvPr/>
        </p:nvPicPr>
        <p:blipFill rotWithShape="1">
          <a:blip r:embed="rId14">
            <a:alphaModFix/>
          </a:blip>
          <a:srcRect/>
          <a:stretch/>
        </p:blipFill>
        <p:spPr>
          <a:xfrm>
            <a:off x="5856287" y="3284537"/>
            <a:ext cx="1358899" cy="974725"/>
          </a:xfrm>
          <a:prstGeom prst="rect">
            <a:avLst/>
          </a:prstGeom>
          <a:noFill/>
          <a:ln>
            <a:noFill/>
          </a:ln>
        </p:spPr>
      </p:pic>
      <p:pic>
        <p:nvPicPr>
          <p:cNvPr id="470" name="Shape 470"/>
          <p:cNvPicPr preferRelativeResize="0"/>
          <p:nvPr/>
        </p:nvPicPr>
        <p:blipFill rotWithShape="1">
          <a:blip r:embed="rId15">
            <a:alphaModFix/>
          </a:blip>
          <a:srcRect/>
          <a:stretch/>
        </p:blipFill>
        <p:spPr>
          <a:xfrm>
            <a:off x="280987" y="6199187"/>
            <a:ext cx="5991224" cy="555625"/>
          </a:xfrm>
          <a:prstGeom prst="rect">
            <a:avLst/>
          </a:prstGeom>
          <a:noFill/>
          <a:ln>
            <a:noFill/>
          </a:ln>
        </p:spPr>
      </p:pic>
      <p:pic>
        <p:nvPicPr>
          <p:cNvPr id="471" name="Shape 471"/>
          <p:cNvPicPr preferRelativeResize="0"/>
          <p:nvPr/>
        </p:nvPicPr>
        <p:blipFill rotWithShape="1">
          <a:blip r:embed="rId16">
            <a:alphaModFix/>
          </a:blip>
          <a:srcRect/>
          <a:stretch/>
        </p:blipFill>
        <p:spPr>
          <a:xfrm>
            <a:off x="6629400" y="5737224"/>
            <a:ext cx="1473199" cy="922337"/>
          </a:xfrm>
          <a:prstGeom prst="rect">
            <a:avLst/>
          </a:prstGeom>
          <a:noFill/>
          <a:ln>
            <a:noFill/>
          </a:ln>
        </p:spPr>
      </p:pic>
      <p:pic>
        <p:nvPicPr>
          <p:cNvPr id="472" name="Shape 472"/>
          <p:cNvPicPr preferRelativeResize="0"/>
          <p:nvPr/>
        </p:nvPicPr>
        <p:blipFill rotWithShape="1">
          <a:blip r:embed="rId17">
            <a:alphaModFix/>
          </a:blip>
          <a:srcRect/>
          <a:stretch/>
        </p:blipFill>
        <p:spPr>
          <a:xfrm>
            <a:off x="2227261" y="5507037"/>
            <a:ext cx="3267075" cy="5064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Beginning Farmer and Rancher Development Program</a:t>
            </a:r>
          </a:p>
        </p:txBody>
      </p:sp>
      <p:sp>
        <p:nvSpPr>
          <p:cNvPr id="490" name="Shape 490"/>
          <p:cNvSpPr txBox="1">
            <a:spLocks noGrp="1"/>
          </p:cNvSpPr>
          <p:nvPr>
            <p:ph type="body" idx="1"/>
          </p:nvPr>
        </p:nvSpPr>
        <p:spPr>
          <a:xfrm>
            <a:off x="685800" y="2438400"/>
            <a:ext cx="8077200" cy="3657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19 of the 185 projects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touch on farm </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safety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t>
            </a:r>
          </a:p>
          <a:p>
            <a:pPr marL="0" marR="0" lvl="0" indent="0" algn="l" rtl="0">
              <a:lnSpc>
                <a:spcPct val="100000"/>
              </a:lnSpc>
              <a:spcBef>
                <a:spcPts val="0"/>
              </a:spcBef>
              <a:spcAft>
                <a:spcPts val="0"/>
              </a:spcAft>
              <a:buClr>
                <a:schemeClr val="dk1"/>
              </a:buClr>
              <a:buSzPct val="100000"/>
              <a:buNone/>
            </a:pPr>
            <a:endPar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lvl="0" indent="-342900">
              <a:spcBef>
                <a:spcPts val="0"/>
              </a:spcBef>
              <a:buSzPct val="100000"/>
            </a:pPr>
            <a:r>
              <a:rPr lang="en-US" sz="2400" i="1" dirty="0">
                <a:latin typeface="Times New Roman" panose="02020603050405020304" pitchFamily="18" charset="0"/>
                <a:ea typeface="Times New Roman"/>
                <a:cs typeface="Times New Roman" panose="02020603050405020304" pitchFamily="18" charset="0"/>
                <a:sym typeface="Times New Roman"/>
              </a:rPr>
              <a:t>The University of Minnesota Center for Farm Financial Management </a:t>
            </a:r>
            <a:endParaRPr lang="en-US" sz="2400" dirty="0">
              <a:latin typeface="Times New Roman" panose="02020603050405020304" pitchFamily="18" charset="0"/>
              <a:ea typeface="Times New Roman"/>
              <a:cs typeface="Times New Roman" panose="02020603050405020304" pitchFamily="18" charset="0"/>
              <a:sym typeface="Times New Roman"/>
            </a:endParaRPr>
          </a:p>
          <a:p>
            <a:pPr lvl="1" indent="-342900">
              <a:spcBef>
                <a:spcPts val="0"/>
              </a:spcBef>
              <a:buSzPct val="100000"/>
            </a:pPr>
            <a:r>
              <a:rPr lang="en-US" sz="2200" dirty="0" smtClean="0">
                <a:latin typeface="Times New Roman" panose="02020603050405020304" pitchFamily="18" charset="0"/>
                <a:ea typeface="Times New Roman"/>
                <a:cs typeface="Times New Roman" panose="02020603050405020304" pitchFamily="18" charset="0"/>
                <a:sym typeface="Times New Roman"/>
              </a:rPr>
              <a:t>The National </a:t>
            </a:r>
            <a:r>
              <a:rPr lang="en-US" sz="2200" dirty="0">
                <a:latin typeface="Times New Roman" panose="02020603050405020304" pitchFamily="18" charset="0"/>
                <a:ea typeface="Times New Roman"/>
                <a:cs typeface="Times New Roman" panose="02020603050405020304" pitchFamily="18" charset="0"/>
                <a:sym typeface="Times New Roman"/>
              </a:rPr>
              <a:t>BFRDP </a:t>
            </a:r>
            <a:r>
              <a:rPr lang="en-US" sz="2200" dirty="0" smtClean="0">
                <a:latin typeface="Times New Roman" panose="02020603050405020304" pitchFamily="18" charset="0"/>
                <a:ea typeface="Times New Roman"/>
                <a:cs typeface="Times New Roman" panose="02020603050405020304" pitchFamily="18" charset="0"/>
                <a:sym typeface="Times New Roman"/>
              </a:rPr>
              <a:t>Clearinghouse </a:t>
            </a:r>
            <a:r>
              <a:rPr lang="en-US" sz="2200" dirty="0">
                <a:latin typeface="Times New Roman" panose="02020603050405020304" pitchFamily="18" charset="0"/>
                <a:ea typeface="Times New Roman"/>
                <a:cs typeface="Times New Roman" panose="02020603050405020304" pitchFamily="18" charset="0"/>
                <a:sym typeface="Times New Roman"/>
              </a:rPr>
              <a:t> </a:t>
            </a:r>
            <a:endParaRPr lang="en-US" sz="2200" dirty="0" smtClean="0">
              <a:latin typeface="Times New Roman" panose="02020603050405020304" pitchFamily="18" charset="0"/>
              <a:ea typeface="Times New Roman"/>
              <a:cs typeface="Times New Roman" panose="02020603050405020304" pitchFamily="18" charset="0"/>
              <a:sym typeface="Times New Roman"/>
            </a:endParaRPr>
          </a:p>
          <a:p>
            <a:pPr lvl="1" indent="-342900">
              <a:spcBef>
                <a:spcPts val="0"/>
              </a:spcBef>
              <a:buSzPct val="100000"/>
            </a:pPr>
            <a:r>
              <a:rPr lang="en-US" sz="2200" dirty="0">
                <a:solidFill>
                  <a:schemeClr val="accent2"/>
                </a:solidFill>
                <a:latin typeface="Times New Roman" panose="02020603050405020304" pitchFamily="18" charset="0"/>
                <a:cs typeface="Times New Roman" panose="02020603050405020304" pitchFamily="18" charset="0"/>
                <a:hlinkClick r:id="rId3"/>
              </a:rPr>
              <a:t>http://farmanswers.org</a:t>
            </a:r>
            <a:r>
              <a:rPr lang="en-US" sz="2200" dirty="0" smtClean="0">
                <a:solidFill>
                  <a:schemeClr val="accent2"/>
                </a:solidFill>
                <a:latin typeface="Times New Roman" panose="02020603050405020304" pitchFamily="18" charset="0"/>
                <a:cs typeface="Times New Roman" panose="02020603050405020304" pitchFamily="18" charset="0"/>
                <a:hlinkClick r:id="rId3"/>
              </a:rPr>
              <a:t>/</a:t>
            </a:r>
            <a:r>
              <a:rPr lang="en-US" sz="2200" dirty="0" smtClean="0">
                <a:solidFill>
                  <a:schemeClr val="accent2"/>
                </a:solidFill>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sym typeface="Times New Roman"/>
              </a:rPr>
              <a:t>(</a:t>
            </a:r>
            <a:r>
              <a:rPr lang="en-US" sz="2200" dirty="0" smtClean="0">
                <a:latin typeface="Times New Roman" panose="02020603050405020304" pitchFamily="18" charset="0"/>
                <a:ea typeface="Times New Roman"/>
                <a:cs typeface="Times New Roman" panose="02020603050405020304" pitchFamily="18" charset="0"/>
                <a:sym typeface="Times New Roman"/>
              </a:rPr>
              <a:t>over </a:t>
            </a:r>
            <a:r>
              <a:rPr lang="en-US" sz="2200" dirty="0">
                <a:latin typeface="Times New Roman" panose="02020603050405020304" pitchFamily="18" charset="0"/>
                <a:ea typeface="Times New Roman"/>
                <a:cs typeface="Times New Roman" panose="02020603050405020304" pitchFamily="18" charset="0"/>
                <a:sym typeface="Times New Roman"/>
              </a:rPr>
              <a:t>140 </a:t>
            </a:r>
            <a:r>
              <a:rPr lang="en-US" sz="2200" dirty="0" smtClean="0">
                <a:latin typeface="Times New Roman" panose="02020603050405020304" pitchFamily="18" charset="0"/>
                <a:ea typeface="Times New Roman"/>
                <a:cs typeface="Times New Roman" panose="02020603050405020304" pitchFamily="18" charset="0"/>
                <a:sym typeface="Times New Roman"/>
              </a:rPr>
              <a:t>items to date </a:t>
            </a:r>
            <a:r>
              <a:rPr lang="en-US" sz="2200" dirty="0">
                <a:latin typeface="Times New Roman" panose="02020603050405020304" pitchFamily="18" charset="0"/>
                <a:ea typeface="Times New Roman"/>
                <a:cs typeface="Times New Roman" panose="02020603050405020304" pitchFamily="18" charset="0"/>
                <a:sym typeface="Times New Roman"/>
              </a:rPr>
              <a:t>on farm </a:t>
            </a:r>
            <a:r>
              <a:rPr lang="en-US" sz="2200" dirty="0" smtClean="0">
                <a:latin typeface="Times New Roman" panose="02020603050405020304" pitchFamily="18" charset="0"/>
                <a:ea typeface="Times New Roman"/>
                <a:cs typeface="Times New Roman" panose="02020603050405020304" pitchFamily="18" charset="0"/>
                <a:sym typeface="Times New Roman"/>
              </a:rPr>
              <a:t>safety) </a:t>
            </a:r>
          </a:p>
          <a:p>
            <a:pPr marL="400050" lvl="1" indent="0">
              <a:spcBef>
                <a:spcPts val="0"/>
              </a:spcBef>
              <a:buSzPct val="100000"/>
              <a:buNone/>
            </a:pPr>
            <a:endParaRPr lang="en-US" sz="22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Award to Penn State to develop </a:t>
            </a:r>
            <a:r>
              <a:rPr lang="en-US" sz="2400" b="0" i="1" u="none" strike="noStrike" cap="none" baseline="0" dirty="0">
                <a:solidFill>
                  <a:schemeClr val="dk1"/>
                </a:solidFill>
                <a:latin typeface="Times New Roman" panose="02020603050405020304" pitchFamily="18" charset="0"/>
                <a:cs typeface="Times New Roman" panose="02020603050405020304" pitchFamily="18" charset="0"/>
                <a:sym typeface="Arial"/>
              </a:rPr>
              <a:t>Safety and Health Management Planning for Beginning Farmers and Ranchers</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t>
            </a:r>
            <a:endPar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L="400050" lvl="1" indent="0">
              <a:spcBef>
                <a:spcPts val="480"/>
              </a:spcBef>
              <a:buSzPct val="100000"/>
              <a:buNone/>
            </a:pPr>
            <a:r>
              <a:rPr lang="en-US" sz="1400" b="1" dirty="0" smtClean="0">
                <a:solidFill>
                  <a:schemeClr val="accent2"/>
                </a:solidFill>
                <a:latin typeface="Times New Roman" panose="02020603050405020304" pitchFamily="18" charset="0"/>
                <a:cs typeface="Times New Roman" panose="02020603050405020304" pitchFamily="18" charset="0"/>
                <a:hlinkClick r:id="rId4"/>
              </a:rPr>
              <a:t>https</a:t>
            </a:r>
            <a:r>
              <a:rPr lang="en-US" sz="1400" b="1" dirty="0">
                <a:solidFill>
                  <a:schemeClr val="accent2"/>
                </a:solidFill>
                <a:latin typeface="Times New Roman" panose="02020603050405020304" pitchFamily="18" charset="0"/>
                <a:cs typeface="Times New Roman" panose="02020603050405020304" pitchFamily="18" charset="0"/>
                <a:hlinkClick r:id="rId4"/>
              </a:rPr>
              <a:t>://</a:t>
            </a:r>
            <a:r>
              <a:rPr lang="en-US" sz="1400" b="1" dirty="0" smtClean="0">
                <a:solidFill>
                  <a:schemeClr val="accent2"/>
                </a:solidFill>
                <a:latin typeface="Times New Roman" panose="02020603050405020304" pitchFamily="18" charset="0"/>
                <a:cs typeface="Times New Roman" panose="02020603050405020304" pitchFamily="18" charset="0"/>
                <a:hlinkClick r:id="rId4"/>
              </a:rPr>
              <a:t>articles.extension.org/pages/71180/safety-and-health-management-planning-for-general-farmers-and-ranchers</a:t>
            </a:r>
            <a:r>
              <a:rPr lang="en-US" sz="1400" b="1" dirty="0" smtClean="0">
                <a:solidFill>
                  <a:schemeClr val="accent2"/>
                </a:solidFill>
                <a:latin typeface="Times New Roman" panose="02020603050405020304" pitchFamily="18" charset="0"/>
                <a:cs typeface="Times New Roman" panose="02020603050405020304" pitchFamily="18" charset="0"/>
              </a:rPr>
              <a:t> </a:t>
            </a:r>
            <a:endParaRPr sz="1400" b="1" i="0" u="none" strike="noStrike" cap="none" baseline="0" dirty="0">
              <a:solidFill>
                <a:schemeClr val="accent2"/>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NCERA197: Agricultural Safety and Health Research and Extension</a:t>
            </a:r>
          </a:p>
        </p:txBody>
      </p:sp>
      <p:sp>
        <p:nvSpPr>
          <p:cNvPr id="502" name="Shape 502"/>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Initiated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2000  </a:t>
            </a:r>
          </a:p>
          <a:p>
            <a:pPr marL="342900" marR="0" lvl="0" indent="-342900" algn="l" rtl="0">
              <a:lnSpc>
                <a:spcPct val="100000"/>
              </a:lnSpc>
              <a:spcBef>
                <a:spcPts val="0"/>
              </a:spcBef>
              <a:spcAft>
                <a:spcPts val="0"/>
              </a:spcAft>
              <a:buClr>
                <a:schemeClr val="dk1"/>
              </a:buClr>
              <a:buSzPct val="100000"/>
              <a:buFont typeface="Arial"/>
              <a:buChar char="•"/>
            </a:pPr>
            <a:r>
              <a:rPr lang="en-US" sz="2400" dirty="0" smtClean="0">
                <a:latin typeface="Times New Roman" panose="02020603050405020304" pitchFamily="18" charset="0"/>
                <a:cs typeface="Times New Roman" panose="02020603050405020304" pitchFamily="18" charset="0"/>
              </a:rPr>
              <a:t>M</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embers</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19 LGU’s, 3 Canada, 3 NIOSH</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National Land Grant Research and Extension Agenda for Agricultural Safety and Health </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Agricultural Equipment on Public Roads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 Agricultural Confined </a:t>
            </a:r>
            <a:r>
              <a:rPr lang="en-US" sz="20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Spaces</a:t>
            </a:r>
            <a:endParaRPr lang="en-US" sz="20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Received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2014 North </a:t>
            </a:r>
            <a:r>
              <a:rPr lang="en-US" sz="24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Central Region Award for Excellence </a:t>
            </a:r>
            <a:r>
              <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a:t>
            </a:r>
          </a:p>
          <a:p>
            <a:pPr marL="342900" marR="0" lvl="0" indent="-342900" algn="l" rtl="0">
              <a:lnSpc>
                <a:spcPct val="100000"/>
              </a:lnSpc>
              <a:spcBef>
                <a:spcPts val="480"/>
              </a:spcBef>
              <a:spcAft>
                <a:spcPts val="0"/>
              </a:spcAft>
              <a:buClr>
                <a:schemeClr val="dk1"/>
              </a:buClr>
              <a:buSzPct val="100000"/>
              <a:buFont typeface="Arial"/>
              <a:buChar char="•"/>
            </a:pPr>
            <a:endParaRPr lang="en-US" sz="24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L="0" lvl="0" indent="0">
              <a:spcBef>
                <a:spcPts val="480"/>
              </a:spcBef>
              <a:buSzPct val="100000"/>
              <a:buNone/>
            </a:pPr>
            <a:r>
              <a:rPr lang="en-US" sz="2000" b="1" dirty="0">
                <a:solidFill>
                  <a:schemeClr val="accent2"/>
                </a:solidFill>
                <a:latin typeface="Times New Roman" panose="02020603050405020304" pitchFamily="18" charset="0"/>
                <a:cs typeface="Times New Roman" panose="02020603050405020304" pitchFamily="18" charset="0"/>
                <a:hlinkClick r:id="rId3"/>
              </a:rPr>
              <a:t>http://</a:t>
            </a:r>
            <a:r>
              <a:rPr lang="en-US" sz="2000" b="1" dirty="0" smtClean="0">
                <a:solidFill>
                  <a:schemeClr val="accent2"/>
                </a:solidFill>
                <a:latin typeface="Times New Roman" panose="02020603050405020304" pitchFamily="18" charset="0"/>
                <a:cs typeface="Times New Roman" panose="02020603050405020304" pitchFamily="18" charset="0"/>
                <a:hlinkClick r:id="rId3"/>
              </a:rPr>
              <a:t>www.nimss.org/lgu_v2/homepages/home.cfm?trackID=17236</a:t>
            </a:r>
            <a:r>
              <a:rPr lang="en-US" sz="2000" b="1" dirty="0" smtClean="0">
                <a:solidFill>
                  <a:schemeClr val="accent2"/>
                </a:solidFill>
                <a:latin typeface="Times New Roman" panose="02020603050405020304" pitchFamily="18" charset="0"/>
                <a:cs typeface="Times New Roman" panose="02020603050405020304" pitchFamily="18" charset="0"/>
              </a:rPr>
              <a:t> </a:t>
            </a:r>
            <a:endParaRPr lang="en-US" sz="2000" b="1" i="0" u="none" strike="noStrike" cap="none" baseline="0" dirty="0">
              <a:solidFill>
                <a:schemeClr val="accent2"/>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AFRI National Robotics Initiative</a:t>
            </a:r>
            <a:r>
              <a:rPr lang="en-US" sz="3600" b="0" i="0" u="none" strike="noStrike" cap="none" baseline="0" dirty="0">
                <a:solidFill>
                  <a:schemeClr val="dk2"/>
                </a:solidFill>
                <a:latin typeface="Arial"/>
                <a:ea typeface="Arial"/>
                <a:cs typeface="Arial"/>
                <a:sym typeface="Arial"/>
              </a:rPr>
              <a:t/>
            </a:r>
            <a:br>
              <a:rPr lang="en-US" sz="3600" b="0" i="0" u="none" strike="noStrike" cap="none" baseline="0" dirty="0">
                <a:solidFill>
                  <a:schemeClr val="dk2"/>
                </a:solidFill>
                <a:latin typeface="Arial"/>
                <a:ea typeface="Arial"/>
                <a:cs typeface="Arial"/>
                <a:sym typeface="Arial"/>
              </a:rPr>
            </a:br>
            <a:r>
              <a:rPr lang="en-US" sz="2000" b="0" i="0" u="none" strike="noStrike" cap="none" baseline="0" dirty="0">
                <a:solidFill>
                  <a:schemeClr val="dk2"/>
                </a:solidFill>
                <a:latin typeface="Times New Roman" panose="02020603050405020304" pitchFamily="18" charset="0"/>
                <a:cs typeface="Times New Roman" panose="02020603050405020304" pitchFamily="18" charset="0"/>
                <a:sym typeface="Arial"/>
              </a:rPr>
              <a:t>NSF/NIFA initiated 2012</a:t>
            </a:r>
          </a:p>
        </p:txBody>
      </p:sp>
      <p:sp>
        <p:nvSpPr>
          <p:cNvPr id="508" name="Shape 508"/>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1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HUMAN DETECTION AND TRACKING FOR AGRICULTURAL WORKFORCE SAFETY</a:t>
            </a:r>
            <a:r>
              <a:rPr lang="en-US"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Carnegie Mellon University </a:t>
            </a:r>
          </a:p>
          <a:p>
            <a:pPr marL="342900" marR="0" lvl="0" indent="-342900" algn="l" rtl="0">
              <a:lnSpc>
                <a:spcPct val="100000"/>
              </a:lnSpc>
              <a:spcBef>
                <a:spcPts val="400"/>
              </a:spcBef>
              <a:spcAft>
                <a:spcPts val="0"/>
              </a:spcAft>
              <a:buClr>
                <a:schemeClr val="dk1"/>
              </a:buClr>
              <a:buSzPct val="100000"/>
              <a:buFont typeface="Arial"/>
              <a:buChar char="•"/>
            </a:pPr>
            <a:r>
              <a:rPr lang="en-US" sz="21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FRAIL-BOTS: FRAGILE CROP HARVEST-AIDING MOBILE ROBOTS</a:t>
            </a:r>
            <a:r>
              <a:rPr lang="en-US"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UC - Davis</a:t>
            </a:r>
          </a:p>
          <a:p>
            <a:pPr marL="342900" marR="0" lvl="0" indent="-342900" algn="l" rtl="0">
              <a:lnSpc>
                <a:spcPct val="100000"/>
              </a:lnSpc>
              <a:spcBef>
                <a:spcPts val="400"/>
              </a:spcBef>
              <a:spcAft>
                <a:spcPts val="0"/>
              </a:spcAft>
              <a:buClr>
                <a:schemeClr val="dk1"/>
              </a:buClr>
              <a:buSzPct val="100000"/>
              <a:buFont typeface="Arial"/>
              <a:buChar char="•"/>
            </a:pPr>
            <a:r>
              <a:rPr lang="en-US" sz="21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HUMAN-MACHINE COLLABORATION FOR AUTOMATED HARVESTING OF TREE FRUIT</a:t>
            </a:r>
            <a:r>
              <a:rPr lang="en-US"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Washington State University </a:t>
            </a:r>
          </a:p>
          <a:p>
            <a:pPr marL="342900" marR="0" lvl="0" indent="-342900" algn="l" rtl="0">
              <a:lnSpc>
                <a:spcPct val="100000"/>
              </a:lnSpc>
              <a:spcBef>
                <a:spcPts val="400"/>
              </a:spcBef>
              <a:spcAft>
                <a:spcPts val="0"/>
              </a:spcAft>
              <a:buClr>
                <a:schemeClr val="dk1"/>
              </a:buClr>
              <a:buSzPct val="100000"/>
              <a:buFont typeface="Arial"/>
              <a:buChar char="•"/>
            </a:pPr>
            <a:r>
              <a:rPr lang="en-US" sz="21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INTELLIGENT IN-ORCHARD BIN MANAGING SYSTEM FOR TREE FRUIT PRODUCTION</a:t>
            </a:r>
            <a:r>
              <a:rPr lang="en-US"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 Washington State University</a:t>
            </a:r>
          </a:p>
          <a:p>
            <a:pPr marL="342900" marR="0" lvl="0" indent="-342900" algn="l" rtl="0">
              <a:lnSpc>
                <a:spcPct val="100000"/>
              </a:lnSpc>
              <a:spcBef>
                <a:spcPts val="400"/>
              </a:spcBef>
              <a:spcAft>
                <a:spcPts val="0"/>
              </a:spcAft>
              <a:buClr>
                <a:schemeClr val="dk1"/>
              </a:buClr>
              <a:buSzPct val="100000"/>
              <a:buFont typeface="Arial"/>
              <a:buChar char="•"/>
            </a:pPr>
            <a:r>
              <a:rPr lang="en-US" sz="21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COOPERATIVE HUMAN-ROBOT NETWORKS FOR AGRICULTURAL APPLICATIONS </a:t>
            </a:r>
            <a:r>
              <a:rPr lang="en-US"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University of Illinois </a:t>
            </a:r>
          </a:p>
          <a:p>
            <a:pPr marL="342900" marR="0" lvl="0" indent="-342900" algn="l" rtl="0">
              <a:lnSpc>
                <a:spcPct val="100000"/>
              </a:lnSpc>
              <a:spcBef>
                <a:spcPts val="400"/>
              </a:spcBef>
              <a:spcAft>
                <a:spcPts val="0"/>
              </a:spcAft>
              <a:buClr>
                <a:schemeClr val="dk1"/>
              </a:buClr>
              <a:buFont typeface="Arial"/>
              <a:buNone/>
            </a:pPr>
            <a:endParaRPr sz="21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spcBef>
                <a:spcPts val="0"/>
              </a:spcBef>
              <a:buNone/>
            </a:pPr>
            <a:endParaRPr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0850" y="12192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
        <p:nvSpPr>
          <p:cNvPr id="8194" name="Content Placeholder 2"/>
          <p:cNvSpPr>
            <a:spLocks noGrp="1"/>
          </p:cNvSpPr>
          <p:nvPr>
            <p:ph idx="1"/>
          </p:nvPr>
        </p:nvSpPr>
        <p:spPr>
          <a:xfrm>
            <a:off x="381000" y="2514600"/>
            <a:ext cx="8382000" cy="4191000"/>
          </a:xfrm>
        </p:spPr>
        <p:txBody>
          <a:bodyPr/>
          <a:lstStyle/>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Check sound via Audio&gt;Test Computer Audio.</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Please don’t activate camera.</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Closed captions: use arrow to expand the Closed Captions window to view.</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any of the windows in the right-hand column with the arrows.</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AFRI Agricultural Systems &amp; Technology</a:t>
            </a:r>
          </a:p>
        </p:txBody>
      </p:sp>
      <p:sp>
        <p:nvSpPr>
          <p:cNvPr id="514" name="Shape 514"/>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None/>
            </a:pPr>
            <a:r>
              <a:rPr lang="en-US" sz="2200" b="1" i="1" u="none" strike="noStrike" cap="none" baseline="0" dirty="0">
                <a:solidFill>
                  <a:schemeClr val="dk1"/>
                </a:solidFill>
                <a:latin typeface="Times New Roman" panose="02020603050405020304" pitchFamily="18" charset="0"/>
                <a:cs typeface="Times New Roman" panose="02020603050405020304" pitchFamily="18" charset="0"/>
                <a:sym typeface="Arial"/>
              </a:rPr>
              <a:t>AN INNOVATIVE SYSTEM TO IMPROVE ENVIRONMENT AND PRODUCTIVITY OF AVIARY HEN HOUSING </a:t>
            </a:r>
            <a:endParaRPr lang="en-US" sz="2200" b="1" i="1"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ct val="100000"/>
              <a:buNone/>
            </a:pPr>
            <a:r>
              <a:rPr lang="en-US" sz="2200" dirty="0" smtClean="0">
                <a:latin typeface="Times New Roman" panose="02020603050405020304" pitchFamily="18" charset="0"/>
                <a:cs typeface="Times New Roman" panose="02020603050405020304" pitchFamily="18" charset="0"/>
              </a:rPr>
              <a:t>by I</a:t>
            </a:r>
            <a:r>
              <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owa </a:t>
            </a:r>
            <a:r>
              <a:rPr lang="en-US" sz="2200" b="0" i="0" u="none" strike="noStrike" cap="none" baseline="0" dirty="0">
                <a:solidFill>
                  <a:schemeClr val="dk1"/>
                </a:solidFill>
                <a:latin typeface="Times New Roman" panose="02020603050405020304" pitchFamily="18" charset="0"/>
                <a:cs typeface="Times New Roman" panose="02020603050405020304" pitchFamily="18" charset="0"/>
                <a:sym typeface="Arial"/>
              </a:rPr>
              <a:t>State University </a:t>
            </a:r>
            <a:r>
              <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rPr>
              <a:t>(2014-2017) </a:t>
            </a:r>
          </a:p>
          <a:p>
            <a:pPr marL="342900" marR="0" lvl="0" indent="-342900" algn="l" rtl="0">
              <a:lnSpc>
                <a:spcPct val="100000"/>
              </a:lnSpc>
              <a:spcBef>
                <a:spcPts val="0"/>
              </a:spcBef>
              <a:spcAft>
                <a:spcPts val="0"/>
              </a:spcAft>
              <a:buClr>
                <a:schemeClr val="dk1"/>
              </a:buClr>
              <a:buSzPct val="100000"/>
              <a:buFont typeface="Arial"/>
              <a:buChar char="•"/>
            </a:pPr>
            <a:endParaRPr lang="en-US" sz="2200" dirty="0">
              <a:latin typeface="Times New Roman" panose="02020603050405020304" pitchFamily="18" charset="0"/>
              <a:cs typeface="Times New Roman" panose="02020603050405020304" pitchFamily="18" charset="0"/>
            </a:endParaRPr>
          </a:p>
          <a:p>
            <a:pPr lvl="1" indent="-342900">
              <a:spcBef>
                <a:spcPts val="0"/>
              </a:spcBef>
              <a:buSzPct val="100000"/>
              <a:buFont typeface="Arial"/>
              <a:buChar char="•"/>
            </a:pPr>
            <a:r>
              <a:rPr lang="en-US" sz="2200" kern="1200" dirty="0">
                <a:solidFill>
                  <a:schemeClr val="tx1"/>
                </a:solidFill>
                <a:latin typeface="Times New Roman" panose="02020603050405020304" pitchFamily="18" charset="0"/>
                <a:cs typeface="Times New Roman" panose="02020603050405020304" pitchFamily="18" charset="0"/>
              </a:rPr>
              <a:t>E</a:t>
            </a:r>
            <a:r>
              <a:rPr lang="en-US" sz="2200" kern="1200" dirty="0" smtClean="0">
                <a:solidFill>
                  <a:schemeClr val="tx1"/>
                </a:solidFill>
                <a:latin typeface="Times New Roman" panose="02020603050405020304" pitchFamily="18" charset="0"/>
                <a:cs typeface="Times New Roman" panose="02020603050405020304" pitchFamily="18" charset="0"/>
              </a:rPr>
              <a:t>ngineering </a:t>
            </a:r>
            <a:r>
              <a:rPr lang="en-US" sz="2200" kern="1200" dirty="0">
                <a:solidFill>
                  <a:schemeClr val="tx1"/>
                </a:solidFill>
                <a:latin typeface="Times New Roman" panose="02020603050405020304" pitchFamily="18" charset="0"/>
                <a:cs typeface="Times New Roman" panose="02020603050405020304" pitchFamily="18" charset="0"/>
              </a:rPr>
              <a:t>an innovative mitigation system for litter-based alternative hen houses; </a:t>
            </a:r>
            <a:endParaRPr lang="en-US" sz="2200" kern="1200" dirty="0" smtClean="0">
              <a:solidFill>
                <a:schemeClr val="tx1"/>
              </a:solidFill>
              <a:latin typeface="Times New Roman" panose="02020603050405020304" pitchFamily="18" charset="0"/>
              <a:cs typeface="Times New Roman" panose="02020603050405020304" pitchFamily="18" charset="0"/>
            </a:endParaRPr>
          </a:p>
          <a:p>
            <a:pPr lvl="1" indent="-342900">
              <a:spcBef>
                <a:spcPts val="0"/>
              </a:spcBef>
              <a:buSzPct val="100000"/>
              <a:buFont typeface="Arial"/>
              <a:buChar char="•"/>
            </a:pPr>
            <a:r>
              <a:rPr lang="en-US" sz="2200" kern="1200" dirty="0" smtClean="0">
                <a:solidFill>
                  <a:schemeClr val="tx1"/>
                </a:solidFill>
                <a:latin typeface="Times New Roman" panose="02020603050405020304" pitchFamily="18" charset="0"/>
                <a:cs typeface="Times New Roman" panose="02020603050405020304" pitchFamily="18" charset="0"/>
              </a:rPr>
              <a:t>Improving </a:t>
            </a:r>
            <a:r>
              <a:rPr lang="en-US" sz="2200" kern="1200" dirty="0">
                <a:solidFill>
                  <a:schemeClr val="tx1"/>
                </a:solidFill>
                <a:latin typeface="Times New Roman" panose="02020603050405020304" pitchFamily="18" charset="0"/>
                <a:cs typeface="Times New Roman" panose="02020603050405020304" pitchFamily="18" charset="0"/>
              </a:rPr>
              <a:t>indoor air quality, thus hen and worker welfare; </a:t>
            </a:r>
            <a:endParaRPr lang="en-US" sz="2200" kern="1200" dirty="0" smtClean="0">
              <a:solidFill>
                <a:schemeClr val="tx1"/>
              </a:solidFill>
              <a:latin typeface="Times New Roman" panose="02020603050405020304" pitchFamily="18" charset="0"/>
              <a:cs typeface="Times New Roman" panose="02020603050405020304" pitchFamily="18" charset="0"/>
            </a:endParaRPr>
          </a:p>
          <a:p>
            <a:pPr lvl="1" indent="-342900">
              <a:spcBef>
                <a:spcPts val="0"/>
              </a:spcBef>
              <a:buSzPct val="100000"/>
              <a:buFont typeface="Arial"/>
              <a:buChar char="•"/>
            </a:pPr>
            <a:r>
              <a:rPr lang="en-US" sz="2200" kern="1200" dirty="0" smtClean="0">
                <a:solidFill>
                  <a:schemeClr val="tx1"/>
                </a:solidFill>
                <a:latin typeface="Times New Roman" panose="02020603050405020304" pitchFamily="18" charset="0"/>
                <a:cs typeface="Times New Roman" panose="02020603050405020304" pitchFamily="18" charset="0"/>
              </a:rPr>
              <a:t>Alleviating </a:t>
            </a:r>
            <a:r>
              <a:rPr lang="en-US" sz="2200" kern="1200" dirty="0">
                <a:solidFill>
                  <a:schemeClr val="tx1"/>
                </a:solidFill>
                <a:latin typeface="Times New Roman" panose="02020603050405020304" pitchFamily="18" charset="0"/>
                <a:cs typeface="Times New Roman" panose="02020603050405020304" pitchFamily="18" charset="0"/>
              </a:rPr>
              <a:t>hen heat stress, thus enhancing their welfare and productivity; and </a:t>
            </a:r>
            <a:endParaRPr lang="en-US" sz="2200" kern="1200" dirty="0" smtClean="0">
              <a:solidFill>
                <a:schemeClr val="tx1"/>
              </a:solidFill>
              <a:latin typeface="Times New Roman" panose="02020603050405020304" pitchFamily="18" charset="0"/>
              <a:cs typeface="Times New Roman" panose="02020603050405020304" pitchFamily="18" charset="0"/>
            </a:endParaRPr>
          </a:p>
          <a:p>
            <a:pPr lvl="1" indent="-342900">
              <a:spcBef>
                <a:spcPts val="0"/>
              </a:spcBef>
              <a:buSzPct val="100000"/>
              <a:buFont typeface="Arial"/>
              <a:buChar char="•"/>
            </a:pPr>
            <a:r>
              <a:rPr lang="en-US" sz="2200" kern="1200" dirty="0" smtClean="0">
                <a:solidFill>
                  <a:schemeClr val="tx1"/>
                </a:solidFill>
                <a:latin typeface="Times New Roman" panose="02020603050405020304" pitchFamily="18" charset="0"/>
                <a:cs typeface="Times New Roman" panose="02020603050405020304" pitchFamily="18" charset="0"/>
              </a:rPr>
              <a:t>Lowering </a:t>
            </a:r>
            <a:r>
              <a:rPr lang="en-US" sz="2200" kern="1200" dirty="0">
                <a:solidFill>
                  <a:schemeClr val="tx1"/>
                </a:solidFill>
                <a:latin typeface="Times New Roman" panose="02020603050405020304" pitchFamily="18" charset="0"/>
                <a:cs typeface="Times New Roman" panose="02020603050405020304" pitchFamily="18" charset="0"/>
              </a:rPr>
              <a:t>environmental footprint.</a:t>
            </a:r>
            <a:endParaRPr lang="en-US" sz="2200" b="0" i="0" u="none" strike="noStrike" cap="none" baseline="0" dirty="0" smtClean="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685800" y="914400"/>
            <a:ext cx="7772400" cy="914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Specialty Crop Research Initiative</a:t>
            </a:r>
          </a:p>
        </p:txBody>
      </p:sp>
      <p:pic>
        <p:nvPicPr>
          <p:cNvPr id="520" name="Shape 520"/>
          <p:cNvPicPr preferRelativeResize="0">
            <a:picLocks noGrp="1"/>
          </p:cNvPicPr>
          <p:nvPr>
            <p:ph type="body" idx="1"/>
          </p:nvPr>
        </p:nvPicPr>
        <p:blipFill rotWithShape="1">
          <a:blip r:embed="rId3">
            <a:alphaModFix/>
          </a:blip>
          <a:stretch/>
        </p:blipFill>
        <p:spPr>
          <a:xfrm>
            <a:off x="6400800" y="2514600"/>
            <a:ext cx="2438400" cy="2895600"/>
          </a:xfrm>
          <a:prstGeom prst="rect">
            <a:avLst/>
          </a:prstGeom>
          <a:noFill/>
          <a:ln>
            <a:noFill/>
          </a:ln>
        </p:spPr>
      </p:pic>
      <p:sp>
        <p:nvSpPr>
          <p:cNvPr id="521" name="Shape 521"/>
          <p:cNvSpPr txBox="1">
            <a:spLocks noGrp="1"/>
          </p:cNvSpPr>
          <p:nvPr>
            <p:ph type="body" idx="4294967295"/>
          </p:nvPr>
        </p:nvSpPr>
        <p:spPr>
          <a:xfrm>
            <a:off x="381000" y="1981200"/>
            <a:ext cx="5638800" cy="3887788"/>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1"/>
              </a:buClr>
              <a:buSzPct val="25000"/>
              <a:buFont typeface="Arial"/>
              <a:buNone/>
            </a:pPr>
            <a:r>
              <a:rPr lang="en-US" sz="2400" b="0" i="0" u="none" strike="noStrike" cap="none" baseline="0" dirty="0" smtClean="0">
                <a:solidFill>
                  <a:schemeClr val="bg2"/>
                </a:solidFill>
                <a:latin typeface="Times New Roman" panose="02020603050405020304" pitchFamily="18" charset="0"/>
                <a:cs typeface="Times New Roman" panose="02020603050405020304" pitchFamily="18" charset="0"/>
                <a:sym typeface="Arial"/>
              </a:rPr>
              <a:t>New </a:t>
            </a:r>
            <a:r>
              <a:rPr lang="en-US" sz="2400" b="0" i="0" u="none" strike="noStrike" cap="none" baseline="0" dirty="0">
                <a:solidFill>
                  <a:schemeClr val="bg2"/>
                </a:solidFill>
                <a:latin typeface="Times New Roman" panose="02020603050405020304" pitchFamily="18" charset="0"/>
                <a:cs typeface="Times New Roman" panose="02020603050405020304" pitchFamily="18" charset="0"/>
                <a:sym typeface="Arial"/>
              </a:rPr>
              <a:t>innovations and technology focus area </a:t>
            </a:r>
            <a:r>
              <a:rPr lang="en-US" sz="2400" b="0" i="0" u="none" strike="noStrike" cap="none" baseline="0" dirty="0" smtClean="0">
                <a:solidFill>
                  <a:schemeClr val="bg2"/>
                </a:solidFill>
                <a:latin typeface="Times New Roman" panose="02020603050405020304" pitchFamily="18" charset="0"/>
                <a:cs typeface="Times New Roman" panose="02020603050405020304" pitchFamily="18" charset="0"/>
                <a:sym typeface="Arial"/>
              </a:rPr>
              <a:t>projects:</a:t>
            </a:r>
            <a:r>
              <a:rPr lang="en-US" sz="2400" b="0" i="0" u="none" strike="noStrike" cap="none" dirty="0" smtClean="0">
                <a:solidFill>
                  <a:schemeClr val="bg2"/>
                </a:solidFill>
                <a:latin typeface="Times New Roman" panose="02020603050405020304" pitchFamily="18" charset="0"/>
                <a:cs typeface="Times New Roman" panose="02020603050405020304" pitchFamily="18" charset="0"/>
                <a:sym typeface="Arial"/>
              </a:rPr>
              <a:t>  </a:t>
            </a:r>
          </a:p>
          <a:p>
            <a:pPr>
              <a:spcBef>
                <a:spcPts val="400"/>
              </a:spcBef>
              <a:buSzPct val="100000"/>
              <a:buFont typeface="Arial"/>
              <a:buChar char="•"/>
            </a:pPr>
            <a:r>
              <a:rPr lang="en-US" sz="2200" dirty="0" smtClean="0">
                <a:solidFill>
                  <a:schemeClr val="bg2"/>
                </a:solidFill>
                <a:latin typeface="Times New Roman" panose="02020603050405020304" pitchFamily="18" charset="0"/>
                <a:cs typeface="Times New Roman" panose="02020603050405020304" pitchFamily="18" charset="0"/>
              </a:rPr>
              <a:t> Comprehensive automation for specialty crops (apple harvester) </a:t>
            </a:r>
          </a:p>
          <a:p>
            <a:pPr>
              <a:spcBef>
                <a:spcPts val="400"/>
              </a:spcBef>
              <a:buSzPct val="100000"/>
              <a:buFont typeface="Arial"/>
              <a:buChar char="•"/>
            </a:pPr>
            <a:r>
              <a:rPr lang="en-US" sz="2200" b="0" i="0" u="none" strike="noStrike" cap="none" baseline="0" dirty="0" smtClean="0">
                <a:solidFill>
                  <a:schemeClr val="bg2"/>
                </a:solidFill>
                <a:latin typeface="Times New Roman" panose="02020603050405020304" pitchFamily="18" charset="0"/>
                <a:cs typeface="Times New Roman" panose="02020603050405020304" pitchFamily="18" charset="0"/>
                <a:sym typeface="Arial"/>
              </a:rPr>
              <a:t>Innovative </a:t>
            </a:r>
            <a:r>
              <a:rPr lang="en-US" sz="2200" b="0" i="0" u="none" strike="noStrike" cap="none" baseline="0" dirty="0">
                <a:solidFill>
                  <a:schemeClr val="bg2"/>
                </a:solidFill>
                <a:latin typeface="Times New Roman" panose="02020603050405020304" pitchFamily="18" charset="0"/>
                <a:cs typeface="Times New Roman" panose="02020603050405020304" pitchFamily="18" charset="0"/>
                <a:sym typeface="Arial"/>
              </a:rPr>
              <a:t>technologies for thinning of fruit – eliminates ladders and hand </a:t>
            </a:r>
            <a:r>
              <a:rPr lang="en-US" sz="2200" b="0" i="0" u="none" strike="noStrike" cap="none" baseline="0" dirty="0" smtClean="0">
                <a:solidFill>
                  <a:schemeClr val="bg2"/>
                </a:solidFill>
                <a:latin typeface="Times New Roman" panose="02020603050405020304" pitchFamily="18" charset="0"/>
                <a:cs typeface="Times New Roman" panose="02020603050405020304" pitchFamily="18" charset="0"/>
                <a:sym typeface="Arial"/>
              </a:rPr>
              <a:t>thinning</a:t>
            </a:r>
          </a:p>
          <a:p>
            <a:pPr>
              <a:spcBef>
                <a:spcPts val="400"/>
              </a:spcBef>
              <a:buSzPct val="100000"/>
              <a:buFont typeface="Arial"/>
              <a:buChar char="•"/>
            </a:pPr>
            <a:r>
              <a:rPr lang="en-US" sz="2200" dirty="0">
                <a:solidFill>
                  <a:schemeClr val="bg2"/>
                </a:solidFill>
                <a:latin typeface="Times New Roman" panose="02020603050405020304" pitchFamily="18" charset="0"/>
                <a:cs typeface="Times New Roman" panose="02020603050405020304" pitchFamily="18" charset="0"/>
              </a:rPr>
              <a:t> Crop signaling for </a:t>
            </a:r>
            <a:r>
              <a:rPr lang="en-US" sz="2200" dirty="0" smtClean="0">
                <a:solidFill>
                  <a:schemeClr val="bg2"/>
                </a:solidFill>
                <a:latin typeface="Times New Roman" panose="02020603050405020304" pitchFamily="18" charset="0"/>
                <a:cs typeface="Times New Roman" panose="02020603050405020304" pitchFamily="18" charset="0"/>
              </a:rPr>
              <a:t>automated </a:t>
            </a:r>
            <a:r>
              <a:rPr lang="en-US" sz="2200" dirty="0">
                <a:solidFill>
                  <a:schemeClr val="bg2"/>
                </a:solidFill>
                <a:latin typeface="Times New Roman" panose="02020603050405020304" pitchFamily="18" charset="0"/>
                <a:cs typeface="Times New Roman" panose="02020603050405020304" pitchFamily="18" charset="0"/>
              </a:rPr>
              <a:t>weed/crop differentiation and mechanized weed control in vegetable crops. (eliminate need for hoeing)</a:t>
            </a:r>
          </a:p>
          <a:p>
            <a:pPr marL="0" marR="0" lvl="0" indent="0" algn="l" rtl="0">
              <a:lnSpc>
                <a:spcPct val="100000"/>
              </a:lnSpc>
              <a:spcBef>
                <a:spcPts val="400"/>
              </a:spcBef>
              <a:spcAft>
                <a:spcPts val="0"/>
              </a:spcAft>
              <a:buClr>
                <a:schemeClr val="dk1"/>
              </a:buClr>
              <a:buSzPct val="100000"/>
            </a:pPr>
            <a:endParaRPr lang="en-US" sz="2200" b="0" i="0" u="none" strike="noStrike" cap="none" baseline="0" dirty="0">
              <a:solidFill>
                <a:schemeClr val="bg2"/>
              </a:solidFill>
              <a:latin typeface="Times New Roman" panose="02020603050405020304" pitchFamily="18" charset="0"/>
              <a:cs typeface="Times New Roman" panose="02020603050405020304" pitchFamily="18" charset="0"/>
              <a:sym typeface="Arial"/>
            </a:endParaRPr>
          </a:p>
          <a:p>
            <a:pPr marL="0" marR="0" lvl="0" indent="0" algn="l" rtl="0">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sp>
        <p:nvSpPr>
          <p:cNvPr id="2" name="Rectangle 1"/>
          <p:cNvSpPr/>
          <p:nvPr/>
        </p:nvSpPr>
        <p:spPr>
          <a:xfrm>
            <a:off x="685800" y="5943600"/>
            <a:ext cx="6858000" cy="646331"/>
          </a:xfrm>
          <a:prstGeom prst="rect">
            <a:avLst/>
          </a:prstGeom>
        </p:spPr>
        <p:txBody>
          <a:bodyPr wrap="square">
            <a:spAutoFit/>
          </a:bodyPr>
          <a:lstStyle/>
          <a:p>
            <a:pPr lvl="0">
              <a:spcBef>
                <a:spcPts val="400"/>
              </a:spcBef>
            </a:pPr>
            <a:r>
              <a:rPr lang="en-US" sz="1800" b="1" dirty="0">
                <a:solidFill>
                  <a:schemeClr val="accent2"/>
                </a:solidFill>
                <a:latin typeface="Times New Roman" panose="02020603050405020304" pitchFamily="18" charset="0"/>
                <a:cs typeface="Times New Roman" panose="02020603050405020304" pitchFamily="18" charset="0"/>
                <a:hlinkClick r:id="rId4"/>
              </a:rPr>
              <a:t>http://</a:t>
            </a:r>
            <a:r>
              <a:rPr lang="en-US" sz="1800" b="1" dirty="0" smtClean="0">
                <a:solidFill>
                  <a:schemeClr val="accent2"/>
                </a:solidFill>
                <a:latin typeface="Times New Roman" panose="02020603050405020304" pitchFamily="18" charset="0"/>
                <a:cs typeface="Times New Roman" panose="02020603050405020304" pitchFamily="18" charset="0"/>
                <a:hlinkClick r:id="rId4"/>
              </a:rPr>
              <a:t>nifa.usda.gov/funding-opportunity/specialty-crop-research-initiative-scri</a:t>
            </a:r>
            <a:r>
              <a:rPr lang="en-US" sz="1800" b="1" dirty="0" smtClean="0">
                <a:solidFill>
                  <a:schemeClr val="accent2"/>
                </a:solidFill>
                <a:latin typeface="Times New Roman" panose="02020603050405020304" pitchFamily="18" charset="0"/>
                <a:cs typeface="Times New Roman" panose="02020603050405020304" pitchFamily="18" charset="0"/>
              </a:rPr>
              <a:t> </a:t>
            </a:r>
            <a:endParaRPr lang="en-US" sz="1800"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rPr>
              <a:t>Small Business Innovative </a:t>
            </a:r>
            <a:r>
              <a:rPr lang="en-US" sz="3600" b="1" i="1" u="none" strike="noStrike" cap="none" baseline="0" dirty="0" smtClean="0">
                <a:solidFill>
                  <a:schemeClr val="dk2"/>
                </a:solidFill>
                <a:latin typeface="Times New Roman" panose="02020603050405020304" pitchFamily="18" charset="0"/>
                <a:cs typeface="Times New Roman" panose="02020603050405020304" pitchFamily="18" charset="0"/>
                <a:sym typeface="Arial"/>
              </a:rPr>
              <a:t>Research (SBIR) </a:t>
            </a:r>
            <a:endPar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endParaRPr>
          </a:p>
        </p:txBody>
      </p:sp>
      <p:sp>
        <p:nvSpPr>
          <p:cNvPr id="536" name="Shape 536"/>
          <p:cNvSpPr txBox="1">
            <a:spLocks noGrp="1"/>
          </p:cNvSpPr>
          <p:nvPr>
            <p:ph type="body" idx="1"/>
          </p:nvPr>
        </p:nvSpPr>
        <p:spPr>
          <a:xfrm>
            <a:off x="685800" y="2438400"/>
            <a:ext cx="5486400" cy="3657600"/>
          </a:xfrm>
          <a:prstGeom prst="rect">
            <a:avLst/>
          </a:prstGeom>
          <a:noFill/>
          <a:ln>
            <a:noFill/>
          </a:ln>
        </p:spPr>
        <p:txBody>
          <a:bodyPr lIns="91425" tIns="45700" rIns="91425" bIns="45700" anchor="t" anchorCtr="0">
            <a:noAutofit/>
          </a:bodyPr>
          <a:lstStyle/>
          <a:p>
            <a:pPr marL="0" lvl="0" indent="0">
              <a:spcBef>
                <a:spcPts val="480"/>
              </a:spcBef>
              <a:buSzPct val="100000"/>
              <a:buNone/>
            </a:pPr>
            <a:endParaRPr lang="en-US" sz="2400" i="1" dirty="0" smtClean="0">
              <a:latin typeface="Times New Roman" panose="02020603050405020304" pitchFamily="18" charset="0"/>
              <a:cs typeface="Times New Roman" panose="02020603050405020304" pitchFamily="18" charset="0"/>
            </a:endParaRPr>
          </a:p>
          <a:p>
            <a:pPr marL="0" lvl="0" indent="0">
              <a:spcBef>
                <a:spcPts val="480"/>
              </a:spcBef>
              <a:buSzPct val="100000"/>
              <a:buNone/>
            </a:pPr>
            <a:r>
              <a:rPr lang="en-US" sz="2400" i="1" dirty="0" smtClean="0">
                <a:latin typeface="Times New Roman" panose="02020603050405020304" pitchFamily="18" charset="0"/>
                <a:cs typeface="Times New Roman" panose="02020603050405020304" pitchFamily="18" charset="0"/>
              </a:rPr>
              <a:t>RESEARCH </a:t>
            </a:r>
            <a:r>
              <a:rPr lang="en-US" sz="2400" i="1" dirty="0">
                <a:latin typeface="Times New Roman" panose="02020603050405020304" pitchFamily="18" charset="0"/>
                <a:cs typeface="Times New Roman" panose="02020603050405020304" pitchFamily="18" charset="0"/>
              </a:rPr>
              <a:t>&amp; DEVELOPMENT OF ERGONOMIC TOOLS &amp; EQUIPMENT FOR WOMEN LIVESTOCK </a:t>
            </a:r>
            <a:r>
              <a:rPr lang="en-US" sz="2400" i="1" dirty="0" smtClean="0">
                <a:latin typeface="Times New Roman" panose="02020603050405020304" pitchFamily="18" charset="0"/>
                <a:cs typeface="Times New Roman" panose="02020603050405020304" pitchFamily="18" charset="0"/>
              </a:rPr>
              <a:t>FARMERS</a:t>
            </a:r>
            <a:r>
              <a:rPr lang="en-US" sz="2000" i="1" dirty="0" smtClean="0">
                <a:latin typeface="Times New Roman" panose="02020603050405020304" pitchFamily="18" charset="0"/>
                <a:cs typeface="Times New Roman" panose="02020603050405020304" pitchFamily="18" charset="0"/>
              </a:rPr>
              <a:t> </a:t>
            </a:r>
          </a:p>
          <a:p>
            <a:pPr marL="0" lvl="0" indent="0">
              <a:spcBef>
                <a:spcPts val="480"/>
              </a:spcBef>
              <a:buSzPct val="100000"/>
              <a:buNone/>
            </a:pPr>
            <a:r>
              <a:rPr lang="en-US" sz="2000" i="1" dirty="0" smtClean="0">
                <a:latin typeface="Times New Roman" panose="02020603050405020304" pitchFamily="18" charset="0"/>
                <a:cs typeface="Times New Roman" panose="02020603050405020304" pitchFamily="18" charset="0"/>
              </a:rPr>
              <a:t>by Green Horn Tools, LLC </a:t>
            </a:r>
          </a:p>
          <a:p>
            <a:pPr lvl="0" indent="-342900">
              <a:spcBef>
                <a:spcPts val="480"/>
              </a:spcBef>
              <a:buSzPct val="100000"/>
            </a:pPr>
            <a:endParaRPr lang="en-US" sz="2200" b="0" i="0" u="none" strike="noStrike" cap="none" baseline="0"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280"/>
              </a:spcBef>
              <a:spcAft>
                <a:spcPts val="0"/>
              </a:spcAft>
              <a:buClr>
                <a:schemeClr val="dk1"/>
              </a:buClr>
              <a:buSzPct val="100000"/>
              <a:buNone/>
            </a:pPr>
            <a:endParaRPr lang="en-US" sz="2200" b="0" i="0" u="sng" strike="noStrike" cap="none" baseline="0" dirty="0" smtClean="0">
              <a:solidFill>
                <a:schemeClr val="accent2"/>
              </a:solidFill>
              <a:latin typeface="Times New Roman" panose="02020603050405020304" pitchFamily="18" charset="0"/>
              <a:cs typeface="Times New Roman" panose="02020603050405020304" pitchFamily="18" charset="0"/>
              <a:sym typeface="Arial"/>
              <a:hlinkClick r:id="rId3"/>
            </a:endParaRPr>
          </a:p>
          <a:p>
            <a:pPr marL="0" lvl="0" indent="0">
              <a:spcBef>
                <a:spcPts val="280"/>
              </a:spcBef>
              <a:buSzPct val="100000"/>
              <a:buNone/>
            </a:pPr>
            <a:r>
              <a:rPr lang="en-US" sz="2200" u="sng" dirty="0">
                <a:solidFill>
                  <a:schemeClr val="accent2"/>
                </a:solidFill>
                <a:latin typeface="Times New Roman" panose="02020603050405020304" pitchFamily="18" charset="0"/>
                <a:cs typeface="Times New Roman" panose="02020603050405020304" pitchFamily="18" charset="0"/>
                <a:hlinkClick r:id="rId3"/>
              </a:rPr>
              <a:t>http://</a:t>
            </a:r>
            <a:r>
              <a:rPr lang="en-US" sz="2200" u="sng" dirty="0" smtClean="0">
                <a:solidFill>
                  <a:schemeClr val="accent2"/>
                </a:solidFill>
                <a:latin typeface="Times New Roman" panose="02020603050405020304" pitchFamily="18" charset="0"/>
                <a:cs typeface="Times New Roman" panose="02020603050405020304" pitchFamily="18" charset="0"/>
                <a:hlinkClick r:id="rId3"/>
              </a:rPr>
              <a:t>www.greenherontools.com/about-us_SBIR-grant.php  </a:t>
            </a:r>
            <a:endParaRPr lang="en-US" sz="2200" b="0" i="0" u="sng" strike="noStrike" cap="none" baseline="0" dirty="0">
              <a:solidFill>
                <a:schemeClr val="accent2"/>
              </a:solidFill>
              <a:latin typeface="Times New Roman" panose="02020603050405020304" pitchFamily="18" charset="0"/>
              <a:cs typeface="Times New Roman" panose="02020603050405020304" pitchFamily="18" charset="0"/>
              <a:sym typeface="Arial"/>
              <a:hlinkClick r:id="rId3"/>
            </a:endParaRPr>
          </a:p>
          <a:p>
            <a:pPr marL="0" marR="0" lvl="0" indent="0" algn="l" rtl="0">
              <a:spcBef>
                <a:spcPts val="0"/>
              </a:spcBef>
              <a:buNone/>
            </a:pPr>
            <a:endParaRPr sz="1400" b="0" i="0" u="sng" strike="noStrike" cap="none" baseline="0" dirty="0">
              <a:solidFill>
                <a:schemeClr val="hlink"/>
              </a:solidFill>
              <a:latin typeface="Arial"/>
              <a:ea typeface="Arial"/>
              <a:cs typeface="Arial"/>
              <a:sym typeface="Arial"/>
              <a:hlinkClick r:id="rId3"/>
            </a:endParaRPr>
          </a:p>
        </p:txBody>
      </p:sp>
      <p:pic>
        <p:nvPicPr>
          <p:cNvPr id="537" name="Shape 537"/>
          <p:cNvPicPr preferRelativeResize="0">
            <a:picLocks noGrp="1"/>
          </p:cNvPicPr>
          <p:nvPr>
            <p:ph type="body" idx="4294967295"/>
          </p:nvPr>
        </p:nvPicPr>
        <p:blipFill rotWithShape="1">
          <a:blip r:embed="rId4">
            <a:alphaModFix/>
          </a:blip>
          <a:srcRect/>
          <a:stretch/>
        </p:blipFill>
        <p:spPr>
          <a:xfrm>
            <a:off x="6172200" y="2286000"/>
            <a:ext cx="2667000" cy="34893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600"/>
            <a:ext cx="7772400" cy="1143000"/>
          </a:xfrm>
        </p:spPr>
        <p:txBody>
          <a:bodyPr/>
          <a:lstStyle/>
          <a:p>
            <a:r>
              <a:rPr lang="en-US" b="1" i="1" dirty="0" smtClean="0">
                <a:solidFill>
                  <a:schemeClr val="bg2"/>
                </a:solidFill>
                <a:latin typeface="Times New Roman"/>
                <a:ea typeface="Times New Roman"/>
                <a:cs typeface="Times New Roman"/>
                <a:sym typeface="Times New Roman"/>
              </a:rPr>
              <a:t>FY 2016 in Focus</a:t>
            </a:r>
            <a:endParaRPr lang="en-US" dirty="0">
              <a:solidFill>
                <a:schemeClr val="bg2"/>
              </a:solidFill>
            </a:endParaRPr>
          </a:p>
        </p:txBody>
      </p:sp>
    </p:spTree>
    <p:extLst>
      <p:ext uri="{BB962C8B-B14F-4D97-AF65-F5344CB8AC3E}">
        <p14:creationId xmlns:p14="http://schemas.microsoft.com/office/powerpoint/2010/main" val="2009327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4000" b="1" i="1" u="none" strike="noStrike" cap="none" baseline="0" dirty="0">
                <a:solidFill>
                  <a:schemeClr val="tx1"/>
                </a:solidFill>
                <a:latin typeface="Times New Roman"/>
                <a:ea typeface="Times New Roman"/>
                <a:cs typeface="Times New Roman"/>
                <a:sym typeface="Times New Roman"/>
              </a:rPr>
              <a:t>FY 2016 Federal Budget</a:t>
            </a:r>
          </a:p>
        </p:txBody>
      </p:sp>
      <p:sp>
        <p:nvSpPr>
          <p:cNvPr id="254" name="Shape 254"/>
          <p:cNvSpPr txBox="1">
            <a:spLocks noGrp="1"/>
          </p:cNvSpPr>
          <p:nvPr>
            <p:ph type="body" idx="1"/>
          </p:nvPr>
        </p:nvSpPr>
        <p:spPr>
          <a:xfrm>
            <a:off x="685800" y="2438400"/>
            <a:ext cx="7772400" cy="3657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2600" b="0" i="0" u="none" strike="noStrike" cap="none" baseline="0" dirty="0" smtClean="0">
                <a:solidFill>
                  <a:schemeClr val="dk1"/>
                </a:solidFill>
                <a:latin typeface="Times New Roman"/>
                <a:ea typeface="Times New Roman"/>
                <a:cs typeface="Times New Roman"/>
                <a:sym typeface="Times New Roman"/>
              </a:rPr>
              <a:t>Continuing </a:t>
            </a:r>
            <a:r>
              <a:rPr lang="en-US" sz="2600" b="0" i="0" u="none" strike="noStrike" cap="none" baseline="0" dirty="0">
                <a:solidFill>
                  <a:schemeClr val="dk1"/>
                </a:solidFill>
                <a:latin typeface="Times New Roman"/>
                <a:ea typeface="Times New Roman"/>
                <a:cs typeface="Times New Roman"/>
                <a:sym typeface="Times New Roman"/>
              </a:rPr>
              <a:t>Resolution until Dec. 11, </a:t>
            </a:r>
            <a:r>
              <a:rPr lang="en-US" sz="2600" b="0" i="0" u="none" strike="noStrike" cap="none" baseline="0" dirty="0" smtClean="0">
                <a:solidFill>
                  <a:schemeClr val="dk1"/>
                </a:solidFill>
                <a:latin typeface="Times New Roman"/>
                <a:ea typeface="Times New Roman"/>
                <a:cs typeface="Times New Roman"/>
                <a:sym typeface="Times New Roman"/>
              </a:rPr>
              <a:t>2015.</a:t>
            </a:r>
            <a:r>
              <a:rPr lang="en-US" sz="2600" b="0" i="0" u="none" strike="noStrike" cap="none" dirty="0" smtClean="0">
                <a:solidFill>
                  <a:schemeClr val="dk1"/>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chemeClr val="dk1"/>
              </a:buClr>
              <a:buSzPct val="100000"/>
              <a:buNone/>
            </a:pPr>
            <a:endParaRPr lang="en-US" sz="2600" b="0" i="0" u="none" strike="noStrike" cap="none" dirty="0" smtClean="0">
              <a:solidFill>
                <a:schemeClr val="dk1"/>
              </a:solidFill>
              <a:latin typeface="Times New Roman"/>
              <a:ea typeface="Times New Roman"/>
              <a:cs typeface="Times New Roman"/>
              <a:sym typeface="Times New Roman"/>
            </a:endParaRPr>
          </a:p>
          <a:p>
            <a:pPr lvl="0" indent="-342900">
              <a:spcBef>
                <a:spcPts val="0"/>
              </a:spcBef>
              <a:buSzPct val="100000"/>
              <a:buFont typeface="Noto Sans Symbols"/>
              <a:buChar char="▪"/>
            </a:pPr>
            <a:r>
              <a:rPr lang="en-US" sz="2600" dirty="0">
                <a:latin typeface="Times New Roman"/>
                <a:ea typeface="Times New Roman"/>
                <a:cs typeface="Times New Roman"/>
                <a:sym typeface="Times New Roman"/>
              </a:rPr>
              <a:t>President’s </a:t>
            </a:r>
            <a:r>
              <a:rPr lang="en-US" sz="2600" dirty="0" smtClean="0">
                <a:latin typeface="Times New Roman"/>
                <a:ea typeface="Times New Roman"/>
                <a:cs typeface="Times New Roman"/>
                <a:sym typeface="Times New Roman"/>
              </a:rPr>
              <a:t>proposed FY-16 total discretionary &amp; mandatory funding: $1,687,543,000  </a:t>
            </a:r>
          </a:p>
          <a:p>
            <a:pPr lvl="0" indent="-342900">
              <a:spcBef>
                <a:spcPts val="0"/>
              </a:spcBef>
              <a:buSzPct val="100000"/>
              <a:buFont typeface="Noto Sans Symbols"/>
              <a:buChar char="▪"/>
            </a:pPr>
            <a:endParaRPr lang="en-US" sz="2600" dirty="0">
              <a:latin typeface="Times New Roman"/>
              <a:ea typeface="Times New Roman"/>
              <a:cs typeface="Times New Roman"/>
              <a:sym typeface="Times New Roman"/>
            </a:endParaRPr>
          </a:p>
          <a:p>
            <a:pPr marL="0" lvl="0" indent="0">
              <a:spcBef>
                <a:spcPts val="0"/>
              </a:spcBef>
              <a:buSzPct val="100000"/>
              <a:buNone/>
            </a:pPr>
            <a:r>
              <a:rPr lang="en-US" sz="2600" i="1" dirty="0">
                <a:latin typeface="Times New Roman"/>
                <a:ea typeface="Times New Roman"/>
                <a:cs typeface="Times New Roman"/>
                <a:sym typeface="Times New Roman"/>
              </a:rPr>
              <a:t>    Farm Safety (AgrAbility) &amp; Youth Farm Safety at </a:t>
            </a:r>
          </a:p>
          <a:p>
            <a:pPr marL="0" lvl="0" indent="0">
              <a:spcBef>
                <a:spcPts val="0"/>
              </a:spcBef>
              <a:buSzPct val="100000"/>
              <a:buNone/>
            </a:pPr>
            <a:r>
              <a:rPr lang="en-US" sz="2600" i="1" dirty="0">
                <a:latin typeface="Times New Roman"/>
                <a:ea typeface="Times New Roman"/>
                <a:cs typeface="Times New Roman"/>
                <a:sym typeface="Times New Roman"/>
              </a:rPr>
              <a:t>    $</a:t>
            </a:r>
            <a:r>
              <a:rPr lang="en-US" sz="2600" i="1" dirty="0" smtClean="0">
                <a:latin typeface="Times New Roman"/>
                <a:ea typeface="Times New Roman"/>
                <a:cs typeface="Times New Roman"/>
                <a:sym typeface="Times New Roman"/>
              </a:rPr>
              <a:t>4,610,000  </a:t>
            </a:r>
            <a:endParaRPr lang="en-US" sz="2600" b="0" i="1" u="none" strike="noStrike" cap="none" baseline="0" dirty="0">
              <a:solidFill>
                <a:schemeClr val="dk1"/>
              </a:solidFill>
              <a:latin typeface="Times New Roman"/>
              <a:ea typeface="Times New Roman"/>
              <a:cs typeface="Times New Roman"/>
              <a:sym typeface="Times New Roman"/>
            </a:endParaRPr>
          </a:p>
          <a:p>
            <a:pPr marL="342900" marR="0" lvl="0" indent="-177800" algn="l" rtl="0">
              <a:lnSpc>
                <a:spcPct val="100000"/>
              </a:lnSpc>
              <a:spcBef>
                <a:spcPts val="520"/>
              </a:spcBef>
              <a:spcAft>
                <a:spcPts val="0"/>
              </a:spcAft>
              <a:buClr>
                <a:schemeClr val="dk1"/>
              </a:buClr>
              <a:buFont typeface="Noto Sans Symbols"/>
              <a:buNone/>
            </a:pPr>
            <a:endParaRPr sz="26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20"/>
              </a:spcBef>
              <a:spcAft>
                <a:spcPts val="0"/>
              </a:spcAft>
              <a:buClr>
                <a:schemeClr val="dk1"/>
              </a:buClr>
              <a:buFont typeface="Arial"/>
              <a:buNone/>
            </a:pPr>
            <a:endParaRPr sz="26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26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85800" y="9144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u="none" strike="noStrike" cap="none" baseline="0" dirty="0">
                <a:solidFill>
                  <a:schemeClr val="tx1"/>
                </a:solidFill>
                <a:latin typeface="Times New Roman"/>
                <a:ea typeface="Times New Roman"/>
                <a:cs typeface="Times New Roman"/>
                <a:sym typeface="Times New Roman"/>
              </a:rPr>
              <a:t>AgrAbility in FY </a:t>
            </a:r>
            <a:r>
              <a:rPr lang="en-US" sz="3600" b="1" i="1" u="none" strike="noStrike" cap="none" baseline="0" dirty="0" smtClean="0">
                <a:solidFill>
                  <a:schemeClr val="tx1"/>
                </a:solidFill>
                <a:latin typeface="Times New Roman"/>
                <a:ea typeface="Times New Roman"/>
                <a:cs typeface="Times New Roman"/>
                <a:sym typeface="Times New Roman"/>
              </a:rPr>
              <a:t>2016</a:t>
            </a:r>
            <a:endParaRPr lang="en-US" sz="3600" b="1" i="1" u="none" strike="noStrike" cap="none" baseline="0" dirty="0">
              <a:solidFill>
                <a:schemeClr val="tx1"/>
              </a:solidFill>
              <a:latin typeface="Times New Roman"/>
              <a:ea typeface="Times New Roman"/>
              <a:cs typeface="Times New Roman"/>
              <a:sym typeface="Times New Roman"/>
            </a:endParaRPr>
          </a:p>
        </p:txBody>
      </p:sp>
      <p:sp>
        <p:nvSpPr>
          <p:cNvPr id="260" name="Shape 260"/>
          <p:cNvSpPr txBox="1">
            <a:spLocks noGrp="1"/>
          </p:cNvSpPr>
          <p:nvPr>
            <p:ph type="body" idx="1"/>
          </p:nvPr>
        </p:nvSpPr>
        <p:spPr>
          <a:xfrm>
            <a:off x="685800" y="1981201"/>
            <a:ext cx="8610599" cy="4676774"/>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100000"/>
              <a:buFont typeface="Noto Sans Symbols"/>
              <a:buChar char="▪"/>
            </a:pPr>
            <a:r>
              <a:rPr lang="en-US" sz="2600" b="1" i="1" u="none" strike="noStrike" cap="none"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Stakeholders' Input</a:t>
            </a:r>
            <a:r>
              <a:rPr lang="en-US" sz="2600" b="1" i="1" u="none" strike="noStrike" cap="none"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p>
          <a:p>
            <a:pPr lvl="1" indent="-342900">
              <a:lnSpc>
                <a:spcPct val="150000"/>
              </a:lnSpc>
              <a:spcBef>
                <a:spcPts val="0"/>
              </a:spcBef>
              <a:buSzPct val="100000"/>
              <a:buFont typeface="Noto Sans Symbols"/>
              <a:buChar char="▪"/>
            </a:pPr>
            <a:r>
              <a:rPr lang="en-US" sz="2200" i="0" u="none" strike="noStrike" cap="none" baseline="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Held Listening Session on Nov. 18</a:t>
            </a:r>
            <a:r>
              <a:rPr lang="en-US" sz="2200" i="0" u="none" strike="noStrike" cap="none" baseline="300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th</a:t>
            </a:r>
            <a:r>
              <a:rPr lang="en-US" sz="2200"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 </a:t>
            </a:r>
          </a:p>
          <a:p>
            <a:pPr lvl="1" indent="-342900">
              <a:lnSpc>
                <a:spcPct val="150000"/>
              </a:lnSpc>
              <a:spcBef>
                <a:spcPts val="0"/>
              </a:spcBef>
              <a:buSzPct val="100000"/>
              <a:buFont typeface="Noto Sans Symbols"/>
              <a:buChar char="▪"/>
            </a:pPr>
            <a:r>
              <a:rPr lang="en-US" sz="2200" b="0" i="0" u="sng" strike="noStrike" cap="none" baseline="0" dirty="0" smtClean="0">
                <a:solidFill>
                  <a:schemeClr val="hlink"/>
                </a:solidFill>
                <a:latin typeface="Times New Roman" panose="02020603050405020304" pitchFamily="18" charset="0"/>
                <a:cs typeface="Times New Roman" panose="02020603050405020304" pitchFamily="18" charset="0"/>
                <a:sym typeface="Arial"/>
                <a:hlinkClick r:id="rId3"/>
              </a:rPr>
              <a:t>Policy@nifa.usda.gov</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2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Subject: </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FY2016 </a:t>
            </a:r>
            <a:r>
              <a:rPr lang="en-US" sz="22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AgrAbility </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lang="en-US" sz="22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algn="l" rtl="0">
              <a:lnSpc>
                <a:spcPct val="150000"/>
              </a:lnSpc>
              <a:spcBef>
                <a:spcPts val="520"/>
              </a:spcBef>
              <a:spcAft>
                <a:spcPts val="0"/>
              </a:spcAft>
              <a:buClr>
                <a:schemeClr val="dk1"/>
              </a:buClr>
              <a:buSzPct val="100000"/>
              <a:buFont typeface="Noto Sans Symbols"/>
              <a:buChar char="▪"/>
            </a:pPr>
            <a:r>
              <a:rPr lang="en-US" sz="2600" b="1"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FY </a:t>
            </a:r>
            <a:r>
              <a:rPr lang="en-US" sz="2600" b="1"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2016 Request for Applications (</a:t>
            </a:r>
            <a:r>
              <a:rPr lang="en-US" sz="2600" b="1"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RFA)</a:t>
            </a:r>
            <a:r>
              <a:rPr lang="en-US" sz="2600" b="1"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p>
          <a:p>
            <a:pPr lvl="1" indent="-342900">
              <a:lnSpc>
                <a:spcPct val="150000"/>
              </a:lnSpc>
              <a:spcBef>
                <a:spcPts val="520"/>
              </a:spcBef>
              <a:buSzPct val="100000"/>
              <a:buFont typeface="Noto Sans Symbols"/>
              <a:buChar char="▪"/>
            </a:pPr>
            <a:r>
              <a:rPr lang="en-US" sz="2200" b="0" i="0" u="sng"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NAP applications only </a:t>
            </a:r>
          </a:p>
          <a:p>
            <a:pPr lvl="1" indent="-342900">
              <a:lnSpc>
                <a:spcPct val="150000"/>
              </a:lnSpc>
              <a:spcBef>
                <a:spcPts val="520"/>
              </a:spcBef>
              <a:buSzPct val="100000"/>
              <a:buFont typeface="Noto Sans Symbols"/>
              <a:buChar char="▪"/>
            </a:pP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Estimated RFA release time:</a:t>
            </a:r>
            <a:r>
              <a:rPr lang="en-US" sz="22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Late winter   </a:t>
            </a:r>
          </a:p>
          <a:p>
            <a:pPr lvl="1" indent="-342900">
              <a:lnSpc>
                <a:spcPct val="150000"/>
              </a:lnSpc>
              <a:spcBef>
                <a:spcPts val="520"/>
              </a:spcBef>
              <a:buSzPct val="100000"/>
              <a:buFont typeface="Noto Sans Symbols"/>
              <a:buChar char="▪"/>
            </a:pP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Consider </a:t>
            </a:r>
            <a:r>
              <a:rPr lang="en-US" sz="22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rPr>
              <a:t>serving on the FY16 AgrAbility </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panel</a:t>
            </a:r>
            <a:r>
              <a:rPr lang="en-US" sz="2200" b="0" i="0" u="none" strike="noStrike" cap="none"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200" b="0" i="0" u="none" strike="noStrike" cap="none" baseline="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   </a:t>
            </a:r>
          </a:p>
          <a:p>
            <a:pPr lvl="2" indent="-285750">
              <a:buSzPct val="100000"/>
              <a:buFont typeface="Courier New"/>
              <a:buChar char="o"/>
            </a:pPr>
            <a:r>
              <a:rPr lang="en-US" sz="2200" u="sng" dirty="0" smtClean="0">
                <a:solidFill>
                  <a:schemeClr val="accent2"/>
                </a:solidFill>
                <a:latin typeface="Times New Roman" panose="02020603050405020304" pitchFamily="18" charset="0"/>
                <a:cs typeface="Times New Roman" panose="02020603050405020304" pitchFamily="18" charset="0"/>
                <a:hlinkClick r:id="rId4"/>
              </a:rPr>
              <a:t>abalsano@nifa.usda.gov</a:t>
            </a:r>
            <a:r>
              <a:rPr lang="en-US" sz="2200" dirty="0" smtClean="0">
                <a:solidFill>
                  <a:schemeClr val="accent2"/>
                </a:solidFill>
                <a:latin typeface="Times New Roman" panose="02020603050405020304" pitchFamily="18" charset="0"/>
                <a:cs typeface="Times New Roman" panose="02020603050405020304" pitchFamily="18" charset="0"/>
                <a:sym typeface="Times New Roman"/>
              </a:rPr>
              <a:t> </a:t>
            </a:r>
            <a:r>
              <a:rPr lang="en-US" sz="2200" dirty="0" smtClean="0">
                <a:solidFill>
                  <a:schemeClr val="accent2"/>
                </a:solidFill>
                <a:latin typeface="Times New Roman" panose="02020603050405020304" pitchFamily="18" charset="0"/>
                <a:ea typeface="Times New Roman"/>
                <a:cs typeface="Times New Roman" panose="02020603050405020304" pitchFamily="18" charset="0"/>
                <a:sym typeface="Times New Roman"/>
              </a:rPr>
              <a:t> </a:t>
            </a:r>
          </a:p>
          <a:p>
            <a:pPr lvl="2" indent="-285750">
              <a:buSzPct val="100000"/>
              <a:buFont typeface="Courier New"/>
              <a:buChar char="o"/>
            </a:pPr>
            <a:r>
              <a:rPr lang="en-US" sz="2200" dirty="0" smtClean="0">
                <a:solidFill>
                  <a:schemeClr val="accent2"/>
                </a:solidFill>
                <a:latin typeface="Times New Roman" panose="02020603050405020304" pitchFamily="18" charset="0"/>
                <a:ea typeface="Times New Roman"/>
                <a:cs typeface="Times New Roman" panose="02020603050405020304" pitchFamily="18" charset="0"/>
                <a:sym typeface="Times New Roman"/>
                <a:hlinkClick r:id="rId5"/>
              </a:rPr>
              <a:t>debodaghe@nifa.usda.gov</a:t>
            </a:r>
            <a:r>
              <a:rPr lang="en-US" sz="2200" dirty="0" smtClean="0">
                <a:solidFill>
                  <a:schemeClr val="accent2"/>
                </a:solidFill>
                <a:latin typeface="Times New Roman" panose="02020603050405020304" pitchFamily="18" charset="0"/>
                <a:ea typeface="Times New Roman"/>
                <a:cs typeface="Times New Roman" panose="02020603050405020304" pitchFamily="18" charset="0"/>
                <a:sym typeface="Times New Roman"/>
              </a:rPr>
              <a:t> </a:t>
            </a:r>
            <a:endParaRPr lang="en-US" sz="2200" dirty="0">
              <a:solidFill>
                <a:schemeClr val="accent2"/>
              </a:solidFill>
              <a:latin typeface="Times New Roman" panose="02020603050405020304" pitchFamily="18" charset="0"/>
              <a:ea typeface="Times New Roman"/>
              <a:cs typeface="Times New Roman" panose="02020603050405020304" pitchFamily="18" charset="0"/>
              <a:sym typeface="Times New Roman"/>
            </a:endParaRPr>
          </a:p>
          <a:p>
            <a:pPr lvl="2" indent="-285750">
              <a:lnSpc>
                <a:spcPct val="150000"/>
              </a:lnSpc>
              <a:buSzPct val="100000"/>
              <a:buFont typeface="Courier New"/>
              <a:buChar char="o"/>
            </a:pPr>
            <a:endParaRPr lang="en-US" sz="20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spcBef>
                <a:spcPts val="0"/>
              </a:spcBef>
              <a:buNone/>
            </a:pPr>
            <a:endParaRPr sz="2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3600" b="1" i="1" u="none" strike="noStrike" cap="none" baseline="0" dirty="0">
                <a:solidFill>
                  <a:schemeClr val="bg2"/>
                </a:solidFill>
                <a:latin typeface="Times New Roman"/>
                <a:ea typeface="Times New Roman"/>
                <a:cs typeface="Times New Roman"/>
                <a:sym typeface="Times New Roman"/>
              </a:rPr>
              <a:t>Beginning Farmer and Rancher Development Program (BFRDP) </a:t>
            </a:r>
          </a:p>
        </p:txBody>
      </p:sp>
      <p:sp>
        <p:nvSpPr>
          <p:cNvPr id="272" name="Shape 272"/>
          <p:cNvSpPr txBox="1">
            <a:spLocks noGrp="1"/>
          </p:cNvSpPr>
          <p:nvPr>
            <p:ph type="body" idx="1"/>
          </p:nvPr>
        </p:nvSpPr>
        <p:spPr>
          <a:xfrm>
            <a:off x="685800" y="2438400"/>
            <a:ext cx="7772400" cy="3657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520"/>
              </a:spcBef>
              <a:spcAft>
                <a:spcPts val="0"/>
              </a:spcAft>
              <a:buClr>
                <a:schemeClr val="dk1"/>
              </a:buClr>
              <a:buSzPct val="100000"/>
              <a:buFont typeface="Noto Sans Symbols"/>
              <a:buChar char="▪"/>
            </a:pPr>
            <a:r>
              <a:rPr lang="en-US" sz="2400" dirty="0" smtClean="0">
                <a:latin typeface="Times New Roman"/>
                <a:ea typeface="Times New Roman"/>
                <a:cs typeface="Times New Roman"/>
                <a:sym typeface="Times New Roman"/>
              </a:rPr>
              <a:t>FY-16 RFA released </a:t>
            </a:r>
          </a:p>
          <a:p>
            <a:pPr marL="342900" marR="0" lvl="0" indent="-342900" algn="l" rtl="0">
              <a:lnSpc>
                <a:spcPct val="100000"/>
              </a:lnSpc>
              <a:spcBef>
                <a:spcPts val="520"/>
              </a:spcBef>
              <a:spcAft>
                <a:spcPts val="0"/>
              </a:spcAft>
              <a:buClr>
                <a:schemeClr val="dk1"/>
              </a:buClr>
              <a:buSzPct val="100000"/>
              <a:buFont typeface="Noto Sans Symbols"/>
              <a:buChar char="▪"/>
            </a:pPr>
            <a:r>
              <a:rPr lang="en-US" sz="2400" b="0" i="0" u="none" strike="noStrike" cap="none" baseline="0" dirty="0" smtClean="0">
                <a:solidFill>
                  <a:schemeClr val="dk1"/>
                </a:solidFill>
                <a:latin typeface="Times New Roman"/>
                <a:ea typeface="Times New Roman"/>
                <a:cs typeface="Times New Roman"/>
                <a:sym typeface="Times New Roman"/>
              </a:rPr>
              <a:t>Application</a:t>
            </a:r>
            <a:r>
              <a:rPr lang="en-US" sz="2400" b="0" i="0" u="none" strike="noStrike" cap="none" dirty="0" smtClean="0">
                <a:solidFill>
                  <a:schemeClr val="dk1"/>
                </a:solidFill>
                <a:latin typeface="Times New Roman"/>
                <a:ea typeface="Times New Roman"/>
                <a:cs typeface="Times New Roman"/>
                <a:sym typeface="Times New Roman"/>
              </a:rPr>
              <a:t> deadline: January 21, 2016</a:t>
            </a:r>
            <a:r>
              <a:rPr lang="en-US" sz="2400" b="0" i="0" u="none" strike="noStrike" cap="none" baseline="0" dirty="0" smtClean="0">
                <a:solidFill>
                  <a:schemeClr val="dk1"/>
                </a:solidFill>
                <a:latin typeface="Times New Roman"/>
                <a:ea typeface="Times New Roman"/>
                <a:cs typeface="Times New Roman"/>
                <a:sym typeface="Times New Roman"/>
              </a:rPr>
              <a:t> </a:t>
            </a:r>
          </a:p>
          <a:p>
            <a:pPr marL="342900" marR="0" lvl="0" indent="-342900" algn="l" rtl="0">
              <a:lnSpc>
                <a:spcPct val="100000"/>
              </a:lnSpc>
              <a:spcBef>
                <a:spcPts val="520"/>
              </a:spcBef>
              <a:spcAft>
                <a:spcPts val="0"/>
              </a:spcAft>
              <a:buClr>
                <a:schemeClr val="dk1"/>
              </a:buClr>
              <a:buSzPct val="100000"/>
              <a:buFont typeface="Noto Sans Symbols"/>
              <a:buChar char="▪"/>
            </a:pPr>
            <a:r>
              <a:rPr lang="en-US" sz="2400" dirty="0" smtClean="0">
                <a:latin typeface="Times New Roman"/>
                <a:ea typeface="Times New Roman"/>
                <a:cs typeface="Times New Roman"/>
                <a:sym typeface="Times New Roman"/>
              </a:rPr>
              <a:t>Program and resources: </a:t>
            </a:r>
            <a:endParaRPr lang="en-US" sz="2400" b="0" i="0" u="none" strike="noStrike" cap="none" baseline="0" dirty="0" smtClean="0">
              <a:solidFill>
                <a:schemeClr val="dk1"/>
              </a:solidFill>
              <a:latin typeface="Times New Roman"/>
              <a:ea typeface="Times New Roman"/>
              <a:cs typeface="Times New Roman"/>
              <a:sym typeface="Times New Roman"/>
            </a:endParaRPr>
          </a:p>
          <a:p>
            <a:pPr marL="400050" lvl="1" indent="0">
              <a:spcBef>
                <a:spcPts val="520"/>
              </a:spcBef>
              <a:buSzPct val="100000"/>
              <a:buNone/>
            </a:pPr>
            <a:r>
              <a:rPr lang="en-US" sz="2200" b="1" dirty="0" smtClean="0">
                <a:latin typeface="Times New Roman"/>
                <a:ea typeface="Times New Roman"/>
                <a:cs typeface="Times New Roman"/>
                <a:sym typeface="Times New Roman"/>
                <a:hlinkClick r:id="rId3"/>
              </a:rPr>
              <a:t>http</a:t>
            </a:r>
            <a:r>
              <a:rPr lang="en-US" sz="2200" b="1" dirty="0">
                <a:latin typeface="Times New Roman"/>
                <a:ea typeface="Times New Roman"/>
                <a:cs typeface="Times New Roman"/>
                <a:sym typeface="Times New Roman"/>
                <a:hlinkClick r:id="rId3"/>
              </a:rPr>
              <a:t>://</a:t>
            </a:r>
            <a:r>
              <a:rPr lang="en-US" sz="2200" b="1" dirty="0" smtClean="0">
                <a:latin typeface="Times New Roman"/>
                <a:ea typeface="Times New Roman"/>
                <a:cs typeface="Times New Roman"/>
                <a:sym typeface="Times New Roman"/>
                <a:hlinkClick r:id="rId3"/>
              </a:rPr>
              <a:t>nifa.usda.gov/program/beginning-farmer-and-rancher-development-program</a:t>
            </a:r>
            <a:endParaRPr lang="en-US" sz="22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520"/>
              </a:spcBef>
              <a:spcAft>
                <a:spcPts val="0"/>
              </a:spcAft>
              <a:buClr>
                <a:schemeClr val="accent2"/>
              </a:buClr>
              <a:buSzPct val="25000"/>
              <a:buFont typeface="Arial"/>
              <a:buNone/>
            </a:pPr>
            <a:endParaRPr lang="en-US" sz="2600" b="1" i="0" u="none" strike="noStrike" cap="none" baseline="0" dirty="0" smtClean="0">
              <a:solidFill>
                <a:schemeClr val="accent2"/>
              </a:solidFill>
              <a:latin typeface="Times New Roman"/>
              <a:ea typeface="Times New Roman"/>
              <a:cs typeface="Times New Roman"/>
              <a:sym typeface="Times New Roman"/>
            </a:endParaRPr>
          </a:p>
          <a:p>
            <a:pPr lvl="0" indent="-342900">
              <a:spcBef>
                <a:spcPts val="0"/>
              </a:spcBef>
              <a:buSzPct val="100000"/>
              <a:buFont typeface="Noto Sans Symbols"/>
              <a:buChar char="▪"/>
            </a:pPr>
            <a:r>
              <a:rPr lang="en-US" sz="2400" dirty="0">
                <a:latin typeface="Times New Roman"/>
                <a:ea typeface="Times New Roman"/>
                <a:cs typeface="Times New Roman"/>
                <a:sym typeface="Times New Roman"/>
              </a:rPr>
              <a:t>BFRDP Grant Applicant Webinar</a:t>
            </a:r>
          </a:p>
          <a:p>
            <a:pPr marL="0" lvl="0" indent="0">
              <a:spcBef>
                <a:spcPts val="520"/>
              </a:spcBef>
              <a:buSzPct val="100000"/>
              <a:buNone/>
            </a:pPr>
            <a:r>
              <a:rPr lang="en-US" sz="2400" dirty="0">
                <a:latin typeface="Times New Roman"/>
                <a:ea typeface="Times New Roman"/>
                <a:cs typeface="Times New Roman"/>
                <a:sym typeface="Times New Roman"/>
              </a:rPr>
              <a:t>	December 2, 2015</a:t>
            </a:r>
          </a:p>
          <a:p>
            <a:pPr marL="0" lvl="0" indent="0">
              <a:spcBef>
                <a:spcPts val="520"/>
              </a:spcBef>
              <a:buSzPct val="100000"/>
              <a:buNone/>
            </a:pPr>
            <a:r>
              <a:rPr lang="en-US" sz="2400" dirty="0">
                <a:latin typeface="Times New Roman"/>
                <a:ea typeface="Times New Roman"/>
                <a:cs typeface="Times New Roman"/>
                <a:sym typeface="Times New Roman"/>
              </a:rPr>
              <a:t>	1pm – 4pm EST </a:t>
            </a:r>
            <a:endParaRPr lang="en-US" sz="2400" dirty="0" smtClean="0">
              <a:latin typeface="Times New Roman"/>
              <a:ea typeface="Times New Roman"/>
              <a:cs typeface="Times New Roman"/>
              <a:sym typeface="Times New Roman"/>
            </a:endParaRPr>
          </a:p>
          <a:p>
            <a:pPr marL="0" lvl="0" indent="0">
              <a:spcBef>
                <a:spcPts val="520"/>
              </a:spcBef>
              <a:buSzPct val="100000"/>
              <a:buNone/>
            </a:pPr>
            <a:r>
              <a:rPr lang="en-US" sz="2400" dirty="0" smtClean="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hlinkClick r:id="rId4"/>
              </a:rPr>
              <a:t>http</a:t>
            </a:r>
            <a:r>
              <a:rPr lang="en-US" sz="2400" b="1" dirty="0">
                <a:latin typeface="Times New Roman"/>
                <a:ea typeface="Times New Roman"/>
                <a:cs typeface="Times New Roman"/>
                <a:sym typeface="Times New Roman"/>
                <a:hlinkClick r:id="rId4"/>
              </a:rPr>
              <a:t>://nifa-connect.nifa.usda.gov/bfrdp16</a:t>
            </a:r>
            <a:r>
              <a:rPr lang="en-US" sz="2600" dirty="0">
                <a:latin typeface="Times New Roman"/>
                <a:ea typeface="Times New Roman"/>
                <a:cs typeface="Times New Roman"/>
                <a:sym typeface="Times New Roman"/>
                <a:hlinkClick r:id="rId4"/>
              </a:rPr>
              <a:t>/</a:t>
            </a:r>
            <a:r>
              <a:rPr lang="en-US" sz="2600" dirty="0">
                <a:latin typeface="Times New Roman"/>
                <a:ea typeface="Times New Roman"/>
                <a:cs typeface="Times New Roman"/>
                <a:sym typeface="Times New Roman"/>
              </a:rPr>
              <a:t> </a:t>
            </a:r>
          </a:p>
          <a:p>
            <a:pPr marL="342900" marR="0" lvl="0" indent="-342900" algn="l" rtl="0">
              <a:lnSpc>
                <a:spcPct val="100000"/>
              </a:lnSpc>
              <a:spcBef>
                <a:spcPts val="520"/>
              </a:spcBef>
              <a:spcAft>
                <a:spcPts val="0"/>
              </a:spcAft>
              <a:buClr>
                <a:schemeClr val="accent2"/>
              </a:buClr>
              <a:buSzPct val="25000"/>
              <a:buFont typeface="Arial"/>
              <a:buNone/>
            </a:pPr>
            <a:endParaRPr lang="en-US" sz="2600" b="1" i="0" u="none" strike="noStrike" cap="none" baseline="0" dirty="0">
              <a:solidFill>
                <a:schemeClr val="accent2"/>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4495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5800" y="838200"/>
            <a:ext cx="7772400" cy="1143000"/>
          </a:xfrm>
        </p:spPr>
        <p:txBody>
          <a:bodyPr/>
          <a:lstStyle/>
          <a:p>
            <a:r>
              <a:rPr lang="en-US" sz="3600" b="1" i="1" dirty="0">
                <a:solidFill>
                  <a:schemeClr val="bg2"/>
                </a:solidFill>
                <a:latin typeface="Times New Roman"/>
                <a:ea typeface="Times New Roman"/>
                <a:cs typeface="Times New Roman"/>
                <a:sym typeface="Times New Roman"/>
              </a:rPr>
              <a:t>Rural America at a Glance </a:t>
            </a:r>
            <a:endParaRPr lang="en-US" sz="3600" dirty="0">
              <a:solidFill>
                <a:schemeClr val="bg2"/>
              </a:solidFill>
            </a:endParaRPr>
          </a:p>
        </p:txBody>
      </p:sp>
      <p:sp>
        <p:nvSpPr>
          <p:cNvPr id="4" name="Text Placeholder 3"/>
          <p:cNvSpPr>
            <a:spLocks noGrp="1"/>
          </p:cNvSpPr>
          <p:nvPr>
            <p:ph type="body" idx="1"/>
          </p:nvPr>
        </p:nvSpPr>
        <p:spPr>
          <a:xfrm>
            <a:off x="533400" y="2971800"/>
            <a:ext cx="3886200" cy="3124200"/>
          </a:xfrm>
        </p:spPr>
        <p:txBody>
          <a:bodyPr/>
          <a:lstStyle/>
          <a:p>
            <a:pPr marL="0" lvl="0" indent="0">
              <a:spcBef>
                <a:spcPts val="0"/>
              </a:spcBef>
              <a:buSzPct val="100000"/>
              <a:buNone/>
            </a:pPr>
            <a:r>
              <a:rPr lang="en-US" sz="2600" dirty="0">
                <a:latin typeface="Times New Roman" panose="02020603050405020304" pitchFamily="18" charset="0"/>
                <a:ea typeface="Times New Roman"/>
                <a:cs typeface="Times New Roman" panose="02020603050405020304" pitchFamily="18" charset="0"/>
                <a:sym typeface="Times New Roman"/>
              </a:rPr>
              <a:t>To access the report: </a:t>
            </a:r>
            <a:r>
              <a:rPr lang="en-US" sz="2600" dirty="0">
                <a:latin typeface="Times New Roman" panose="02020603050405020304" pitchFamily="18" charset="0"/>
                <a:ea typeface="Times New Roman"/>
                <a:cs typeface="Times New Roman" panose="02020603050405020304" pitchFamily="18" charset="0"/>
                <a:sym typeface="Times New Roman"/>
                <a:hlinkClick r:id="rId4"/>
              </a:rPr>
              <a:t>http://</a:t>
            </a:r>
            <a:r>
              <a:rPr lang="en-US" sz="2600" dirty="0" smtClean="0">
                <a:latin typeface="Times New Roman" panose="02020603050405020304" pitchFamily="18" charset="0"/>
                <a:ea typeface="Times New Roman"/>
                <a:cs typeface="Times New Roman" panose="02020603050405020304" pitchFamily="18" charset="0"/>
                <a:sym typeface="Times New Roman"/>
                <a:hlinkClick r:id="rId4"/>
              </a:rPr>
              <a:t>www.ers.usda.gov/media/1952235/eib145.pdf</a:t>
            </a:r>
            <a:endParaRPr lang="en-US" sz="2600" dirty="0" smtClean="0">
              <a:latin typeface="Times New Roman" panose="02020603050405020304" pitchFamily="18" charset="0"/>
              <a:ea typeface="Times New Roman"/>
              <a:cs typeface="Times New Roman" panose="02020603050405020304" pitchFamily="18" charset="0"/>
              <a:sym typeface="Times New Roman"/>
            </a:endParaRPr>
          </a:p>
          <a:p>
            <a:pPr marL="0" lvl="0" indent="0">
              <a:spcBef>
                <a:spcPts val="0"/>
              </a:spcBef>
              <a:buSzPct val="100000"/>
              <a:buNone/>
            </a:pPr>
            <a:endParaRPr lang="en-US" dirty="0">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0" y="304800"/>
            <a:ext cx="3733800" cy="430887"/>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hlinkClick r:id="rId4"/>
              </a:rPr>
              <a:t>https://</a:t>
            </a:r>
            <a:r>
              <a:rPr lang="en-US" sz="2200" b="1" dirty="0" smtClean="0">
                <a:latin typeface="Times New Roman" panose="02020603050405020304" pitchFamily="18" charset="0"/>
                <a:cs typeface="Times New Roman" panose="02020603050405020304" pitchFamily="18" charset="0"/>
                <a:hlinkClick r:id="rId4"/>
              </a:rPr>
              <a:t>newfarmers.usda.gov/</a:t>
            </a:r>
            <a:r>
              <a:rPr lang="en-US" sz="2200" b="1" dirty="0" smtClean="0">
                <a:latin typeface="Times New Roman" panose="02020603050405020304" pitchFamily="18" charset="0"/>
                <a:cs typeface="Times New Roman" panose="02020603050405020304" pitchFamily="18" charset="0"/>
              </a:rPr>
              <a:t> </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428064"/>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47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7050" y="12192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
        <p:nvSpPr>
          <p:cNvPr id="10242" name="Content Placeholder 2"/>
          <p:cNvSpPr>
            <a:spLocks noGrp="1"/>
          </p:cNvSpPr>
          <p:nvPr>
            <p:ph idx="1"/>
          </p:nvPr>
        </p:nvSpPr>
        <p:spPr>
          <a:xfrm>
            <a:off x="500063" y="2362200"/>
            <a:ext cx="8186737" cy="3962400"/>
          </a:xfrm>
        </p:spPr>
        <p:txBody>
          <a:bodyPr/>
          <a:lstStyle/>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Questions and comments</a:t>
            </a:r>
          </a:p>
          <a:p>
            <a:pPr marL="401638" lvl="1" indent="-401638" eaLnBrk="1" hangingPunct="1">
              <a:lnSpc>
                <a:spcPts val="2900"/>
              </a:lnSpc>
              <a:buFont typeface="Arial" panose="020B0604020202020204" pitchFamily="34" charset="0"/>
              <a:buChar char="•"/>
            </a:pPr>
            <a:r>
              <a:rPr lang="en-US" altLang="en-US" sz="2400" dirty="0" smtClean="0">
                <a:latin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p>
          <a:p>
            <a:pPr marL="401638" lvl="1" indent="-401638" eaLnBrk="1" hangingPunct="1">
              <a:lnSpc>
                <a:spcPts val="2900"/>
              </a:lnSpc>
              <a:buFont typeface="Arial" panose="020B0604020202020204" pitchFamily="34" charset="0"/>
              <a:buChar char="•"/>
            </a:pPr>
            <a:r>
              <a:rPr lang="en-US" altLang="en-US" sz="2400" dirty="0" smtClean="0">
                <a:latin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microphone</a:t>
            </a:r>
          </a:p>
        </p:txBody>
      </p:sp>
      <p:pic>
        <p:nvPicPr>
          <p:cNvPr id="10243"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5553075" y="914400"/>
            <a:ext cx="3441700" cy="4889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Don Albrecht, WRDC</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don.albrecht@usu.edu</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435-797-9732</a:t>
            </a:r>
          </a:p>
          <a:p>
            <a:pPr marL="0" marR="0" lvl="0" indent="0" algn="l" rtl="0">
              <a:lnSpc>
                <a:spcPct val="80000"/>
              </a:lnSpc>
              <a:spcBef>
                <a:spcPts val="380"/>
              </a:spcBef>
              <a:spcAft>
                <a:spcPts val="0"/>
              </a:spcAft>
              <a:buClr>
                <a:srgbClr val="0071BC"/>
              </a:buClr>
              <a:buFont typeface="Arial"/>
              <a:buNone/>
            </a:pPr>
            <a:endParaRPr sz="1900" b="0" i="0" u="none" strike="noStrike" cap="none" baseline="0">
              <a:solidFill>
                <a:srgbClr val="0071BC"/>
              </a:solidFill>
              <a:latin typeface="Arial Narrow"/>
              <a:ea typeface="Arial Narrow"/>
              <a:cs typeface="Arial Narrow"/>
              <a:sym typeface="Arial Narrow"/>
            </a:endParaRP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Stephan Goetz, NERCRD</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sgoetz@psu.edu</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814-863-4656</a:t>
            </a:r>
          </a:p>
          <a:p>
            <a:pPr marL="0" marR="0" lvl="0" indent="0" algn="l" rtl="0">
              <a:lnSpc>
                <a:spcPct val="80000"/>
              </a:lnSpc>
              <a:spcBef>
                <a:spcPts val="380"/>
              </a:spcBef>
              <a:spcAft>
                <a:spcPts val="0"/>
              </a:spcAft>
              <a:buClr>
                <a:srgbClr val="0071BC"/>
              </a:buClr>
              <a:buFont typeface="Arial"/>
              <a:buNone/>
            </a:pPr>
            <a:endParaRPr sz="1900" b="0" i="0" u="none" strike="noStrike" cap="none" baseline="0">
              <a:solidFill>
                <a:srgbClr val="0071BC"/>
              </a:solidFill>
              <a:latin typeface="Arial Narrow"/>
              <a:ea typeface="Arial Narrow"/>
              <a:cs typeface="Arial Narrow"/>
              <a:sym typeface="Arial Narrow"/>
            </a:endParaRP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Scott Loveridge, NCRCRD</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loverid2@msu.edu</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517-432-9969</a:t>
            </a:r>
          </a:p>
          <a:p>
            <a:pPr marL="0" marR="0" lvl="0" indent="0" algn="l" rtl="0">
              <a:lnSpc>
                <a:spcPct val="80000"/>
              </a:lnSpc>
              <a:spcBef>
                <a:spcPts val="380"/>
              </a:spcBef>
              <a:spcAft>
                <a:spcPts val="0"/>
              </a:spcAft>
              <a:buClr>
                <a:srgbClr val="0071BC"/>
              </a:buClr>
              <a:buFont typeface="Arial"/>
              <a:buNone/>
            </a:pPr>
            <a:endParaRPr sz="1900" b="0" i="0" u="none" strike="noStrike" cap="none" baseline="0">
              <a:solidFill>
                <a:srgbClr val="0071BC"/>
              </a:solidFill>
              <a:latin typeface="Arial Narrow"/>
              <a:ea typeface="Arial Narrow"/>
              <a:cs typeface="Arial Narrow"/>
              <a:sym typeface="Arial Narrow"/>
            </a:endParaRP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Steve Turner &amp; Rachel Welborn, SRDC</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srdc@ext.msstate.edu</a:t>
            </a:r>
          </a:p>
          <a:p>
            <a:pPr marL="0" marR="0" lvl="0" indent="0" algn="l" rtl="0">
              <a:lnSpc>
                <a:spcPct val="80000"/>
              </a:lnSpc>
              <a:spcBef>
                <a:spcPts val="380"/>
              </a:spcBef>
              <a:spcAft>
                <a:spcPts val="0"/>
              </a:spcAft>
              <a:buClr>
                <a:srgbClr val="0071BC"/>
              </a:buClr>
              <a:buSzPct val="25000"/>
              <a:buFont typeface="Arial"/>
              <a:buNone/>
            </a:pPr>
            <a:r>
              <a:rPr lang="en-US" sz="1900" b="0" i="0" u="none" strike="noStrike" cap="none" baseline="0">
                <a:solidFill>
                  <a:srgbClr val="0071BC"/>
                </a:solidFill>
                <a:latin typeface="Arial Narrow"/>
                <a:ea typeface="Arial Narrow"/>
                <a:cs typeface="Arial Narrow"/>
                <a:sym typeface="Arial Narrow"/>
              </a:rPr>
              <a:t>662-325-3207</a:t>
            </a:r>
          </a:p>
          <a:p>
            <a:pPr marL="0" marR="0" lvl="0" indent="0" algn="l" rtl="0">
              <a:spcBef>
                <a:spcPts val="380"/>
              </a:spcBef>
              <a:spcAft>
                <a:spcPts val="0"/>
              </a:spcAft>
              <a:buClr>
                <a:srgbClr val="0071BC"/>
              </a:buClr>
              <a:buFont typeface="Arial"/>
              <a:buNone/>
            </a:pPr>
            <a:endParaRPr sz="1900" b="0" i="0" u="none" strike="noStrike" cap="none" baseline="0">
              <a:solidFill>
                <a:srgbClr val="0071BC"/>
              </a:solidFill>
              <a:latin typeface="Arial Narrow"/>
              <a:ea typeface="Arial Narrow"/>
              <a:cs typeface="Arial Narrow"/>
              <a:sym typeface="Arial Narrow"/>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990600"/>
            <a:ext cx="8458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3600" b="1" i="1" u="none" strike="noStrike" cap="none" baseline="0"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t/>
            </a:r>
            <a:br>
              <a:rPr lang="en-US" sz="3600" b="1" i="1" u="none" strike="noStrike" cap="none" baseline="0"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br>
            <a:r>
              <a:rPr lang="en-US" sz="3600" b="1" i="1" dirty="0">
                <a:latin typeface="Times New Roman" panose="02020603050405020304" pitchFamily="18" charset="0"/>
                <a:ea typeface="Times New Roman"/>
                <a:cs typeface="Times New Roman" panose="02020603050405020304" pitchFamily="18" charset="0"/>
                <a:sym typeface="Times New Roman"/>
              </a:rPr>
              <a:t/>
            </a:r>
            <a:br>
              <a:rPr lang="en-US" sz="3600" b="1" i="1" dirty="0">
                <a:latin typeface="Times New Roman" panose="02020603050405020304" pitchFamily="18" charset="0"/>
                <a:ea typeface="Times New Roman"/>
                <a:cs typeface="Times New Roman" panose="02020603050405020304" pitchFamily="18" charset="0"/>
                <a:sym typeface="Times New Roman"/>
              </a:rPr>
            </a:br>
            <a:r>
              <a:rPr lang="en-US" sz="3600" b="1" i="1" u="none" strike="noStrike" cap="none" baseline="0"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t>Farm Safety </a:t>
            </a:r>
            <a:r>
              <a:rPr lang="en-US" sz="3600" b="1" i="1" dirty="0" smtClean="0">
                <a:latin typeface="Times New Roman" panose="02020603050405020304" pitchFamily="18" charset="0"/>
                <a:ea typeface="Times New Roman"/>
                <a:cs typeface="Times New Roman" panose="02020603050405020304" pitchFamily="18" charset="0"/>
                <a:sym typeface="Times New Roman"/>
              </a:rPr>
              <a:t>Within the Context of </a:t>
            </a:r>
            <a:br>
              <a:rPr lang="en-US" sz="3600" b="1" i="1" dirty="0" smtClean="0">
                <a:latin typeface="Times New Roman" panose="02020603050405020304" pitchFamily="18" charset="0"/>
                <a:ea typeface="Times New Roman"/>
                <a:cs typeface="Times New Roman" panose="02020603050405020304" pitchFamily="18" charset="0"/>
                <a:sym typeface="Times New Roman"/>
              </a:rPr>
            </a:br>
            <a:r>
              <a:rPr lang="en-US" sz="3600" b="1" i="1" u="none" strike="noStrike" cap="none"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t>Health and Wellness</a:t>
            </a:r>
            <a:r>
              <a:rPr lang="en-US" sz="4400" b="0" i="0" u="none" strike="noStrike" cap="none" baseline="0" dirty="0">
                <a:solidFill>
                  <a:schemeClr val="dk2"/>
                </a:solidFill>
                <a:latin typeface="Times New Roman"/>
                <a:ea typeface="Times New Roman"/>
                <a:cs typeface="Times New Roman"/>
                <a:sym typeface="Times New Roman"/>
              </a:rPr>
              <a:t/>
            </a:r>
            <a:br>
              <a:rPr lang="en-US" sz="4400" b="0" i="0" u="none" strike="noStrike" cap="none" baseline="0" dirty="0">
                <a:solidFill>
                  <a:schemeClr val="dk2"/>
                </a:solidFill>
                <a:latin typeface="Times New Roman"/>
                <a:ea typeface="Times New Roman"/>
                <a:cs typeface="Times New Roman"/>
                <a:sym typeface="Times New Roman"/>
              </a:rPr>
            </a:br>
            <a:r>
              <a:rPr lang="en-US" sz="4400" b="0" i="0" u="none" strike="noStrike" cap="none" baseline="0" dirty="0">
                <a:solidFill>
                  <a:schemeClr val="dk2"/>
                </a:solidFill>
                <a:latin typeface="Times New Roman"/>
                <a:ea typeface="Times New Roman"/>
                <a:cs typeface="Times New Roman"/>
                <a:sym typeface="Times New Roman"/>
              </a:rPr>
              <a:t/>
            </a:r>
            <a:br>
              <a:rPr lang="en-US" sz="4400" b="0" i="0" u="none" strike="noStrike" cap="none" baseline="0" dirty="0">
                <a:solidFill>
                  <a:schemeClr val="dk2"/>
                </a:solidFill>
                <a:latin typeface="Times New Roman"/>
                <a:ea typeface="Times New Roman"/>
                <a:cs typeface="Times New Roman"/>
                <a:sym typeface="Times New Roman"/>
              </a:rPr>
            </a:br>
            <a:r>
              <a:rPr lang="en-US" sz="4400" b="1" i="1" u="none" strike="noStrike" cap="none" baseline="0" dirty="0">
                <a:solidFill>
                  <a:srgbClr val="B7401F"/>
                </a:solidFill>
                <a:latin typeface="Times New Roman"/>
                <a:ea typeface="Times New Roman"/>
                <a:cs typeface="Times New Roman"/>
                <a:sym typeface="Times New Roman"/>
              </a:rPr>
              <a:t> </a:t>
            </a:r>
          </a:p>
        </p:txBody>
      </p:sp>
      <p:sp>
        <p:nvSpPr>
          <p:cNvPr id="296" name="Shape 296"/>
          <p:cNvSpPr txBox="1">
            <a:spLocks noGrp="1"/>
          </p:cNvSpPr>
          <p:nvPr>
            <p:ph type="body" idx="1"/>
          </p:nvPr>
        </p:nvSpPr>
        <p:spPr>
          <a:xfrm>
            <a:off x="685800" y="2286000"/>
            <a:ext cx="7772400" cy="4191000"/>
          </a:xfrm>
          <a:prstGeom prst="rect">
            <a:avLst/>
          </a:prstGeom>
          <a:noFill/>
          <a:ln>
            <a:noFill/>
          </a:ln>
        </p:spPr>
        <p:txBody>
          <a:bodyPr lIns="91425" tIns="45700" rIns="91425" bIns="45700" anchor="t" anchorCtr="0">
            <a:noAutofit/>
          </a:bodyPr>
          <a:lstStyle/>
          <a:p>
            <a:pPr lvl="0" indent="-342900">
              <a:spcBef>
                <a:spcPts val="0"/>
              </a:spcBef>
              <a:buSzPct val="100000"/>
              <a:buFont typeface="Noto Sans Symbols"/>
              <a:buChar char="▪"/>
            </a:pPr>
            <a:r>
              <a:rPr lang="en-US" sz="2800" b="1" i="1" dirty="0">
                <a:solidFill>
                  <a:schemeClr val="bg2"/>
                </a:solidFill>
                <a:latin typeface="Times New Roman"/>
                <a:ea typeface="Times New Roman"/>
                <a:cs typeface="Times New Roman"/>
                <a:sym typeface="Times New Roman"/>
              </a:rPr>
              <a:t>Cooperative Extension’s</a:t>
            </a:r>
            <a:br>
              <a:rPr lang="en-US" sz="2800" b="1" i="1" dirty="0">
                <a:solidFill>
                  <a:schemeClr val="bg2"/>
                </a:solidFill>
                <a:latin typeface="Times New Roman"/>
                <a:ea typeface="Times New Roman"/>
                <a:cs typeface="Times New Roman"/>
                <a:sym typeface="Times New Roman"/>
              </a:rPr>
            </a:br>
            <a:r>
              <a:rPr lang="en-US" sz="2800" b="1" i="1" dirty="0">
                <a:solidFill>
                  <a:schemeClr val="bg2"/>
                </a:solidFill>
                <a:latin typeface="Times New Roman"/>
                <a:ea typeface="Times New Roman"/>
                <a:cs typeface="Times New Roman"/>
                <a:sym typeface="Times New Roman"/>
              </a:rPr>
              <a:t>National Framework for Health and Wellness </a:t>
            </a:r>
            <a:r>
              <a:rPr lang="en-US" sz="2000" b="0" i="0" u="none" strike="noStrike" cap="none" baseline="0" dirty="0" smtClean="0">
                <a:solidFill>
                  <a:schemeClr val="dk1"/>
                </a:solidFill>
                <a:latin typeface="Times New Roman"/>
                <a:ea typeface="Times New Roman"/>
                <a:cs typeface="Times New Roman"/>
                <a:sym typeface="Times New Roman"/>
              </a:rPr>
              <a:t>Approved </a:t>
            </a:r>
            <a:r>
              <a:rPr lang="en-US" sz="2000" dirty="0" smtClean="0">
                <a:latin typeface="Times New Roman"/>
                <a:ea typeface="Times New Roman"/>
                <a:cs typeface="Times New Roman"/>
                <a:sym typeface="Times New Roman"/>
              </a:rPr>
              <a:t>3/2014 by </a:t>
            </a:r>
            <a:r>
              <a:rPr lang="en-US" sz="2000" b="0" i="0" u="none" strike="noStrike" cap="none" baseline="0" dirty="0" smtClean="0">
                <a:solidFill>
                  <a:schemeClr val="dk1"/>
                </a:solidFill>
                <a:latin typeface="Times New Roman"/>
                <a:ea typeface="Times New Roman"/>
                <a:cs typeface="Times New Roman"/>
                <a:sym typeface="Times New Roman"/>
              </a:rPr>
              <a:t>Extension </a:t>
            </a:r>
            <a:r>
              <a:rPr lang="en-US" sz="2000" b="0" i="0" u="none" strike="noStrike" cap="none" baseline="0" dirty="0">
                <a:solidFill>
                  <a:schemeClr val="dk1"/>
                </a:solidFill>
                <a:latin typeface="Times New Roman"/>
                <a:ea typeface="Times New Roman"/>
                <a:cs typeface="Times New Roman"/>
                <a:sym typeface="Times New Roman"/>
              </a:rPr>
              <a:t>Committee on Organization and Policy </a:t>
            </a:r>
          </a:p>
          <a:p>
            <a:pPr lvl="1" indent="-285750">
              <a:spcBef>
                <a:spcPts val="520"/>
              </a:spcBef>
              <a:buSzPct val="100000"/>
              <a:buFont typeface="Courier New"/>
              <a:buChar char="o"/>
            </a:pPr>
            <a:r>
              <a:rPr lang="en-US" sz="2400" b="0" i="0" u="none" strike="noStrike" cap="none" baseline="0" dirty="0" smtClean="0">
                <a:solidFill>
                  <a:schemeClr val="dk1"/>
                </a:solidFill>
                <a:latin typeface="Times New Roman"/>
                <a:ea typeface="Times New Roman"/>
                <a:cs typeface="Times New Roman"/>
                <a:sym typeface="Times New Roman"/>
              </a:rPr>
              <a:t>Full </a:t>
            </a:r>
            <a:r>
              <a:rPr lang="en-US" sz="2400" b="0" i="0" u="none" strike="noStrike" cap="none" baseline="0" dirty="0">
                <a:solidFill>
                  <a:schemeClr val="dk1"/>
                </a:solidFill>
                <a:latin typeface="Times New Roman"/>
                <a:ea typeface="Times New Roman"/>
                <a:cs typeface="Times New Roman"/>
                <a:sym typeface="Times New Roman"/>
              </a:rPr>
              <a:t>Report </a:t>
            </a:r>
            <a:r>
              <a:rPr lang="en-US" sz="2400" dirty="0">
                <a:latin typeface="Times New Roman"/>
                <a:ea typeface="Times New Roman"/>
                <a:cs typeface="Times New Roman"/>
                <a:sym typeface="Times New Roman"/>
                <a:hlinkClick r:id="rId3"/>
              </a:rPr>
              <a:t>http://</a:t>
            </a:r>
            <a:r>
              <a:rPr lang="en-US" sz="2400" dirty="0" smtClean="0">
                <a:latin typeface="Times New Roman"/>
                <a:ea typeface="Times New Roman"/>
                <a:cs typeface="Times New Roman"/>
                <a:sym typeface="Times New Roman"/>
                <a:hlinkClick r:id="rId3"/>
              </a:rPr>
              <a:t>www.aplu.org/members/commissions/food-environment-and-renewable-resources/CFERR_Library/national-framework-for-health-and-wellness/file</a:t>
            </a: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  </a:t>
            </a:r>
          </a:p>
          <a:p>
            <a:pPr marL="457200" lvl="1" indent="0">
              <a:spcBef>
                <a:spcPts val="520"/>
              </a:spcBef>
              <a:buSzPct val="100000"/>
              <a:buNone/>
            </a:pPr>
            <a:endParaRPr lang="en-US" sz="2400" dirty="0" smtClean="0">
              <a:latin typeface="Times New Roman"/>
              <a:ea typeface="Times New Roman"/>
              <a:cs typeface="Times New Roman"/>
              <a:sym typeface="Times New Roman"/>
            </a:endParaRPr>
          </a:p>
          <a:p>
            <a:pPr marL="514350" indent="-457200">
              <a:spcBef>
                <a:spcPts val="520"/>
              </a:spcBef>
              <a:buSzPct val="100000"/>
              <a:buFont typeface="Wingdings" panose="05000000000000000000" pitchFamily="2" charset="2"/>
              <a:buChar char="§"/>
            </a:pPr>
            <a:r>
              <a:rPr lang="en-US" sz="2600" dirty="0" smtClean="0">
                <a:latin typeface="Times New Roman" panose="02020603050405020304" pitchFamily="18" charset="0"/>
                <a:ea typeface="Times New Roman"/>
                <a:cs typeface="Times New Roman" panose="02020603050405020304" pitchFamily="18" charset="0"/>
                <a:sym typeface="Times New Roman"/>
              </a:rPr>
              <a:t>JOE article (6/2015): </a:t>
            </a:r>
            <a:r>
              <a:rPr lang="en-US" sz="2600" i="1" dirty="0" smtClean="0">
                <a:latin typeface="Times New Roman" panose="02020603050405020304" pitchFamily="18" charset="0"/>
                <a:cs typeface="Times New Roman" panose="02020603050405020304" pitchFamily="18" charset="0"/>
              </a:rPr>
              <a:t>Strategic </a:t>
            </a:r>
            <a:r>
              <a:rPr lang="en-US" sz="2600" i="1" dirty="0">
                <a:latin typeface="Times New Roman" panose="02020603050405020304" pitchFamily="18" charset="0"/>
                <a:cs typeface="Times New Roman" panose="02020603050405020304" pitchFamily="18" charset="0"/>
              </a:rPr>
              <a:t>Directions for Extension Health and Wellness </a:t>
            </a:r>
            <a:r>
              <a:rPr lang="en-US" sz="2600" i="1" dirty="0" smtClean="0">
                <a:latin typeface="Times New Roman" panose="02020603050405020304" pitchFamily="18" charset="0"/>
                <a:cs typeface="Times New Roman" panose="02020603050405020304" pitchFamily="18" charset="0"/>
              </a:rPr>
              <a:t>Programs </a:t>
            </a:r>
          </a:p>
          <a:p>
            <a:pPr marL="57150" indent="0">
              <a:spcBef>
                <a:spcPts val="520"/>
              </a:spcBef>
              <a:buSzPct val="100000"/>
              <a:buNone/>
            </a:pPr>
            <a:r>
              <a:rPr lang="en-US" sz="2800" i="1" dirty="0">
                <a:latin typeface="Times New Roman" panose="02020603050405020304" pitchFamily="18" charset="0"/>
                <a:cs typeface="Times New Roman" panose="02020603050405020304" pitchFamily="18" charset="0"/>
              </a:rPr>
              <a:t> 	</a:t>
            </a:r>
          </a:p>
          <a:p>
            <a:pPr marL="514350" indent="-457200">
              <a:spcBef>
                <a:spcPts val="520"/>
              </a:spcBef>
              <a:buSzPct val="100000"/>
              <a:buFont typeface="Wingdings" panose="05000000000000000000" pitchFamily="2" charset="2"/>
              <a:buChar char="§"/>
            </a:pPr>
            <a:endParaRPr lang="en-US" sz="2800" dirty="0">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42900" y="838200"/>
            <a:ext cx="8610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3600" b="1" i="1" u="none" strike="noStrike" cap="none" baseline="0"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t/>
            </a:r>
            <a:br>
              <a:rPr lang="en-US" sz="3600" b="1" i="1" u="none" strike="noStrike" cap="none" baseline="0" dirty="0" smtClean="0">
                <a:solidFill>
                  <a:schemeClr val="dk2"/>
                </a:solidFill>
                <a:latin typeface="Times New Roman" panose="02020603050405020304" pitchFamily="18" charset="0"/>
                <a:ea typeface="Times New Roman"/>
                <a:cs typeface="Times New Roman" panose="02020603050405020304" pitchFamily="18" charset="0"/>
                <a:sym typeface="Times New Roman"/>
              </a:rPr>
            </a:br>
            <a:r>
              <a:rPr lang="en-US" sz="3600" b="1" i="1" dirty="0">
                <a:latin typeface="Times New Roman" panose="02020603050405020304" pitchFamily="18" charset="0"/>
                <a:ea typeface="Times New Roman"/>
                <a:cs typeface="Times New Roman" panose="02020603050405020304" pitchFamily="18" charset="0"/>
                <a:sym typeface="Times New Roman"/>
              </a:rPr>
              <a:t/>
            </a:r>
            <a:br>
              <a:rPr lang="en-US" sz="3600" b="1" i="1" dirty="0">
                <a:latin typeface="Times New Roman" panose="02020603050405020304" pitchFamily="18" charset="0"/>
                <a:ea typeface="Times New Roman"/>
                <a:cs typeface="Times New Roman" panose="02020603050405020304" pitchFamily="18" charset="0"/>
                <a:sym typeface="Times New Roman"/>
              </a:rPr>
            </a:br>
            <a:r>
              <a:rPr lang="en-US" sz="3600" b="1" i="1" dirty="0" smtClean="0">
                <a:latin typeface="Times New Roman" panose="02020603050405020304" pitchFamily="18" charset="0"/>
                <a:ea typeface="Times New Roman"/>
                <a:cs typeface="Times New Roman" panose="02020603050405020304" pitchFamily="18" charset="0"/>
                <a:sym typeface="Times New Roman"/>
              </a:rPr>
              <a:t>NIFA Data Gateway</a:t>
            </a:r>
            <a:r>
              <a:rPr lang="en-US" sz="4400" b="0" i="0" u="none" strike="noStrike" cap="none" baseline="0" dirty="0">
                <a:solidFill>
                  <a:schemeClr val="dk2"/>
                </a:solidFill>
                <a:latin typeface="Times New Roman"/>
                <a:ea typeface="Times New Roman"/>
                <a:cs typeface="Times New Roman"/>
                <a:sym typeface="Times New Roman"/>
              </a:rPr>
              <a:t/>
            </a:r>
            <a:br>
              <a:rPr lang="en-US" sz="4400" b="0" i="0" u="none" strike="noStrike" cap="none" baseline="0" dirty="0">
                <a:solidFill>
                  <a:schemeClr val="dk2"/>
                </a:solidFill>
                <a:latin typeface="Times New Roman"/>
                <a:ea typeface="Times New Roman"/>
                <a:cs typeface="Times New Roman"/>
                <a:sym typeface="Times New Roman"/>
              </a:rPr>
            </a:br>
            <a:r>
              <a:rPr lang="en-US" sz="4400" b="0" i="0" u="none" strike="noStrike" cap="none" baseline="0" dirty="0">
                <a:solidFill>
                  <a:schemeClr val="dk2"/>
                </a:solidFill>
                <a:latin typeface="Times New Roman"/>
                <a:ea typeface="Times New Roman"/>
                <a:cs typeface="Times New Roman"/>
                <a:sym typeface="Times New Roman"/>
              </a:rPr>
              <a:t/>
            </a:r>
            <a:br>
              <a:rPr lang="en-US" sz="4400" b="0" i="0" u="none" strike="noStrike" cap="none" baseline="0" dirty="0">
                <a:solidFill>
                  <a:schemeClr val="dk2"/>
                </a:solidFill>
                <a:latin typeface="Times New Roman"/>
                <a:ea typeface="Times New Roman"/>
                <a:cs typeface="Times New Roman"/>
                <a:sym typeface="Times New Roman"/>
              </a:rPr>
            </a:br>
            <a:r>
              <a:rPr lang="en-US" sz="4400" b="1" i="1" u="none" strike="noStrike" cap="none" baseline="0" dirty="0">
                <a:solidFill>
                  <a:srgbClr val="B7401F"/>
                </a:solidFill>
                <a:latin typeface="Times New Roman"/>
                <a:ea typeface="Times New Roman"/>
                <a:cs typeface="Times New Roman"/>
                <a:sym typeface="Times New Roman"/>
              </a:rPr>
              <a:t> </a:t>
            </a:r>
          </a:p>
        </p:txBody>
      </p:sp>
      <p:sp>
        <p:nvSpPr>
          <p:cNvPr id="296" name="Shape 296"/>
          <p:cNvSpPr txBox="1">
            <a:spLocks noGrp="1"/>
          </p:cNvSpPr>
          <p:nvPr>
            <p:ph type="body" idx="1"/>
          </p:nvPr>
        </p:nvSpPr>
        <p:spPr>
          <a:xfrm>
            <a:off x="685800" y="2286000"/>
            <a:ext cx="7772400" cy="4191000"/>
          </a:xfrm>
          <a:prstGeom prst="rect">
            <a:avLst/>
          </a:prstGeom>
          <a:noFill/>
          <a:ln>
            <a:noFill/>
          </a:ln>
        </p:spPr>
        <p:txBody>
          <a:bodyPr lIns="91425" tIns="45700" rIns="91425" bIns="45700" anchor="t" anchorCtr="0">
            <a:noAutofit/>
          </a:bodyPr>
          <a:lstStyle/>
          <a:p>
            <a:pPr lvl="0" indent="-342900">
              <a:spcBef>
                <a:spcPts val="0"/>
              </a:spcBef>
              <a:buSzPct val="100000"/>
              <a:buFont typeface="Noto Sans Symbols"/>
              <a:buChar char="▪"/>
            </a:pPr>
            <a:r>
              <a:rPr lang="en-US" sz="2800" i="1" dirty="0">
                <a:latin typeface="Times New Roman" panose="02020603050405020304" pitchFamily="18" charset="0"/>
                <a:cs typeface="Times New Roman" panose="02020603050405020304" pitchFamily="18" charset="0"/>
              </a:rPr>
              <a:t>	</a:t>
            </a:r>
          </a:p>
          <a:p>
            <a:pPr marL="514350" indent="-457200">
              <a:spcBef>
                <a:spcPts val="520"/>
              </a:spcBef>
              <a:buSzPct val="100000"/>
              <a:buFont typeface="Wingdings" panose="05000000000000000000" pitchFamily="2" charset="2"/>
              <a:buChar char="§"/>
            </a:pPr>
            <a:endParaRPr lang="en-US" sz="2800" dirty="0">
              <a:latin typeface="Times New Roman"/>
              <a:ea typeface="Times New Roman"/>
              <a:cs typeface="Times New Roman"/>
              <a:sym typeface="Times New Roman"/>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91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4390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62000" y="1028700"/>
            <a:ext cx="77724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1" dirty="0" smtClean="0">
                <a:latin typeface="Times New Roman" panose="02020603050405020304" pitchFamily="18" charset="0"/>
                <a:cs typeface="Times New Roman" panose="02020603050405020304" pitchFamily="18" charset="0"/>
              </a:rPr>
              <a:t>Partner with NIFA to Highlight Your Accomplishments</a:t>
            </a:r>
            <a:endParaRPr lang="en-US" sz="3600" b="1" i="1" u="none" strike="noStrike" cap="none" baseline="0" dirty="0">
              <a:solidFill>
                <a:schemeClr val="dk2"/>
              </a:solidFill>
              <a:latin typeface="Times New Roman" panose="02020603050405020304" pitchFamily="18" charset="0"/>
              <a:cs typeface="Times New Roman" panose="02020603050405020304" pitchFamily="18" charset="0"/>
              <a:sym typeface="Arial"/>
            </a:endParaRPr>
          </a:p>
        </p:txBody>
      </p:sp>
      <p:pic>
        <p:nvPicPr>
          <p:cNvPr id="549" name="Shape 549"/>
          <p:cNvPicPr preferRelativeResize="0">
            <a:picLocks noGrp="1"/>
          </p:cNvPicPr>
          <p:nvPr>
            <p:ph type="body" idx="1"/>
          </p:nvPr>
        </p:nvPicPr>
        <p:blipFill rotWithShape="1">
          <a:blip r:embed="rId3">
            <a:alphaModFix/>
          </a:blip>
          <a:srcRect/>
          <a:stretch/>
        </p:blipFill>
        <p:spPr>
          <a:xfrm>
            <a:off x="1828800" y="2438400"/>
            <a:ext cx="5486400" cy="3505200"/>
          </a:xfrm>
          <a:prstGeom prst="rect">
            <a:avLst/>
          </a:prstGeom>
          <a:noFill/>
          <a:ln>
            <a:noFill/>
          </a:ln>
        </p:spPr>
      </p:pic>
      <p:sp>
        <p:nvSpPr>
          <p:cNvPr id="550" name="Shape 550"/>
          <p:cNvSpPr txBox="1"/>
          <p:nvPr/>
        </p:nvSpPr>
        <p:spPr>
          <a:xfrm>
            <a:off x="685800" y="6248400"/>
            <a:ext cx="7772400"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sng" strike="noStrike" cap="none" baseline="0" dirty="0">
                <a:solidFill>
                  <a:schemeClr val="hlink"/>
                </a:solidFill>
                <a:latin typeface="Arial"/>
                <a:ea typeface="Arial"/>
                <a:cs typeface="Arial"/>
                <a:sym typeface="Arial"/>
                <a:hlinkClick r:id="rId4"/>
              </a:rPr>
              <a:t>http://</a:t>
            </a:r>
            <a:r>
              <a:rPr lang="en-US" sz="2000" b="0" i="0" u="sng" strike="noStrike" cap="none" baseline="0" dirty="0" smtClean="0">
                <a:solidFill>
                  <a:schemeClr val="hlink"/>
                </a:solidFill>
                <a:latin typeface="Arial"/>
                <a:ea typeface="Arial"/>
                <a:cs typeface="Arial"/>
                <a:sym typeface="Arial"/>
                <a:hlinkClick r:id="rId4"/>
              </a:rPr>
              <a:t>nifa.usda.gov/impacts</a:t>
            </a:r>
            <a:endParaRPr lang="en-US" sz="2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5" y="2057400"/>
            <a:ext cx="4006850" cy="328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22525" y="5628330"/>
            <a:ext cx="4343400" cy="461665"/>
          </a:xfrm>
          <a:prstGeom prst="rect">
            <a:avLst/>
          </a:prstGeom>
        </p:spPr>
        <p:txBody>
          <a:bodyPr wrap="square">
            <a:spAutoFit/>
          </a:bodyPr>
          <a:lstStyle/>
          <a:p>
            <a:r>
              <a:rPr lang="en-US" sz="2400" u="sng" dirty="0">
                <a:solidFill>
                  <a:schemeClr val="hlink"/>
                </a:solidFill>
                <a:latin typeface="Times New Roman" panose="02020603050405020304" pitchFamily="18" charset="0"/>
                <a:cs typeface="Times New Roman" panose="02020603050405020304" pitchFamily="18" charset="0"/>
                <a:hlinkClick r:id="rId3"/>
              </a:rPr>
              <a:t>https://twitter.com/USDA_NIFA</a:t>
            </a:r>
            <a:r>
              <a:rPr lang="en-US" sz="2400" dirty="0">
                <a:solidFill>
                  <a:schemeClr val="dk1"/>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224768" y="1143000"/>
            <a:ext cx="2478564" cy="430887"/>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hlinkClick r:id="rId4"/>
              </a:rPr>
              <a:t>http://</a:t>
            </a:r>
            <a:r>
              <a:rPr lang="en-US" sz="2200" dirty="0" smtClean="0">
                <a:latin typeface="Times New Roman" panose="02020603050405020304" pitchFamily="18" charset="0"/>
                <a:cs typeface="Times New Roman" panose="02020603050405020304" pitchFamily="18" charset="0"/>
                <a:hlinkClick r:id="rId4"/>
              </a:rPr>
              <a:t>nifa.usda.gov</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4163344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4000" b="1" i="1" u="none" strike="noStrike" cap="none" baseline="0" dirty="0">
                <a:solidFill>
                  <a:schemeClr val="dk1"/>
                </a:solidFill>
                <a:latin typeface="Times New Roman"/>
                <a:ea typeface="Times New Roman"/>
                <a:cs typeface="Times New Roman"/>
                <a:sym typeface="Times New Roman"/>
              </a:rPr>
              <a:t>Stay Connected </a:t>
            </a:r>
          </a:p>
        </p:txBody>
      </p:sp>
      <p:sp>
        <p:nvSpPr>
          <p:cNvPr id="574" name="Shape 574"/>
          <p:cNvSpPr txBox="1">
            <a:spLocks noGrp="1"/>
          </p:cNvSpPr>
          <p:nvPr>
            <p:ph type="body" idx="1"/>
          </p:nvPr>
        </p:nvSpPr>
        <p:spPr>
          <a:xfrm>
            <a:off x="685800" y="2438400"/>
            <a:ext cx="7772400" cy="36576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ctr" rtl="0">
              <a:lnSpc>
                <a:spcPct val="100000"/>
              </a:lnSpc>
              <a:spcBef>
                <a:spcPts val="600"/>
              </a:spcBef>
              <a:spcAft>
                <a:spcPts val="0"/>
              </a:spcAft>
              <a:buClr>
                <a:srgbClr val="96351A"/>
              </a:buClr>
              <a:buSzPct val="25000"/>
              <a:buFont typeface="Times New Roman"/>
              <a:buNone/>
            </a:pPr>
            <a:r>
              <a:rPr lang="en-US" sz="3000" b="1" i="1" u="none" strike="noStrike" cap="none" baseline="0" dirty="0">
                <a:solidFill>
                  <a:srgbClr val="96351A"/>
                </a:solidFill>
                <a:latin typeface="Times New Roman"/>
                <a:ea typeface="Times New Roman"/>
                <a:cs typeface="Times New Roman"/>
                <a:sym typeface="Times New Roman"/>
              </a:rPr>
              <a:t>Aida </a:t>
            </a:r>
            <a:r>
              <a:rPr lang="en-US" sz="3000" b="1" i="1" u="none" strike="noStrike" cap="none" baseline="0" dirty="0" err="1">
                <a:solidFill>
                  <a:srgbClr val="96351A"/>
                </a:solidFill>
                <a:latin typeface="Times New Roman"/>
                <a:ea typeface="Times New Roman"/>
                <a:cs typeface="Times New Roman"/>
                <a:sym typeface="Times New Roman"/>
              </a:rPr>
              <a:t>Balsano</a:t>
            </a:r>
            <a:r>
              <a:rPr lang="en-US" sz="3000" b="1" i="1" u="none" strike="noStrike" cap="none" baseline="0" dirty="0">
                <a:solidFill>
                  <a:srgbClr val="96351A"/>
                </a:solidFill>
                <a:latin typeface="Times New Roman"/>
                <a:ea typeface="Times New Roman"/>
                <a:cs typeface="Times New Roman"/>
                <a:sym typeface="Times New Roman"/>
              </a:rPr>
              <a:t> </a:t>
            </a:r>
          </a:p>
          <a:p>
            <a:pPr marL="342900" marR="0" lvl="0" indent="-342900" algn="ctr" rtl="0">
              <a:lnSpc>
                <a:spcPct val="100000"/>
              </a:lnSpc>
              <a:spcBef>
                <a:spcPts val="400"/>
              </a:spcBef>
              <a:spcAft>
                <a:spcPts val="0"/>
              </a:spcAft>
              <a:buClr>
                <a:schemeClr val="dk1"/>
              </a:buClr>
              <a:buSzPct val="25000"/>
              <a:buFont typeface="Times New Roman"/>
              <a:buNone/>
            </a:pPr>
            <a:r>
              <a:rPr lang="en-US" sz="2000" b="0" i="1" u="none" strike="noStrike" cap="none" baseline="0" dirty="0">
                <a:solidFill>
                  <a:schemeClr val="dk1"/>
                </a:solidFill>
                <a:latin typeface="Times New Roman"/>
                <a:ea typeface="Times New Roman"/>
                <a:cs typeface="Times New Roman"/>
                <a:sym typeface="Times New Roman"/>
              </a:rPr>
              <a:t>National Program Leader for the AgrAbility Program  </a:t>
            </a:r>
          </a:p>
          <a:p>
            <a:pPr marL="342900" marR="0" lvl="0" indent="-342900" algn="ctr"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342900" algn="ctr" rtl="0">
              <a:lnSpc>
                <a:spcPct val="100000"/>
              </a:lnSpc>
              <a:spcBef>
                <a:spcPts val="560"/>
              </a:spcBef>
              <a:spcAft>
                <a:spcPts val="0"/>
              </a:spcAft>
              <a:buClr>
                <a:schemeClr val="dk1"/>
              </a:buClr>
              <a:buSzPct val="25000"/>
              <a:buFont typeface="Arial"/>
              <a:buNone/>
            </a:pPr>
            <a:r>
              <a:rPr lang="en-US" sz="2800" b="1" i="0" u="sng" strike="noStrike" cap="none" baseline="0" dirty="0" smtClean="0">
                <a:solidFill>
                  <a:schemeClr val="accent2"/>
                </a:solidFill>
                <a:latin typeface="Times New Roman" panose="02020603050405020304" pitchFamily="18" charset="0"/>
                <a:cs typeface="Times New Roman" panose="02020603050405020304" pitchFamily="18" charset="0"/>
                <a:sym typeface="Arial"/>
              </a:rPr>
              <a:t>abalsano@nifa.usda.gov</a:t>
            </a:r>
            <a:endParaRPr lang="en-US" sz="2800" b="1" i="0" u="none" strike="noStrike" cap="none" baseline="0" dirty="0">
              <a:solidFill>
                <a:schemeClr val="dk1"/>
              </a:solidFill>
              <a:latin typeface="Times New Roman"/>
              <a:ea typeface="Times New Roman"/>
              <a:cs typeface="Times New Roman"/>
              <a:sym typeface="Times New Roman"/>
            </a:endParaRPr>
          </a:p>
          <a:p>
            <a:pPr marL="342900" marR="0" lvl="0" indent="-342900" algn="ctr" rtl="0">
              <a:lnSpc>
                <a:spcPct val="100000"/>
              </a:lnSpc>
              <a:spcBef>
                <a:spcPts val="560"/>
              </a:spcBef>
              <a:spcAft>
                <a:spcPts val="0"/>
              </a:spcAft>
              <a:buClr>
                <a:schemeClr val="dk1"/>
              </a:buClr>
              <a:buSzPct val="25000"/>
              <a:buFont typeface="Times New Roman"/>
              <a:buNone/>
            </a:pPr>
            <a:r>
              <a:rPr lang="en-US" sz="2800" b="1" i="0" u="none" strike="noStrike" cap="none" baseline="0" dirty="0">
                <a:solidFill>
                  <a:schemeClr val="dk1"/>
                </a:solidFill>
                <a:latin typeface="Times New Roman"/>
                <a:ea typeface="Times New Roman"/>
                <a:cs typeface="Times New Roman"/>
                <a:sym typeface="Times New Roman"/>
              </a:rPr>
              <a:t>202-720-4436</a:t>
            </a:r>
          </a:p>
          <a:p>
            <a:pPr marL="0" marR="0" lvl="0" indent="0" algn="l" rtl="0">
              <a:spcBef>
                <a:spcPts val="0"/>
              </a:spcBef>
              <a:buNone/>
            </a:pPr>
            <a:endParaRPr sz="28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685800" y="10668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580" name="Shape 580"/>
          <p:cNvSpPr txBox="1">
            <a:spLocks noGrp="1"/>
          </p:cNvSpPr>
          <p:nvPr>
            <p:ph type="body" idx="1"/>
          </p:nvPr>
        </p:nvSpPr>
        <p:spPr>
          <a:xfrm>
            <a:off x="685800" y="2438400"/>
            <a:ext cx="7772400" cy="36576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a:solidFill>
                <a:schemeClr val="dk1"/>
              </a:solidFill>
              <a:latin typeface="Arial"/>
              <a:ea typeface="Arial"/>
              <a:cs typeface="Arial"/>
              <a:sym typeface="Arial"/>
            </a:endParaRPr>
          </a:p>
        </p:txBody>
      </p:sp>
      <p:pic>
        <p:nvPicPr>
          <p:cNvPr id="18434" name="Picture 2" descr="http://espei.com/wp-content/uploads/2013/05/equipmentprotectio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3124200" cy="3602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ctrTitle"/>
          </p:nvPr>
        </p:nvSpPr>
        <p:spPr>
          <a:xfrm>
            <a:off x="685800" y="22860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600" name="Shape 60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601" name="Shape 601"/>
          <p:cNvPicPr preferRelativeResize="0"/>
          <p:nvPr/>
        </p:nvPicPr>
        <p:blipFill rotWithShape="1">
          <a:blip r:embed="rId3">
            <a:alphaModFix/>
          </a:blip>
          <a:srcRect/>
          <a:stretch/>
        </p:blipFill>
        <p:spPr>
          <a:xfrm>
            <a:off x="-1586" y="0"/>
            <a:ext cx="9145586" cy="6859587"/>
          </a:xfrm>
          <a:prstGeom prst="rect">
            <a:avLst/>
          </a:prstGeom>
          <a:noFill/>
          <a:ln>
            <a:noFill/>
          </a:ln>
        </p:spPr>
      </p:pic>
      <p:sp>
        <p:nvSpPr>
          <p:cNvPr id="602" name="Shape 602"/>
          <p:cNvSpPr txBox="1"/>
          <p:nvPr/>
        </p:nvSpPr>
        <p:spPr>
          <a:xfrm>
            <a:off x="-79375" y="3836987"/>
            <a:ext cx="4267199" cy="5556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03" name="Shape 603"/>
          <p:cNvSpPr txBox="1"/>
          <p:nvPr/>
        </p:nvSpPr>
        <p:spPr>
          <a:xfrm>
            <a:off x="304800" y="4140197"/>
            <a:ext cx="3276600"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4800" b="1" i="1" u="none" strike="noStrike" cap="none" baseline="0" dirty="0">
                <a:solidFill>
                  <a:schemeClr val="dk1"/>
                </a:solidFill>
                <a:latin typeface="Times New Roman"/>
                <a:ea typeface="Times New Roman"/>
                <a:cs typeface="Times New Roman"/>
                <a:sym typeface="Times New Roman"/>
              </a:rPr>
              <a:t>Thank You!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27050" y="12954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
        <p:nvSpPr>
          <p:cNvPr id="51203" name="Content Placeholder 2"/>
          <p:cNvSpPr>
            <a:spLocks noGrp="1"/>
          </p:cNvSpPr>
          <p:nvPr>
            <p:ph idx="1"/>
          </p:nvPr>
        </p:nvSpPr>
        <p:spPr>
          <a:xfrm>
            <a:off x="457200" y="2667000"/>
            <a:ext cx="8458200" cy="4267200"/>
          </a:xfrm>
        </p:spPr>
        <p:txBody>
          <a:bodyPr rtlCol="0">
            <a:normAutofit/>
          </a:bodyPr>
          <a:lstStyle/>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5 quick survey questions + opportunity to share comments</a:t>
            </a: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Session recorded and archived with PowerPoint files at </a:t>
            </a:r>
            <a:r>
              <a:rPr lang="en-US" sz="2800" dirty="0">
                <a:latin typeface="Lucida Sans Unicode" panose="020B0602030504020204" pitchFamily="34" charset="0"/>
                <a:cs typeface="Lucida Sans Unicode" panose="020B0602030504020204" pitchFamily="34" charset="0"/>
                <a:hlinkClick r:id="rId2"/>
              </a:rPr>
              <a:t>www.agrability.org/Online-Training/archived</a:t>
            </a:r>
            <a:r>
              <a:rPr lang="en-US" sz="2800" dirty="0">
                <a:latin typeface="Lucida Sans Unicode" panose="020B0602030504020204" pitchFamily="34" charset="0"/>
                <a:cs typeface="Lucida Sans Unicode" panose="020B0602030504020204" pitchFamily="34" charset="0"/>
              </a:rPr>
              <a:t> </a:t>
            </a:r>
            <a:endParaRPr lang="en-US" sz="2800" dirty="0" smtClean="0">
              <a:latin typeface="Lucida Sans Unicode" panose="020B0602030504020204" pitchFamily="34" charset="0"/>
              <a:cs typeface="Lucida Sans Unicode" panose="020B0602030504020204" pitchFamily="34" charset="0"/>
            </a:endParaRP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2" eaLnBrk="1" fontAlgn="auto" hangingPunct="1">
              <a:lnSpc>
                <a:spcPts val="2900"/>
              </a:lnSpc>
              <a:spcAft>
                <a:spcPts val="0"/>
              </a:spcAft>
              <a:defRPr/>
            </a:pPr>
            <a:endParaRPr lang="en-US" dirty="0" smtClean="0"/>
          </a:p>
        </p:txBody>
      </p:sp>
      <p:pic>
        <p:nvPicPr>
          <p:cNvPr id="11268"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3100" y="1219200"/>
            <a:ext cx="8229600" cy="1143000"/>
          </a:xfrm>
        </p:spPr>
        <p:txBody>
          <a:bodyPr rtlCol="0">
            <a:normAutofit/>
          </a:bodyPr>
          <a:lstStyle/>
          <a:p>
            <a:pPr eaLnBrk="1" fontAlgn="auto" hangingPunct="1">
              <a:spcAft>
                <a:spcPts val="0"/>
              </a:spcAft>
              <a:defRPr/>
            </a:pPr>
            <a:r>
              <a:rPr lang="en-US" b="1" dirty="0" smtClean="0">
                <a:solidFill>
                  <a:schemeClr val="accent6">
                    <a:lumMod val="50000"/>
                  </a:schemeClr>
                </a:solidFill>
                <a:latin typeface="+mn-lt"/>
              </a:rPr>
              <a:t>Potential Webinar </a:t>
            </a:r>
            <a:r>
              <a:rPr lang="en-US" b="1" dirty="0">
                <a:solidFill>
                  <a:schemeClr val="accent6">
                    <a:lumMod val="50000"/>
                  </a:schemeClr>
                </a:solidFill>
                <a:latin typeface="+mn-lt"/>
              </a:rPr>
              <a:t>Issues</a:t>
            </a:r>
          </a:p>
        </p:txBody>
      </p:sp>
      <p:sp>
        <p:nvSpPr>
          <p:cNvPr id="2" name="Content Placeholder 1"/>
          <p:cNvSpPr>
            <a:spLocks noGrp="1"/>
          </p:cNvSpPr>
          <p:nvPr>
            <p:ph idx="1"/>
          </p:nvPr>
        </p:nvSpPr>
        <p:spPr>
          <a:xfrm>
            <a:off x="609600" y="2484438"/>
            <a:ext cx="8229600" cy="4525962"/>
          </a:xfrm>
        </p:spPr>
        <p:txBody>
          <a:bodyPr rtlCol="0">
            <a:normAutofit/>
          </a:bodyPr>
          <a:lstStyle/>
          <a:p>
            <a:pPr marL="401822" indent="-401822" eaLnBrk="1" fontAlgn="auto" hangingPunct="1">
              <a:lnSpc>
                <a:spcPts val="2900"/>
              </a:lnSpc>
              <a:spcAft>
                <a:spcPts val="0"/>
              </a:spcAft>
              <a:defRPr/>
            </a:pPr>
            <a:r>
              <a:rPr lang="en-US" sz="2800" dirty="0" smtClean="0">
                <a:latin typeface="Lucida Sans Unicode" panose="020B0602030504020204" pitchFamily="34" charset="0"/>
                <a:cs typeface="Lucida Sans Unicode" panose="020B0602030504020204" pitchFamily="34" charset="0"/>
              </a:rPr>
              <a:t>Audio </a:t>
            </a:r>
            <a:r>
              <a:rPr lang="en-US" sz="2800" dirty="0">
                <a:latin typeface="Lucida Sans Unicode" panose="020B0602030504020204" pitchFamily="34" charset="0"/>
                <a:cs typeface="Lucida Sans Unicode" panose="020B0602030504020204" pitchFamily="34" charset="0"/>
              </a:rPr>
              <a:t>continues, but slides don’t advance</a:t>
            </a:r>
          </a:p>
          <a:p>
            <a:pPr marL="703765" lvl="1" indent="-401822">
              <a:buFont typeface="Arial" panose="020B0604020202020204" pitchFamily="34" charset="0"/>
              <a:buChar char="•"/>
              <a:defRPr/>
            </a:pPr>
            <a:r>
              <a:rPr lang="en-US" sz="2800" dirty="0" smtClean="0">
                <a:latin typeface="Lucida Sans Unicode" panose="020B0602030504020204" pitchFamily="34" charset="0"/>
                <a:cs typeface="Lucida Sans Unicode" panose="020B0602030504020204" pitchFamily="34" charset="0"/>
              </a:rPr>
              <a:t>Move your mouse or hit Enter</a:t>
            </a: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Disconnection with presenters</a:t>
            </a:r>
          </a:p>
          <a:p>
            <a:pPr marL="801872" lvl="1" indent="-401822" eaLnBrk="1" fontAlgn="auto" hangingPunct="1">
              <a:spcAft>
                <a:spcPts val="0"/>
              </a:spcAft>
              <a:defRPr/>
            </a:pPr>
            <a:r>
              <a:rPr lang="en-US" sz="2800" dirty="0" smtClean="0">
                <a:latin typeface="Lucida Sans Unicode" panose="020B0602030504020204" pitchFamily="34" charset="0"/>
                <a:cs typeface="Lucida Sans Unicode" panose="020B0602030504020204" pitchFamily="34" charset="0"/>
              </a:rPr>
              <a:t>Hang </a:t>
            </a:r>
            <a:r>
              <a:rPr lang="en-US" sz="2800" dirty="0">
                <a:latin typeface="Lucida Sans Unicode" panose="020B0602030504020204" pitchFamily="34" charset="0"/>
                <a:cs typeface="Lucida Sans Unicode" panose="020B0602030504020204" pitchFamily="34" charset="0"/>
              </a:rPr>
              <a:t>on – we’ll reconnect as soon </a:t>
            </a:r>
            <a:r>
              <a:rPr lang="en-US" sz="2800" dirty="0" smtClean="0">
                <a:latin typeface="Lucida Sans Unicode" panose="020B0602030504020204" pitchFamily="34" charset="0"/>
                <a:cs typeface="Lucida Sans Unicode" panose="020B0602030504020204" pitchFamily="34" charset="0"/>
              </a:rPr>
              <a:t>as </a:t>
            </a:r>
            <a:r>
              <a:rPr lang="en-US" sz="2800" dirty="0">
                <a:latin typeface="Lucida Sans Unicode" panose="020B0602030504020204" pitchFamily="34" charset="0"/>
                <a:cs typeface="Lucida Sans Unicode" panose="020B0602030504020204" pitchFamily="34" charset="0"/>
              </a:rPr>
              <a:t>possible</a:t>
            </a: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Disconnection with participants</a:t>
            </a:r>
          </a:p>
          <a:p>
            <a:pPr marL="801872" lvl="1" indent="-401822" eaLnBrk="1" fontAlgn="auto" hangingPunct="1">
              <a:spcAft>
                <a:spcPts val="0"/>
              </a:spcAft>
              <a:defRPr/>
            </a:pPr>
            <a:r>
              <a:rPr lang="en-US" sz="2800" dirty="0" smtClean="0">
                <a:latin typeface="Lucida Sans Unicode" panose="020B0602030504020204" pitchFamily="34" charset="0"/>
                <a:cs typeface="Lucida Sans Unicode" panose="020B0602030504020204" pitchFamily="34" charset="0"/>
              </a:rPr>
              <a:t>Log </a:t>
            </a:r>
            <a:r>
              <a:rPr lang="en-US" sz="28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defRPr/>
            </a:pPr>
            <a:endParaRPr lang="en-US" dirty="0">
              <a:solidFill>
                <a:schemeClr val="bg1"/>
              </a:solidFill>
            </a:endParaRPr>
          </a:p>
        </p:txBody>
      </p:sp>
      <p:pic>
        <p:nvPicPr>
          <p:cNvPr id="12292"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570038"/>
            <a:ext cx="8458200" cy="5135562"/>
          </a:xfrm>
        </p:spPr>
        <p:txBody>
          <a:bodyPr rtlCol="0">
            <a:normAutofit fontScale="92500" lnSpcReduction="20000"/>
          </a:bodyPr>
          <a:lstStyle/>
          <a:p>
            <a:pPr eaLnBrk="1" fontAlgn="auto" hangingPunct="1">
              <a:spcAft>
                <a:spcPts val="0"/>
              </a:spcAft>
              <a:defRPr/>
            </a:pPr>
            <a:r>
              <a:rPr lang="en-US" sz="3000" b="1" dirty="0">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Partners land grant universities with disability services </a:t>
            </a:r>
            <a:r>
              <a:rPr lang="en-US" sz="2400" dirty="0" smtClean="0">
                <a:solidFill>
                  <a:schemeClr val="tx1"/>
                </a:solidFill>
                <a:latin typeface="Lucida Sans Unicode" panose="020B0602030504020204" pitchFamily="34" charset="0"/>
                <a:cs typeface="Lucida Sans Unicode" panose="020B0602030504020204" pitchFamily="34" charset="0"/>
              </a:rPr>
              <a:t>organizations</a:t>
            </a:r>
            <a:r>
              <a:rPr lang="en-US" sz="2400" dirty="0">
                <a:solidFill>
                  <a:schemeClr val="tx1"/>
                </a:solidFill>
                <a:latin typeface="Lucida Sans Unicode" panose="020B0602030504020204" pitchFamily="34" charset="0"/>
                <a:cs typeface="Lucida Sans Unicode" panose="020B0602030504020204" pitchFamily="34" charset="0"/>
              </a:rPr>
              <a:t>. Currently 20 </a:t>
            </a:r>
            <a:r>
              <a:rPr lang="en-US" sz="2400" dirty="0" smtClean="0">
                <a:solidFill>
                  <a:schemeClr val="tx1"/>
                </a:solidFill>
                <a:latin typeface="Lucida Sans Unicode" panose="020B0602030504020204" pitchFamily="34" charset="0"/>
                <a:cs typeface="Lucida Sans Unicode" panose="020B0602030504020204" pitchFamily="34" charset="0"/>
              </a:rPr>
              <a:t>state projects</a:t>
            </a:r>
            <a:endParaRPr lang="en-US" sz="2400" dirty="0">
              <a:solidFill>
                <a:schemeClr val="tx1"/>
              </a:solidFill>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tx1"/>
                </a:solidFill>
                <a:latin typeface="Lucida Sans Unicode" panose="020B0602030504020204" pitchFamily="34" charset="0"/>
                <a:cs typeface="Lucida Sans Unicode" panose="020B0602030504020204" pitchFamily="34" charset="0"/>
              </a:rPr>
              <a:t>Ground </a:t>
            </a:r>
            <a:r>
              <a:rPr lang="en-US" sz="2400" dirty="0">
                <a:solidFill>
                  <a:schemeClr val="tx1"/>
                </a:solidFill>
                <a:latin typeface="Lucida Sans Unicode" panose="020B0602030504020204" pitchFamily="34" charset="0"/>
                <a:cs typeface="Lucida Sans Unicode" panose="020B0602030504020204" pitchFamily="34" charset="0"/>
              </a:rPr>
              <a:t>Resource Center. Partners include:</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Goodwill </a:t>
            </a:r>
            <a:r>
              <a:rPr lang="en-US" dirty="0">
                <a:latin typeface="Lucida Sans Unicode" panose="020B0602030504020204" pitchFamily="34" charset="0"/>
                <a:cs typeface="Lucida Sans Unicode" panose="020B0602030504020204" pitchFamily="34" charset="0"/>
              </a:rPr>
              <a:t>of the Finger Lakes</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The </a:t>
            </a:r>
            <a:r>
              <a:rPr lang="en-US" dirty="0">
                <a:latin typeface="Lucida Sans Unicode" panose="020B0602030504020204" pitchFamily="34" charset="0"/>
                <a:cs typeface="Lucida Sans Unicode" panose="020B0602030504020204" pitchFamily="34" charset="0"/>
              </a:rPr>
              <a:t>Arthritis Foundation, Heartland Region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University </a:t>
            </a:r>
            <a:r>
              <a:rPr lang="en-US" dirty="0">
                <a:latin typeface="Lucida Sans Unicode" panose="020B0602030504020204" pitchFamily="34" charset="0"/>
                <a:cs typeface="Lucida Sans Unicode" panose="020B0602030504020204" pitchFamily="34" charset="0"/>
              </a:rPr>
              <a:t>of Illinois at Urbana-Champaign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Colorado </a:t>
            </a:r>
            <a:r>
              <a:rPr lang="en-US" dirty="0">
                <a:latin typeface="Lucida Sans Unicode" panose="020B0602030504020204" pitchFamily="34" charset="0"/>
                <a:cs typeface="Lucida Sans Unicode" panose="020B0602030504020204" pitchFamily="34" charset="0"/>
              </a:rPr>
              <a:t>State University</a:t>
            </a:r>
          </a:p>
          <a:p>
            <a:pPr lvl="2" eaLnBrk="1" fontAlgn="auto" hangingPunct="1">
              <a:spcAft>
                <a:spcPts val="0"/>
              </a:spcAft>
              <a:defRPr/>
            </a:pPr>
            <a:endParaRPr lang="en-US" dirty="0">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dirty="0" smtClean="0">
                <a:solidFill>
                  <a:schemeClr val="tx1"/>
                </a:solidFill>
                <a:latin typeface="Lucida Sans Unicode" panose="020B0602030504020204" pitchFamily="34" charset="0"/>
                <a:cs typeface="Lucida Sans Unicode" panose="020B0602030504020204" pitchFamily="34" charset="0"/>
              </a:rPr>
              <a:t>More information available at </a:t>
            </a:r>
            <a:r>
              <a:rPr lang="en-US" dirty="0" smtClean="0">
                <a:solidFill>
                  <a:schemeClr val="tx1"/>
                </a:solidFill>
                <a:latin typeface="Lucida Sans Unicode" panose="020B0602030504020204" pitchFamily="34" charset="0"/>
                <a:cs typeface="Lucida Sans Unicode" panose="020B0602030504020204" pitchFamily="34" charset="0"/>
                <a:hlinkClick r:id="rId3"/>
              </a:rPr>
              <a:t>www.agrability.org</a:t>
            </a:r>
            <a:endParaRPr lang="en-US" dirty="0" smtClean="0">
              <a:solidFill>
                <a:schemeClr val="tx1"/>
              </a:solidFill>
              <a:latin typeface="Lucida Sans Unicode" panose="020B0602030504020204" pitchFamily="34" charset="0"/>
              <a:cs typeface="Lucida Sans Unicode" panose="020B0602030504020204" pitchFamily="34" charset="0"/>
            </a:endParaRPr>
          </a:p>
        </p:txBody>
      </p:sp>
      <p:pic>
        <p:nvPicPr>
          <p:cNvPr id="13315"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85800" y="1385575"/>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B7401F"/>
              </a:buClr>
              <a:buSzPct val="25000"/>
              <a:buFont typeface="Times New Roman"/>
              <a:buNone/>
            </a:pPr>
            <a:r>
              <a:rPr lang="en-US" sz="4000" b="1" i="1" u="none" strike="noStrike" cap="none" baseline="0" dirty="0">
                <a:solidFill>
                  <a:srgbClr val="B7401F"/>
                </a:solidFill>
                <a:latin typeface="Times New Roman"/>
                <a:ea typeface="Times New Roman"/>
                <a:cs typeface="Times New Roman"/>
                <a:sym typeface="Times New Roman"/>
              </a:rPr>
              <a:t>USDA/NIFA Welcome</a:t>
            </a:r>
            <a:br>
              <a:rPr lang="en-US" sz="4000" b="1" i="1" u="none" strike="noStrike" cap="none" baseline="0" dirty="0">
                <a:solidFill>
                  <a:srgbClr val="B7401F"/>
                </a:solidFill>
                <a:latin typeface="Times New Roman"/>
                <a:ea typeface="Times New Roman"/>
                <a:cs typeface="Times New Roman"/>
                <a:sym typeface="Times New Roman"/>
              </a:rPr>
            </a:br>
            <a:r>
              <a:rPr lang="en-US" sz="2000" b="0" i="1" u="none" strike="noStrike" cap="none" baseline="0" dirty="0">
                <a:solidFill>
                  <a:schemeClr val="dk1"/>
                </a:solidFill>
                <a:latin typeface="Times New Roman"/>
                <a:ea typeface="Times New Roman"/>
                <a:cs typeface="Times New Roman"/>
                <a:sym typeface="Times New Roman"/>
              </a:rPr>
              <a:t>Strengthening Families, Farms, Communities and the Economy</a:t>
            </a:r>
          </a:p>
        </p:txBody>
      </p:sp>
      <p:sp>
        <p:nvSpPr>
          <p:cNvPr id="98" name="Shape 98"/>
          <p:cNvSpPr txBox="1">
            <a:spLocks noGrp="1"/>
          </p:cNvSpPr>
          <p:nvPr>
            <p:ph type="body" idx="1"/>
          </p:nvPr>
        </p:nvSpPr>
        <p:spPr>
          <a:xfrm>
            <a:off x="457200" y="2667000"/>
            <a:ext cx="7772400" cy="36576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ctr" rtl="0">
              <a:lnSpc>
                <a:spcPct val="100000"/>
              </a:lnSpc>
              <a:spcBef>
                <a:spcPts val="560"/>
              </a:spcBef>
              <a:spcAft>
                <a:spcPts val="0"/>
              </a:spcAft>
              <a:buClr>
                <a:srgbClr val="96351A"/>
              </a:buClr>
              <a:buSzPct val="25000"/>
              <a:buFont typeface="Times New Roman"/>
              <a:buNone/>
            </a:pPr>
            <a:r>
              <a:rPr lang="en-US" b="1" i="1" u="none" strike="noStrike" cap="none" baseline="0" dirty="0">
                <a:solidFill>
                  <a:srgbClr val="96351A"/>
                </a:solidFill>
                <a:latin typeface="Times New Roman"/>
                <a:ea typeface="Times New Roman"/>
                <a:cs typeface="Times New Roman"/>
                <a:sym typeface="Times New Roman"/>
              </a:rPr>
              <a:t>Aida </a:t>
            </a:r>
            <a:r>
              <a:rPr lang="en-US" b="1" i="1" u="none" strike="noStrike" cap="none" baseline="0" dirty="0" err="1">
                <a:solidFill>
                  <a:srgbClr val="96351A"/>
                </a:solidFill>
                <a:latin typeface="Times New Roman"/>
                <a:ea typeface="Times New Roman"/>
                <a:cs typeface="Times New Roman"/>
                <a:sym typeface="Times New Roman"/>
              </a:rPr>
              <a:t>Balsano</a:t>
            </a:r>
            <a:r>
              <a:rPr lang="en-US" b="1" i="1" u="none" strike="noStrike" cap="none" baseline="0" dirty="0">
                <a:solidFill>
                  <a:srgbClr val="96351A"/>
                </a:solidFill>
                <a:latin typeface="Times New Roman"/>
                <a:ea typeface="Times New Roman"/>
                <a:cs typeface="Times New Roman"/>
                <a:sym typeface="Times New Roman"/>
              </a:rPr>
              <a:t>, Ph.D. </a:t>
            </a:r>
          </a:p>
          <a:p>
            <a:pPr marL="342900" marR="0" lvl="0" indent="-342900" algn="ctr" rtl="0">
              <a:lnSpc>
                <a:spcPct val="100000"/>
              </a:lnSpc>
              <a:spcBef>
                <a:spcPts val="400"/>
              </a:spcBef>
              <a:spcAft>
                <a:spcPts val="0"/>
              </a:spcAft>
              <a:buClr>
                <a:schemeClr val="dk1"/>
              </a:buClr>
              <a:buSzPct val="25000"/>
              <a:buFont typeface="Times New Roman"/>
              <a:buNone/>
            </a:pPr>
            <a:r>
              <a:rPr lang="en-US" sz="2000" b="1" i="1" u="none" strike="noStrike" cap="none" baseline="0" dirty="0">
                <a:solidFill>
                  <a:schemeClr val="dk1"/>
                </a:solidFill>
                <a:latin typeface="Times New Roman"/>
                <a:ea typeface="Times New Roman"/>
                <a:cs typeface="Times New Roman"/>
                <a:sym typeface="Times New Roman"/>
              </a:rPr>
              <a:t>National Program </a:t>
            </a:r>
            <a:r>
              <a:rPr lang="en-US" sz="2000" b="1" i="1" u="none" strike="noStrike" cap="none" baseline="0" dirty="0" smtClean="0">
                <a:solidFill>
                  <a:schemeClr val="dk1"/>
                </a:solidFill>
                <a:latin typeface="Times New Roman"/>
                <a:ea typeface="Times New Roman"/>
                <a:cs typeface="Times New Roman"/>
                <a:sym typeface="Times New Roman"/>
              </a:rPr>
              <a:t>Leader </a:t>
            </a:r>
          </a:p>
          <a:p>
            <a:pPr marL="342900" marR="0" lvl="0" indent="-342900" algn="ctr" rtl="0">
              <a:lnSpc>
                <a:spcPct val="100000"/>
              </a:lnSpc>
              <a:spcBef>
                <a:spcPts val="400"/>
              </a:spcBef>
              <a:spcAft>
                <a:spcPts val="0"/>
              </a:spcAft>
              <a:buClr>
                <a:schemeClr val="dk1"/>
              </a:buClr>
              <a:buSzPct val="25000"/>
              <a:buFont typeface="Times New Roman"/>
              <a:buNone/>
            </a:pPr>
            <a:r>
              <a:rPr lang="en-US" sz="2000" b="1" i="1" dirty="0" smtClean="0">
                <a:latin typeface="Times New Roman"/>
                <a:ea typeface="Times New Roman"/>
                <a:cs typeface="Times New Roman"/>
                <a:sym typeface="Times New Roman"/>
              </a:rPr>
              <a:t>Research and Evaluation &amp; Rural Health</a:t>
            </a:r>
            <a:endParaRPr lang="en-US" sz="2000" b="1" i="1" u="none" strike="noStrike" cap="none" baseline="0" dirty="0">
              <a:solidFill>
                <a:schemeClr val="dk1"/>
              </a:solidFill>
              <a:latin typeface="Times New Roman"/>
              <a:ea typeface="Times New Roman"/>
              <a:cs typeface="Times New Roman"/>
              <a:sym typeface="Times New Roman"/>
            </a:endParaRPr>
          </a:p>
          <a:p>
            <a:pPr marL="342900" marR="0" lvl="0" indent="-342900" algn="ctr" rtl="0">
              <a:lnSpc>
                <a:spcPct val="100000"/>
              </a:lnSpc>
              <a:spcBef>
                <a:spcPts val="320"/>
              </a:spcBef>
              <a:spcAft>
                <a:spcPts val="0"/>
              </a:spcAft>
              <a:buClr>
                <a:schemeClr val="dk1"/>
              </a:buClr>
              <a:buSzPct val="25000"/>
              <a:buFont typeface="Times New Roman"/>
              <a:buNone/>
            </a:pPr>
            <a:r>
              <a:rPr lang="en-US" sz="1600" b="0" i="0" u="none" strike="noStrike" cap="none" baseline="0" dirty="0">
                <a:solidFill>
                  <a:schemeClr val="dk1"/>
                </a:solidFill>
                <a:latin typeface="Times New Roman"/>
                <a:ea typeface="Times New Roman"/>
                <a:cs typeface="Times New Roman"/>
                <a:sym typeface="Times New Roman"/>
              </a:rPr>
              <a:t>Institute of Youth, Family and Community </a:t>
            </a:r>
          </a:p>
          <a:p>
            <a:pPr marL="342900" marR="0" lvl="0" indent="-342900" algn="ctr" rtl="0">
              <a:lnSpc>
                <a:spcPct val="100000"/>
              </a:lnSpc>
              <a:spcBef>
                <a:spcPts val="320"/>
              </a:spcBef>
              <a:spcAft>
                <a:spcPts val="0"/>
              </a:spcAft>
              <a:buClr>
                <a:schemeClr val="dk1"/>
              </a:buClr>
              <a:buSzPct val="25000"/>
              <a:buFont typeface="Times New Roman"/>
              <a:buNone/>
            </a:pPr>
            <a:r>
              <a:rPr lang="en-US" sz="1600" b="0" i="0" u="none" strike="noStrike" cap="none" baseline="0" dirty="0">
                <a:solidFill>
                  <a:schemeClr val="dk1"/>
                </a:solidFill>
                <a:latin typeface="Times New Roman"/>
                <a:ea typeface="Times New Roman"/>
                <a:cs typeface="Times New Roman"/>
                <a:sym typeface="Times New Roman"/>
              </a:rPr>
              <a:t>Division of Family &amp; Consumer Sciences</a:t>
            </a:r>
          </a:p>
          <a:p>
            <a:pPr marL="342900" marR="0" lvl="0" indent="-342900" algn="ctr" rtl="0">
              <a:lnSpc>
                <a:spcPct val="100000"/>
              </a:lnSpc>
              <a:spcBef>
                <a:spcPts val="320"/>
              </a:spcBef>
              <a:spcAft>
                <a:spcPts val="0"/>
              </a:spcAft>
              <a:buClr>
                <a:schemeClr val="dk1"/>
              </a:buClr>
              <a:buFont typeface="Arial"/>
              <a:buNone/>
            </a:pPr>
            <a:endParaRPr sz="16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600" b="0" i="0" u="none" strike="noStrike" cap="none" baseline="0" dirty="0">
              <a:solidFill>
                <a:schemeClr val="dk1"/>
              </a:solidFill>
              <a:latin typeface="Times New Roman"/>
              <a:ea typeface="Times New Roman"/>
              <a:cs typeface="Times New Roman"/>
              <a:sym typeface="Times New Roman"/>
            </a:endParaRPr>
          </a:p>
        </p:txBody>
      </p:sp>
      <p:pic>
        <p:nvPicPr>
          <p:cNvPr id="99" name="Shape 99"/>
          <p:cNvPicPr preferRelativeResize="0"/>
          <p:nvPr/>
        </p:nvPicPr>
        <p:blipFill rotWithShape="1">
          <a:blip r:embed="rId3">
            <a:alphaModFix/>
          </a:blip>
          <a:srcRect/>
          <a:stretch/>
        </p:blipFill>
        <p:spPr>
          <a:xfrm>
            <a:off x="6781800" y="3810000"/>
            <a:ext cx="1828800" cy="2666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Shape 238"/>
          <p:cNvSpPr txBox="1">
            <a:spLocks noGrp="1"/>
          </p:cNvSpPr>
          <p:nvPr>
            <p:ph type="body" idx="2"/>
          </p:nvPr>
        </p:nvSpPr>
        <p:spPr>
          <a:xfrm>
            <a:off x="685800" y="1447800"/>
            <a:ext cx="4040187" cy="5029200"/>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1"/>
              </a:buClr>
              <a:buSzPct val="100000"/>
              <a:buNone/>
            </a:pPr>
            <a:r>
              <a:rPr lang="en-US" sz="2800" b="1" i="0" u="none" strike="noStrike" cap="none" baseline="0" dirty="0" smtClean="0">
                <a:solidFill>
                  <a:schemeClr val="dk1"/>
                </a:solidFill>
                <a:latin typeface="Times New Roman"/>
                <a:ea typeface="Times New Roman"/>
                <a:cs typeface="Times New Roman"/>
                <a:sym typeface="Times New Roman"/>
              </a:rPr>
              <a:t>Denis </a:t>
            </a:r>
            <a:r>
              <a:rPr lang="en-US" sz="2800" b="1" i="0" u="none" strike="noStrike" cap="none" baseline="0" dirty="0" err="1" smtClean="0">
                <a:solidFill>
                  <a:schemeClr val="dk1"/>
                </a:solidFill>
                <a:latin typeface="Times New Roman"/>
                <a:ea typeface="Times New Roman"/>
                <a:cs typeface="Times New Roman"/>
                <a:sym typeface="Times New Roman"/>
              </a:rPr>
              <a:t>Ebodaghe</a:t>
            </a:r>
            <a:r>
              <a:rPr lang="en-US" sz="2800" b="1" i="0" u="none" strike="noStrike" cap="none" baseline="0" dirty="0" smtClean="0">
                <a:solidFill>
                  <a:schemeClr val="dk1"/>
                </a:solidFill>
                <a:latin typeface="Times New Roman"/>
                <a:ea typeface="Times New Roman"/>
                <a:cs typeface="Times New Roman"/>
                <a:sym typeface="Times New Roman"/>
              </a:rPr>
              <a:t>, Ph.D. </a:t>
            </a:r>
          </a:p>
          <a:p>
            <a:pPr marL="0" marR="0" lvl="0" indent="0" algn="l" rtl="0">
              <a:lnSpc>
                <a:spcPct val="100000"/>
              </a:lnSpc>
              <a:spcBef>
                <a:spcPts val="400"/>
              </a:spcBef>
              <a:spcAft>
                <a:spcPts val="0"/>
              </a:spcAft>
              <a:buClr>
                <a:schemeClr val="dk1"/>
              </a:buClr>
              <a:buSzPct val="100000"/>
              <a:buNone/>
            </a:pPr>
            <a:r>
              <a:rPr lang="en-US" sz="2200" b="1" dirty="0" smtClean="0">
                <a:latin typeface="Times New Roman"/>
                <a:ea typeface="Times New Roman"/>
                <a:cs typeface="Times New Roman"/>
                <a:sym typeface="Times New Roman"/>
              </a:rPr>
              <a:t>National Program Leader</a:t>
            </a:r>
            <a:r>
              <a:rPr lang="en-US" sz="2000" b="1" dirty="0" smtClean="0">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 </a:t>
            </a:r>
            <a:endParaRPr lang="en-US" sz="20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400"/>
              </a:spcBef>
              <a:spcAft>
                <a:spcPts val="0"/>
              </a:spcAft>
              <a:buClr>
                <a:schemeClr val="dk1"/>
              </a:buClr>
              <a:buSzPct val="25000"/>
              <a:buFont typeface="Times New Roman"/>
              <a:buNone/>
            </a:pPr>
            <a:r>
              <a:rPr lang="en-US" sz="1800" b="0" i="0" u="none" strike="noStrike" cap="none" baseline="0" dirty="0" smtClean="0">
                <a:solidFill>
                  <a:schemeClr val="dk1"/>
                </a:solidFill>
                <a:latin typeface="Times New Roman"/>
                <a:ea typeface="Times New Roman"/>
                <a:cs typeface="Times New Roman"/>
                <a:sym typeface="Times New Roman"/>
              </a:rPr>
              <a:t>(</a:t>
            </a:r>
            <a:r>
              <a:rPr lang="en-US" sz="1800" b="0" i="0" u="none" strike="noStrike" cap="none" baseline="0" dirty="0">
                <a:solidFill>
                  <a:schemeClr val="dk1"/>
                </a:solidFill>
                <a:latin typeface="Times New Roman"/>
                <a:ea typeface="Times New Roman"/>
                <a:cs typeface="Times New Roman"/>
                <a:sym typeface="Times New Roman"/>
              </a:rPr>
              <a:t>special focus: 1890 LGUs) </a:t>
            </a:r>
          </a:p>
        </p:txBody>
      </p:sp>
      <p:sp>
        <p:nvSpPr>
          <p:cNvPr id="240" name="Shape 240"/>
          <p:cNvSpPr txBox="1">
            <a:spLocks noGrp="1"/>
          </p:cNvSpPr>
          <p:nvPr>
            <p:ph type="body" idx="4"/>
          </p:nvPr>
        </p:nvSpPr>
        <p:spPr>
          <a:xfrm>
            <a:off x="4876800" y="1447800"/>
            <a:ext cx="4041774" cy="4995861"/>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100000"/>
              <a:buNone/>
            </a:pPr>
            <a:r>
              <a:rPr lang="en-US" sz="2800" b="1" i="0" u="none" strike="noStrike" cap="none" baseline="0" dirty="0" err="1">
                <a:solidFill>
                  <a:schemeClr val="dk1"/>
                </a:solidFill>
                <a:latin typeface="Times New Roman"/>
                <a:ea typeface="Times New Roman"/>
                <a:cs typeface="Times New Roman"/>
                <a:sym typeface="Times New Roman"/>
              </a:rPr>
              <a:t>Lelan</a:t>
            </a:r>
            <a:r>
              <a:rPr lang="en-US" sz="2800" b="1" i="0" u="none" strike="noStrike" cap="none" baseline="0" dirty="0">
                <a:solidFill>
                  <a:schemeClr val="dk1"/>
                </a:solidFill>
                <a:latin typeface="Times New Roman"/>
                <a:ea typeface="Times New Roman"/>
                <a:cs typeface="Times New Roman"/>
                <a:sym typeface="Times New Roman"/>
              </a:rPr>
              <a:t> </a:t>
            </a:r>
            <a:r>
              <a:rPr lang="en-US" sz="2800" b="1" i="0" u="none" strike="noStrike" cap="none" baseline="0" dirty="0" smtClean="0">
                <a:solidFill>
                  <a:schemeClr val="dk1"/>
                </a:solidFill>
                <a:latin typeface="Times New Roman"/>
                <a:ea typeface="Times New Roman"/>
                <a:cs typeface="Times New Roman"/>
                <a:sym typeface="Times New Roman"/>
              </a:rPr>
              <a:t>Dixon, M.A.  </a:t>
            </a:r>
          </a:p>
          <a:p>
            <a:pPr marL="0" marR="0" lvl="1" indent="0" algn="l" rtl="0">
              <a:lnSpc>
                <a:spcPct val="100000"/>
              </a:lnSpc>
              <a:spcBef>
                <a:spcPts val="0"/>
              </a:spcBef>
              <a:spcAft>
                <a:spcPts val="0"/>
              </a:spcAft>
              <a:buClr>
                <a:schemeClr val="dk1"/>
              </a:buClr>
              <a:buSzPct val="100000"/>
              <a:buNone/>
            </a:pPr>
            <a:r>
              <a:rPr lang="en-US" sz="2200" b="1" dirty="0" smtClean="0">
                <a:latin typeface="Times New Roman"/>
                <a:ea typeface="Times New Roman"/>
                <a:cs typeface="Times New Roman"/>
                <a:sym typeface="Times New Roman"/>
              </a:rPr>
              <a:t>Program Specialist </a:t>
            </a:r>
            <a:endParaRPr lang="en-US" sz="2200" b="1"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158750" algn="l" rtl="0">
              <a:lnSpc>
                <a:spcPct val="100000"/>
              </a:lnSpc>
              <a:spcBef>
                <a:spcPts val="400"/>
              </a:spcBef>
              <a:spcAft>
                <a:spcPts val="0"/>
              </a:spcAft>
              <a:buClr>
                <a:schemeClr val="dk1"/>
              </a:buClr>
              <a:buFont typeface="Noto Sans Symbols"/>
              <a:buNone/>
            </a:pPr>
            <a:endParaRPr sz="2000" b="0" i="0" u="none" strike="noStrike" cap="none" baseline="0" dirty="0">
              <a:solidFill>
                <a:schemeClr val="dk1"/>
              </a:solidFill>
              <a:latin typeface="Times New Roman"/>
              <a:ea typeface="Times New Roman"/>
              <a:cs typeface="Times New Roman"/>
              <a:sym typeface="Times New Roman"/>
            </a:endParaRPr>
          </a:p>
          <a:p>
            <a:pPr marL="285750" marR="0" lvl="1" indent="-285750" algn="l" rtl="0">
              <a:lnSpc>
                <a:spcPct val="100000"/>
              </a:lnSpc>
              <a:spcBef>
                <a:spcPts val="400"/>
              </a:spcBef>
              <a:spcAft>
                <a:spcPts val="0"/>
              </a:spcAft>
              <a:buClr>
                <a:schemeClr val="dk1"/>
              </a:buClr>
              <a:buSzPct val="25000"/>
              <a:buFont typeface="Times New Roman"/>
              <a:buNone/>
            </a:pPr>
            <a:r>
              <a:rPr lang="en-US" sz="2000" b="0" i="0" u="none" strike="noStrike" cap="none" baseline="0" dirty="0">
                <a:solidFill>
                  <a:schemeClr val="dk1"/>
                </a:solidFill>
                <a:latin typeface="Times New Roman"/>
                <a:ea typeface="Times New Roman"/>
                <a:cs typeface="Times New Roman"/>
                <a:sym typeface="Times New Roman"/>
              </a:rPr>
              <a:t> </a:t>
            </a:r>
          </a:p>
          <a:p>
            <a:pPr marL="0" marR="0" lvl="0" indent="0" algn="l" rtl="0">
              <a:spcBef>
                <a:spcPts val="0"/>
              </a:spcBef>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1026" name="Picture 2" descr="http://nifa.usda.gov/sites/default/files/styles/nifa_staff/public/staff/IMG_6634_E.jpg?itok=kjqHnU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03951"/>
            <a:ext cx="210415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575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i="1" dirty="0">
                <a:solidFill>
                  <a:srgbClr val="B7401F"/>
                </a:solidFill>
                <a:latin typeface="Times New Roman"/>
                <a:ea typeface="Times New Roman"/>
                <a:cs typeface="Times New Roman"/>
                <a:sym typeface="Times New Roman"/>
              </a:rPr>
              <a:t>USDA/NIFA Welcome</a:t>
            </a:r>
            <a:endParaRPr lang="en-US" dirty="0"/>
          </a:p>
        </p:txBody>
      </p:sp>
      <p:sp>
        <p:nvSpPr>
          <p:cNvPr id="3" name="Text Placeholder 2"/>
          <p:cNvSpPr>
            <a:spLocks noGrp="1"/>
          </p:cNvSpPr>
          <p:nvPr>
            <p:ph type="body" idx="1"/>
          </p:nvPr>
        </p:nvSpPr>
        <p:spPr>
          <a:xfrm>
            <a:off x="457200" y="1752600"/>
            <a:ext cx="4040187" cy="979488"/>
          </a:xfrm>
        </p:spPr>
        <p:txBody>
          <a:bodyPr/>
          <a:lstStyle/>
          <a:p>
            <a:r>
              <a:rPr lang="en-US" i="1" dirty="0" smtClean="0">
                <a:latin typeface="Times New Roman" panose="02020603050405020304" pitchFamily="18" charset="0"/>
                <a:cs typeface="Times New Roman" panose="02020603050405020304" pitchFamily="18" charset="0"/>
              </a:rPr>
              <a:t>Caroline </a:t>
            </a:r>
            <a:r>
              <a:rPr lang="en-US" i="1" dirty="0" err="1" smtClean="0">
                <a:latin typeface="Times New Roman" panose="02020603050405020304" pitchFamily="18" charset="0"/>
                <a:cs typeface="Times New Roman" panose="02020603050405020304" pitchFamily="18" charset="0"/>
              </a:rPr>
              <a:t>Crocoll</a:t>
            </a:r>
            <a:r>
              <a:rPr lang="en-US" i="1" dirty="0" smtClean="0">
                <a:latin typeface="Times New Roman" panose="02020603050405020304" pitchFamily="18" charset="0"/>
                <a:cs typeface="Times New Roman" panose="02020603050405020304" pitchFamily="18" charset="0"/>
              </a:rPr>
              <a:t> </a:t>
            </a:r>
          </a:p>
          <a:p>
            <a:r>
              <a:rPr lang="en-US" sz="2200" b="0" dirty="0" smtClean="0">
                <a:latin typeface="Times New Roman" panose="02020603050405020304" pitchFamily="18" charset="0"/>
                <a:cs typeface="Times New Roman" panose="02020603050405020304" pitchFamily="18" charset="0"/>
              </a:rPr>
              <a:t>Division Director </a:t>
            </a:r>
          </a:p>
          <a:p>
            <a:r>
              <a:rPr lang="en-US" sz="2200" b="0" dirty="0" smtClean="0">
                <a:latin typeface="Times New Roman" panose="02020603050405020304" pitchFamily="18" charset="0"/>
                <a:cs typeface="Times New Roman" panose="02020603050405020304" pitchFamily="18" charset="0"/>
              </a:rPr>
              <a:t>Family &amp; Consumer Sciences</a:t>
            </a:r>
            <a:endParaRPr lang="en-US" sz="2200" b="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a:xfrm>
            <a:off x="457200" y="2895600"/>
            <a:ext cx="4040187" cy="3505200"/>
          </a:xfrm>
        </p:spPr>
        <p:txBody>
          <a:bodyPr/>
          <a:lstStyle/>
          <a:p>
            <a:pPr marL="203200" indent="0">
              <a:buNone/>
            </a:pPr>
            <a:endParaRPr lang="en-US" dirty="0"/>
          </a:p>
        </p:txBody>
      </p:sp>
      <p:sp>
        <p:nvSpPr>
          <p:cNvPr id="5" name="Text Placeholder 4"/>
          <p:cNvSpPr>
            <a:spLocks noGrp="1"/>
          </p:cNvSpPr>
          <p:nvPr>
            <p:ph type="body" idx="3"/>
          </p:nvPr>
        </p:nvSpPr>
        <p:spPr>
          <a:xfrm>
            <a:off x="4648200" y="1676400"/>
            <a:ext cx="4041774" cy="1055688"/>
          </a:xfrm>
        </p:spPr>
        <p:txBody>
          <a:bodyPr/>
          <a:lstStyle/>
          <a:p>
            <a:r>
              <a:rPr lang="en-US" i="1" dirty="0" smtClean="0">
                <a:latin typeface="Times New Roman" panose="02020603050405020304" pitchFamily="18" charset="0"/>
                <a:cs typeface="Times New Roman" panose="02020603050405020304" pitchFamily="18" charset="0"/>
              </a:rPr>
              <a:t>Brad Rein </a:t>
            </a:r>
          </a:p>
          <a:p>
            <a:r>
              <a:rPr lang="en-US" sz="2200" b="0" dirty="0" smtClean="0">
                <a:latin typeface="Times New Roman" panose="02020603050405020304" pitchFamily="18" charset="0"/>
                <a:cs typeface="Times New Roman" panose="02020603050405020304" pitchFamily="18" charset="0"/>
              </a:rPr>
              <a:t>Division Director </a:t>
            </a:r>
          </a:p>
          <a:p>
            <a:r>
              <a:rPr lang="en-US" sz="2200" b="0" dirty="0" smtClean="0">
                <a:latin typeface="Times New Roman" panose="02020603050405020304" pitchFamily="18" charset="0"/>
                <a:cs typeface="Times New Roman" panose="02020603050405020304" pitchFamily="18" charset="0"/>
              </a:rPr>
              <a:t>Agricultural Systems </a:t>
            </a:r>
            <a:endParaRPr lang="en-US" sz="2200" b="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4"/>
          </p:nvPr>
        </p:nvSpPr>
        <p:spPr>
          <a:xfrm>
            <a:off x="4645025" y="2895600"/>
            <a:ext cx="4041774" cy="3505200"/>
          </a:xfrm>
        </p:spPr>
        <p:txBody>
          <a:bodyPr/>
          <a:lstStyle/>
          <a:p>
            <a:pPr marL="20320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3124200"/>
            <a:ext cx="22288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86100"/>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63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RRDC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974</Words>
  <Application>Microsoft Office PowerPoint</Application>
  <PresentationFormat>On-screen Show (4:3)</PresentationFormat>
  <Paragraphs>204</Paragraphs>
  <Slides>37</Slides>
  <Notes>31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37</vt:i4>
      </vt:variant>
    </vt:vector>
  </HeadingPairs>
  <TitlesOfParts>
    <vt:vector size="53" baseType="lpstr">
      <vt:lpstr>Wingdings</vt:lpstr>
      <vt:lpstr>Calibri</vt:lpstr>
      <vt:lpstr>Arial</vt:lpstr>
      <vt:lpstr>Times</vt:lpstr>
      <vt:lpstr>ＭＳ Ｐゴシック</vt:lpstr>
      <vt:lpstr>Noto Sans Symbols</vt:lpstr>
      <vt:lpstr>Times New Roman</vt:lpstr>
      <vt:lpstr>Lucida Sans Unicode</vt:lpstr>
      <vt:lpstr>Courier New</vt:lpstr>
      <vt:lpstr>Arial Narrow</vt:lpstr>
      <vt:lpstr>Blank Presentation</vt:lpstr>
      <vt:lpstr>8_RRDCTemplate</vt:lpstr>
      <vt:lpstr>3_Blank Presentation</vt:lpstr>
      <vt:lpstr>15_Blank Presentation</vt:lpstr>
      <vt:lpstr>10_Blank Presentation</vt:lpstr>
      <vt:lpstr>1_Blank Presentation</vt:lpstr>
      <vt:lpstr>PowerPoint Presentation</vt:lpstr>
      <vt:lpstr>Basic Webinar Instructions</vt:lpstr>
      <vt:lpstr>Basic Webinar Instructions</vt:lpstr>
      <vt:lpstr>Basic Webinar Instructions</vt:lpstr>
      <vt:lpstr>Potential Webinar Issues</vt:lpstr>
      <vt:lpstr>PowerPoint Presentation</vt:lpstr>
      <vt:lpstr>USDA/NIFA Welcome Strengthening Families, Farms, Communities and the Economy</vt:lpstr>
      <vt:lpstr>PowerPoint Presentation</vt:lpstr>
      <vt:lpstr>USDA/NIFA Welcome</vt:lpstr>
      <vt:lpstr>PowerPoint Presentation</vt:lpstr>
      <vt:lpstr>Farm Safety at NIFA</vt:lpstr>
      <vt:lpstr>AgrAbility in FY 2015  </vt:lpstr>
      <vt:lpstr>PowerPoint Presentation</vt:lpstr>
      <vt:lpstr>Youth Farm Safety Education and Certification FY2013-FY2015</vt:lpstr>
      <vt:lpstr>SAY Project Team Partners</vt:lpstr>
      <vt:lpstr>SAY National Steering Committee</vt:lpstr>
      <vt:lpstr>Beginning Farmer and Rancher Development Program</vt:lpstr>
      <vt:lpstr>NCERA197: Agricultural Safety and Health Research and Extension</vt:lpstr>
      <vt:lpstr>AFRI National Robotics Initiative NSF/NIFA initiated 2012</vt:lpstr>
      <vt:lpstr>AFRI Agricultural Systems &amp; Technology</vt:lpstr>
      <vt:lpstr>Specialty Crop Research Initiative</vt:lpstr>
      <vt:lpstr>Small Business Innovative Research (SBIR) </vt:lpstr>
      <vt:lpstr>FY 2016 in Focus</vt:lpstr>
      <vt:lpstr>FY 2016 Federal Budget</vt:lpstr>
      <vt:lpstr>AgrAbility in FY 2016</vt:lpstr>
      <vt:lpstr>Beginning Farmer and Rancher Development Program (BFRDP) </vt:lpstr>
      <vt:lpstr>Rural America at a Glance </vt:lpstr>
      <vt:lpstr>PowerPoint Presentation</vt:lpstr>
      <vt:lpstr>PowerPoint Presentation</vt:lpstr>
      <vt:lpstr>PowerPoint Presentation</vt:lpstr>
      <vt:lpstr>  Farm Safety Within the Context of  Health and Wellness   </vt:lpstr>
      <vt:lpstr>  NIFA Data Gateway   </vt:lpstr>
      <vt:lpstr>Partner with NIFA to Highlight Your Accomplishments</vt:lpstr>
      <vt:lpstr>PowerPoint Presentation</vt:lpstr>
      <vt:lpstr>Stay Connected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dc:creator>
  <cp:lastModifiedBy>Jones, Paul J</cp:lastModifiedBy>
  <cp:revision>112</cp:revision>
  <dcterms:modified xsi:type="dcterms:W3CDTF">2015-12-01T14:25:16Z</dcterms:modified>
</cp:coreProperties>
</file>