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4069" r:id="rId4"/>
  </p:sldMasterIdLst>
  <p:notesMasterIdLst>
    <p:notesMasterId r:id="rId29"/>
  </p:notesMasterIdLst>
  <p:sldIdLst>
    <p:sldId id="256" r:id="rId5"/>
    <p:sldId id="367" r:id="rId6"/>
    <p:sldId id="368" r:id="rId7"/>
    <p:sldId id="369" r:id="rId8"/>
    <p:sldId id="370" r:id="rId9"/>
    <p:sldId id="371" r:id="rId10"/>
    <p:sldId id="336" r:id="rId11"/>
    <p:sldId id="353" r:id="rId12"/>
    <p:sldId id="338" r:id="rId13"/>
    <p:sldId id="289" r:id="rId14"/>
    <p:sldId id="343" r:id="rId15"/>
    <p:sldId id="345" r:id="rId16"/>
    <p:sldId id="355" r:id="rId17"/>
    <p:sldId id="361" r:id="rId18"/>
    <p:sldId id="362" r:id="rId19"/>
    <p:sldId id="356" r:id="rId20"/>
    <p:sldId id="360" r:id="rId21"/>
    <p:sldId id="358" r:id="rId22"/>
    <p:sldId id="359" r:id="rId23"/>
    <p:sldId id="364" r:id="rId24"/>
    <p:sldId id="366" r:id="rId25"/>
    <p:sldId id="354" r:id="rId26"/>
    <p:sldId id="346" r:id="rId27"/>
    <p:sldId id="34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3A442"/>
    <a:srgbClr val="74913B"/>
    <a:srgbClr val="B5CD85"/>
    <a:srgbClr val="B7401F"/>
    <a:srgbClr val="96351A"/>
    <a:srgbClr val="B23E1E"/>
    <a:srgbClr val="C54421"/>
    <a:srgbClr val="E16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 autoAdjust="0"/>
    <p:restoredTop sz="86444" autoAdjust="0"/>
  </p:normalViewPr>
  <p:slideViewPr>
    <p:cSldViewPr>
      <p:cViewPr varScale="1">
        <p:scale>
          <a:sx n="73" d="100"/>
          <a:sy n="73" d="100"/>
        </p:scale>
        <p:origin x="-10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10" d="100"/>
          <a:sy n="110" d="100"/>
        </p:scale>
        <p:origin x="-1410" y="-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3B07E9-1A2C-4985-8CF8-818D59AF8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044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D70DB45-7EB6-4E0F-824D-3D19992AEB5F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D70DB45-7EB6-4E0F-824D-3D19992AEB5F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B03A31A-6663-4604-BBE7-9B08585BAEBE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F53DF4E-D972-418E-BEF8-9833C56B2140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5E5654-23C1-46E3-B994-7964647CD7C0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NAP to continue to enhance outreach to 1890s and veterans in 2014-2015.  </a:t>
            </a:r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603156A-FC7F-4924-8227-AA9E31A362FE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B8B4C44-8451-4C36-8A16-6AB6076FDC39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By ERS; Nov. 2014.  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429ADB-8998-429C-BB49-7C53DCD8208E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FD3028-FB7E-4B49-A87A-5A9B399D8202}" type="slidenum">
              <a:rPr lang="en-US" altLang="en-US" sz="1200">
                <a:solidFill>
                  <a:srgbClr val="000000"/>
                </a:solidFill>
              </a:rPr>
              <a:pPr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242EF-8705-4513-B61D-74357C7EF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0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61194-8B58-49D1-AEB0-ECDBC7AAA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44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7C765-43E0-4DCA-84A1-C625BE20A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38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8FB42-E1BA-4EDB-AE99-76C4949D3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841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C9A0-8C5C-46D6-B55A-39D2BEB0E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57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B9E21-E032-4946-8F38-49F69115A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49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899F-6673-4B55-A0E0-B91F1857B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83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CCB89-6D33-42B3-9045-16F263B5E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99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699D3-8A2A-4F0D-AE8F-A0C7954E7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525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D008-8589-45BE-B413-B65795B35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365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10D83-F65A-4FCA-86BB-6D567690C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60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29187-DD45-42E6-980E-AF1C9682E2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881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4A16A-EC41-474F-87C8-AB8054FBF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687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C18F8-DB1E-4B2F-9522-D977EA6EB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717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C44A6-006A-4C07-B1E4-05A7CCCD9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64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9335-4F58-4207-AF03-95D31014F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347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66E9B-FD20-4FEB-8446-58FD61015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761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4E522-E69E-4005-83A5-CBCCFC385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470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439D5-B61C-491E-A31D-E77152331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691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4AB6-DCFC-4833-A1FA-38C7FE147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069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68887-7B30-425F-A002-79DF11CBB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071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C2F4A-BA6D-4236-B45F-9402C4374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72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84953-3AE8-48F0-B2E9-8FC42DDBA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029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032FB-880F-4C1B-BAB1-1175212D2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868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D3950-3A7E-4D39-AB1B-9EB300BE1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474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00038-87E2-404D-BDC6-F48D7F7B0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612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72DE8-7FA1-4A72-9E4D-1BC2550003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820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RDCLogo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0" b="43146"/>
          <a:stretch>
            <a:fillRect/>
          </a:stretch>
        </p:blipFill>
        <p:spPr bwMode="auto">
          <a:xfrm>
            <a:off x="1092200" y="696913"/>
            <a:ext cx="6958013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0">
                <a:solidFill>
                  <a:srgbClr val="0071B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13108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rotWithShape="1">
          <a:gsLst>
            <a:gs pos="0">
              <a:srgbClr val="31859C"/>
            </a:gs>
            <a:gs pos="100000">
              <a:srgbClr val="FFFFFF"/>
            </a:gs>
          </a:gsLst>
          <a:lin ang="3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6405563"/>
            <a:ext cx="7683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2630488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8702"/>
            <a:ext cx="8229600" cy="557439"/>
          </a:xfrm>
          <a:ln w="1905">
            <a:noFill/>
          </a:ln>
        </p:spPr>
        <p:txBody>
          <a:bodyPr anchor="t">
            <a:noAutofit/>
          </a:bodyPr>
          <a:lstStyle>
            <a:lvl1pPr algn="r">
              <a:defRPr sz="2800" b="0" i="0" cap="all">
                <a:solidFill>
                  <a:srgbClr val="1B146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1041"/>
            <a:ext cx="8229600" cy="390112"/>
          </a:xfrm>
        </p:spPr>
        <p:txBody>
          <a:bodyPr anchor="b">
            <a:noAutofit/>
          </a:bodyPr>
          <a:lstStyle>
            <a:lvl1pPr marL="0" indent="0" algn="r">
              <a:buNone/>
              <a:defRPr sz="2000" b="1" i="0">
                <a:solidFill>
                  <a:srgbClr val="0071BC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6438764"/>
            <a:ext cx="8229599" cy="259458"/>
          </a:xfrm>
        </p:spPr>
        <p:txBody>
          <a:bodyPr/>
          <a:lstStyle>
            <a:lvl1pPr marL="0" indent="0">
              <a:buNone/>
              <a:defRPr sz="1000" baseline="0">
                <a:solidFill>
                  <a:srgbClr val="0071BC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437130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RDCLogo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b="43710"/>
          <a:stretch>
            <a:fillRect/>
          </a:stretch>
        </p:blipFill>
        <p:spPr bwMode="auto">
          <a:xfrm>
            <a:off x="7818438" y="6418263"/>
            <a:ext cx="8223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" y="822325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7077"/>
          </a:xfrm>
        </p:spPr>
        <p:txBody>
          <a:bodyPr>
            <a:noAutofit/>
          </a:bodyPr>
          <a:lstStyle>
            <a:lvl1pPr algn="l">
              <a:defRPr sz="3000" b="1" i="0">
                <a:solidFill>
                  <a:srgbClr val="0071BC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charset="2"/>
              <a:buNone/>
              <a:defRPr sz="2400">
                <a:latin typeface="Abadi MT Condensed Light"/>
                <a:cs typeface="Abadi MT Condensed Light"/>
              </a:defRPr>
            </a:lvl1pPr>
            <a:lvl2pPr marL="742950" indent="-285750">
              <a:buFont typeface="Wingdings" charset="2"/>
              <a:buChar char="§"/>
              <a:defRPr sz="2000">
                <a:latin typeface="Abadi MT Condensed Light"/>
                <a:cs typeface="Abadi MT Condensed Light"/>
              </a:defRPr>
            </a:lvl2pPr>
            <a:lvl3pPr marL="1143000" indent="-228600">
              <a:buFont typeface="Lucida Grande"/>
              <a:buChar char="-"/>
              <a:defRPr sz="1800">
                <a:latin typeface="Abadi MT Condensed Light"/>
                <a:cs typeface="Abadi MT Condensed Light"/>
              </a:defRPr>
            </a:lvl3pPr>
            <a:lvl4pPr marL="1600200" indent="-228600">
              <a:buFont typeface="Arial"/>
              <a:buChar char="•"/>
              <a:defRPr sz="1600">
                <a:latin typeface="Abadi MT Condensed Light"/>
                <a:cs typeface="Abadi MT Condensed Light"/>
              </a:defRPr>
            </a:lvl4pPr>
            <a:lvl5pPr>
              <a:defRPr sz="1400">
                <a:latin typeface="Abadi MT Condensed Light"/>
                <a:cs typeface="Abadi MT Condensed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6438764"/>
            <a:ext cx="8229599" cy="259458"/>
          </a:xfrm>
        </p:spPr>
        <p:txBody>
          <a:bodyPr/>
          <a:lstStyle>
            <a:lvl1pPr marL="0" indent="0">
              <a:buNone/>
              <a:defRPr sz="1000" baseline="0">
                <a:solidFill>
                  <a:srgbClr val="0071BC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828145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Conten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RDCLogo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b="43710"/>
          <a:stretch>
            <a:fillRect/>
          </a:stretch>
        </p:blipFill>
        <p:spPr bwMode="auto">
          <a:xfrm>
            <a:off x="7818438" y="6418263"/>
            <a:ext cx="8223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57200" y="822325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None/>
              <a:defRPr sz="2800">
                <a:latin typeface="Abadi MT Condensed Light"/>
                <a:cs typeface="Abadi MT Condensed Light"/>
              </a:defRPr>
            </a:lvl1pPr>
            <a:lvl2pPr marL="742950" indent="-285750">
              <a:buFont typeface="Wingdings" charset="2"/>
              <a:buChar char="§"/>
              <a:defRPr sz="2400">
                <a:latin typeface="Abadi MT Condensed Light"/>
                <a:cs typeface="Abadi MT Condensed Light"/>
              </a:defRPr>
            </a:lvl2pPr>
            <a:lvl3pPr marL="1143000" indent="-228600">
              <a:buFont typeface="Lucida Grande"/>
              <a:buChar char="-"/>
              <a:defRPr sz="2000">
                <a:latin typeface="Abadi MT Condensed Light"/>
                <a:cs typeface="Abadi MT Condensed Light"/>
              </a:defRPr>
            </a:lvl3pPr>
            <a:lvl4pPr marL="1600200" indent="-228600">
              <a:buFont typeface="Arial"/>
              <a:buChar char="•"/>
              <a:defRPr sz="1800">
                <a:latin typeface="Abadi MT Condensed Light"/>
                <a:cs typeface="Abadi MT Condensed Light"/>
              </a:defRPr>
            </a:lvl4pPr>
            <a:lvl5pPr>
              <a:defRPr sz="1800">
                <a:latin typeface="Abadi MT Condensed Light"/>
                <a:cs typeface="Abadi MT Condensed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800">
                <a:latin typeface="Abadi MT Condensed Light"/>
                <a:cs typeface="Abadi MT Condensed Light"/>
              </a:defRPr>
            </a:lvl1pPr>
            <a:lvl2pPr marL="742950" indent="-285750">
              <a:buFont typeface="Wingdings" charset="2"/>
              <a:buChar char="§"/>
              <a:defRPr sz="2400">
                <a:latin typeface="Abadi MT Condensed Light"/>
                <a:cs typeface="Abadi MT Condensed Light"/>
              </a:defRPr>
            </a:lvl2pPr>
            <a:lvl3pPr marL="1143000" indent="-228600">
              <a:buFont typeface="Lucida Grande"/>
              <a:buChar char="-"/>
              <a:defRPr sz="2000">
                <a:latin typeface="Abadi MT Condensed Light"/>
                <a:cs typeface="Abadi MT Condensed Light"/>
              </a:defRPr>
            </a:lvl3pPr>
            <a:lvl4pPr marL="1600200" indent="-228600">
              <a:buFont typeface="Arial"/>
              <a:buChar char="•"/>
              <a:defRPr sz="1800">
                <a:latin typeface="Abadi MT Condensed Light"/>
                <a:cs typeface="Abadi MT Condensed Light"/>
              </a:defRPr>
            </a:lvl4pPr>
            <a:lvl5pPr>
              <a:defRPr sz="1800">
                <a:latin typeface="Abadi MT Condensed Light"/>
                <a:cs typeface="Abadi MT Condensed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7077"/>
          </a:xfrm>
        </p:spPr>
        <p:txBody>
          <a:bodyPr>
            <a:noAutofit/>
          </a:bodyPr>
          <a:lstStyle>
            <a:lvl1pPr algn="l">
              <a:defRPr sz="3000" b="1" i="0">
                <a:solidFill>
                  <a:srgbClr val="0071BC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6438764"/>
            <a:ext cx="8229599" cy="259458"/>
          </a:xfrm>
        </p:spPr>
        <p:txBody>
          <a:bodyPr/>
          <a:lstStyle>
            <a:lvl1pPr marL="0" indent="0">
              <a:buNone/>
              <a:defRPr sz="1000" baseline="0">
                <a:solidFill>
                  <a:srgbClr val="0071BC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719242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Content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RRDCLogo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b="43710"/>
          <a:stretch>
            <a:fillRect/>
          </a:stretch>
        </p:blipFill>
        <p:spPr bwMode="auto">
          <a:xfrm>
            <a:off x="7818438" y="6418263"/>
            <a:ext cx="8223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rgbClr val="1B1464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>
                <a:latin typeface="Abadi MT Condensed Light"/>
                <a:cs typeface="Abadi MT Condensed Light"/>
              </a:defRPr>
            </a:lvl1pPr>
            <a:lvl2pPr marL="742950" indent="-285750">
              <a:buFont typeface="Wingdings" charset="2"/>
              <a:buChar char="§"/>
              <a:defRPr sz="2000">
                <a:latin typeface="Abadi MT Condensed Light"/>
                <a:cs typeface="Abadi MT Condensed Light"/>
              </a:defRPr>
            </a:lvl2pPr>
            <a:lvl3pPr marL="1143000" indent="-228600">
              <a:buFont typeface="Lucida Grande"/>
              <a:buChar char="-"/>
              <a:defRPr sz="1800">
                <a:latin typeface="Abadi MT Condensed Light"/>
                <a:cs typeface="Abadi MT Condensed Light"/>
              </a:defRPr>
            </a:lvl3pPr>
            <a:lvl4pPr marL="1600200" indent="-228600">
              <a:buFont typeface="Arial"/>
              <a:buChar char="•"/>
              <a:defRPr sz="1600">
                <a:latin typeface="Abadi MT Condensed Light"/>
                <a:cs typeface="Abadi MT Condensed Light"/>
              </a:defRPr>
            </a:lvl4pPr>
            <a:lvl5pPr>
              <a:defRPr sz="1600">
                <a:latin typeface="Abadi MT Condensed Light"/>
                <a:cs typeface="Abadi MT Condensed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rgbClr val="1B1464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>
                <a:latin typeface="Abadi MT Condensed Light"/>
                <a:cs typeface="Abadi MT Condensed Light"/>
              </a:defRPr>
            </a:lvl1pPr>
            <a:lvl2pPr marL="742950" indent="-285750">
              <a:buFont typeface="Wingdings" charset="2"/>
              <a:buChar char="§"/>
              <a:defRPr sz="2000">
                <a:latin typeface="Abadi MT Condensed Light"/>
                <a:cs typeface="Abadi MT Condensed Light"/>
              </a:defRPr>
            </a:lvl2pPr>
            <a:lvl3pPr marL="1143000" indent="-228600">
              <a:buFont typeface="Lucida Grande"/>
              <a:buChar char="-"/>
              <a:defRPr sz="1800">
                <a:latin typeface="Abadi MT Condensed Light"/>
                <a:cs typeface="Abadi MT Condensed Light"/>
              </a:defRPr>
            </a:lvl3pPr>
            <a:lvl4pPr marL="1600200" indent="-228600">
              <a:buFont typeface="Arial"/>
              <a:buChar char="•"/>
              <a:defRPr sz="1600">
                <a:latin typeface="Abadi MT Condensed Light"/>
                <a:cs typeface="Abadi MT Condensed Light"/>
              </a:defRPr>
            </a:lvl4pPr>
            <a:lvl5pPr>
              <a:defRPr sz="1600">
                <a:latin typeface="Abadi MT Condensed Light"/>
                <a:cs typeface="Abadi MT Condensed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6438764"/>
            <a:ext cx="8229599" cy="259458"/>
          </a:xfrm>
        </p:spPr>
        <p:txBody>
          <a:bodyPr/>
          <a:lstStyle>
            <a:lvl1pPr marL="0" indent="0">
              <a:buNone/>
              <a:defRPr sz="1000" baseline="0">
                <a:solidFill>
                  <a:srgbClr val="0071BC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7077"/>
          </a:xfrm>
        </p:spPr>
        <p:txBody>
          <a:bodyPr>
            <a:noAutofit/>
          </a:bodyPr>
          <a:lstStyle>
            <a:lvl1pPr algn="l">
              <a:defRPr sz="3000" b="1" i="0">
                <a:solidFill>
                  <a:srgbClr val="0071BC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68006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Content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RDCLogo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b="43710"/>
          <a:stretch>
            <a:fillRect/>
          </a:stretch>
        </p:blipFill>
        <p:spPr bwMode="auto">
          <a:xfrm>
            <a:off x="7818438" y="6418263"/>
            <a:ext cx="8223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39568"/>
          </a:xfrm>
        </p:spPr>
        <p:txBody>
          <a:bodyPr anchor="b">
            <a:normAutofit/>
          </a:bodyPr>
          <a:lstStyle>
            <a:lvl1pPr algn="l">
              <a:defRPr sz="1800" b="1" i="0">
                <a:solidFill>
                  <a:srgbClr val="1B146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>
                <a:latin typeface="Abadi MT Condensed Light"/>
                <a:cs typeface="Abadi MT Condensed Light"/>
              </a:defRPr>
            </a:lvl1pPr>
            <a:lvl2pPr marL="742950" indent="-285750">
              <a:buFont typeface="Wingdings" charset="2"/>
              <a:buChar char="§"/>
              <a:defRPr sz="2800">
                <a:latin typeface="Abadi MT Condensed Light"/>
                <a:cs typeface="Abadi MT Condensed Light"/>
              </a:defRPr>
            </a:lvl2pPr>
            <a:lvl3pPr marL="1143000" indent="-228600">
              <a:buFont typeface="Lucida Grande"/>
              <a:buChar char="-"/>
              <a:defRPr sz="2400">
                <a:latin typeface="Abadi MT Condensed Light"/>
                <a:cs typeface="Abadi MT Condensed Light"/>
              </a:defRPr>
            </a:lvl3pPr>
            <a:lvl4pPr marL="1600200" indent="-228600">
              <a:buFont typeface="Arial"/>
              <a:buChar char="•"/>
              <a:defRPr sz="2000">
                <a:latin typeface="Abadi MT Condensed Light"/>
                <a:cs typeface="Abadi MT Condensed Light"/>
              </a:defRPr>
            </a:lvl4pPr>
            <a:lvl5pPr>
              <a:defRPr sz="2000">
                <a:latin typeface="Abadi MT Condensed Light"/>
                <a:cs typeface="Abadi MT Condensed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12618"/>
            <a:ext cx="3008313" cy="5113545"/>
          </a:xfrm>
        </p:spPr>
        <p:txBody>
          <a:bodyPr/>
          <a:lstStyle>
            <a:lvl1pPr marL="0" indent="0">
              <a:buNone/>
              <a:defRPr sz="1400">
                <a:solidFill>
                  <a:srgbClr val="0071BC"/>
                </a:solidFill>
                <a:latin typeface="Abadi MT Condensed Light"/>
                <a:cs typeface="Abadi MT Condensed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6438764"/>
            <a:ext cx="8229599" cy="259458"/>
          </a:xfrm>
        </p:spPr>
        <p:txBody>
          <a:bodyPr/>
          <a:lstStyle>
            <a:lvl1pPr marL="0" indent="0">
              <a:buNone/>
              <a:defRPr sz="1000" baseline="0">
                <a:solidFill>
                  <a:srgbClr val="0071BC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34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84A68-55BE-43E7-AD32-8F28000BE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729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RDCLogo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b="43710"/>
          <a:stretch>
            <a:fillRect/>
          </a:stretch>
        </p:blipFill>
        <p:spPr bwMode="auto">
          <a:xfrm>
            <a:off x="7818438" y="6418263"/>
            <a:ext cx="8223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solidFill>
                  <a:srgbClr val="1B146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solidFill>
                  <a:srgbClr val="0071BC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" y="6438764"/>
            <a:ext cx="8229599" cy="259458"/>
          </a:xfrm>
        </p:spPr>
        <p:txBody>
          <a:bodyPr/>
          <a:lstStyle>
            <a:lvl1pPr marL="0" indent="0">
              <a:buNone/>
              <a:defRPr sz="1000" baseline="0">
                <a:solidFill>
                  <a:srgbClr val="0071BC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515548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RDCLogo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b="43710"/>
          <a:stretch>
            <a:fillRect/>
          </a:stretch>
        </p:blipFill>
        <p:spPr bwMode="auto">
          <a:xfrm>
            <a:off x="2967038" y="1752600"/>
            <a:ext cx="23780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9575" y="361950"/>
            <a:ext cx="46038" cy="6361113"/>
          </a:xfrm>
          <a:prstGeom prst="rect">
            <a:avLst/>
          </a:prstGeom>
          <a:solidFill>
            <a:srgbClr val="0071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53075" y="914400"/>
            <a:ext cx="34417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RRDCMap_AllRegion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12900"/>
            <a:ext cx="20193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714375" y="3228975"/>
            <a:ext cx="3651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aseline="30000">
                <a:solidFill>
                  <a:srgbClr val="F7931E"/>
                </a:solidFill>
                <a:latin typeface="Abadi MT Condensed Extra Bold"/>
                <a:ea typeface="Abadi MT Condensed Extra Bold"/>
                <a:cs typeface="Abadi MT Condensed Extra Bold"/>
              </a:rPr>
              <a:t>Northeast Regional Center for Rural Development</a:t>
            </a:r>
            <a:r>
              <a:rPr lang="en-US" altLang="en-US" sz="1800" baseline="300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altLang="en-US" sz="1800" baseline="3000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1800" baseline="30000">
                <a:solidFill>
                  <a:srgbClr val="F7931E"/>
                </a:solidFill>
                <a:latin typeface="Abadi MT Condensed Light"/>
                <a:ea typeface="Abadi MT Condensed Light"/>
                <a:cs typeface="Abadi MT Condensed Light"/>
              </a:rPr>
              <a:t>Hosted by The Pennsylvania State University</a:t>
            </a:r>
          </a:p>
          <a:p>
            <a:pPr eaLnBrk="1" hangingPunct="1"/>
            <a:endParaRPr lang="en-US" altLang="en-US" sz="1800" baseline="300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1800" baseline="30000">
                <a:solidFill>
                  <a:srgbClr val="8CC63F"/>
                </a:solidFill>
                <a:latin typeface="Abadi MT Condensed Extra Bold"/>
                <a:ea typeface="Abadi MT Condensed Extra Bold"/>
                <a:cs typeface="Abadi MT Condensed Extra Bold"/>
              </a:rPr>
              <a:t>North Central Regional Center for Rural Development</a:t>
            </a:r>
          </a:p>
          <a:p>
            <a:pPr eaLnBrk="1" hangingPunct="1"/>
            <a:r>
              <a:rPr lang="en-US" altLang="en-US" sz="1800" baseline="30000">
                <a:solidFill>
                  <a:srgbClr val="8CC63F"/>
                </a:solidFill>
                <a:latin typeface="Abadi MT Condensed Light"/>
                <a:ea typeface="Abadi MT Condensed Light"/>
                <a:cs typeface="Abadi MT Condensed Light"/>
              </a:rPr>
              <a:t>Hosted by Michigan State University</a:t>
            </a:r>
          </a:p>
          <a:p>
            <a:pPr eaLnBrk="1" hangingPunct="1"/>
            <a:endParaRPr lang="en-US" altLang="en-US" sz="1800" baseline="30000">
              <a:solidFill>
                <a:srgbClr val="000000"/>
              </a:solidFill>
              <a:latin typeface="Abadi MT Condensed Extra Bold"/>
              <a:ea typeface="Abadi MT Condensed Extra Bold"/>
              <a:cs typeface="Abadi MT Condensed Extra Bold"/>
            </a:endParaRPr>
          </a:p>
          <a:p>
            <a:pPr eaLnBrk="1" hangingPunct="1"/>
            <a:r>
              <a:rPr lang="en-US" altLang="en-US" sz="1800" baseline="30000">
                <a:solidFill>
                  <a:srgbClr val="0071BC"/>
                </a:solidFill>
                <a:latin typeface="Abadi MT Condensed Extra Bold"/>
                <a:ea typeface="Abadi MT Condensed Extra Bold"/>
                <a:cs typeface="Abadi MT Condensed Extra Bold"/>
              </a:rPr>
              <a:t>Southern Rural Development Center</a:t>
            </a:r>
          </a:p>
          <a:p>
            <a:pPr eaLnBrk="1" hangingPunct="1"/>
            <a:r>
              <a:rPr lang="en-US" altLang="en-US" sz="1800" baseline="30000">
                <a:solidFill>
                  <a:srgbClr val="0071BC"/>
                </a:solidFill>
                <a:latin typeface="Abadi MT Condensed Light"/>
                <a:ea typeface="Abadi MT Condensed Light"/>
                <a:cs typeface="Abadi MT Condensed Light"/>
              </a:rPr>
              <a:t>Hosted by Mississippi State University</a:t>
            </a:r>
          </a:p>
          <a:p>
            <a:pPr eaLnBrk="1" hangingPunct="1"/>
            <a:endParaRPr lang="en-US" altLang="en-US" sz="1800" baseline="30000">
              <a:solidFill>
                <a:srgbClr val="000000"/>
              </a:solidFill>
              <a:latin typeface="Abadi MT Condensed Extra Bold"/>
              <a:ea typeface="Abadi MT Condensed Extra Bold"/>
              <a:cs typeface="Abadi MT Condensed Extra Bold"/>
            </a:endParaRPr>
          </a:p>
          <a:p>
            <a:pPr eaLnBrk="1" hangingPunct="1"/>
            <a:r>
              <a:rPr lang="en-US" altLang="en-US" sz="1800" baseline="30000">
                <a:solidFill>
                  <a:srgbClr val="009245"/>
                </a:solidFill>
                <a:latin typeface="Abadi MT Condensed Extra Bold"/>
                <a:ea typeface="Abadi MT Condensed Extra Bold"/>
                <a:cs typeface="Abadi MT Condensed Extra Bold"/>
              </a:rPr>
              <a:t>Western Rural Development Center</a:t>
            </a:r>
          </a:p>
          <a:p>
            <a:pPr eaLnBrk="1" hangingPunct="1"/>
            <a:r>
              <a:rPr lang="en-US" altLang="en-US" sz="1800" baseline="30000">
                <a:solidFill>
                  <a:srgbClr val="009245"/>
                </a:solidFill>
                <a:latin typeface="Abadi MT Condensed Light"/>
                <a:ea typeface="Abadi MT Condensed Light"/>
                <a:cs typeface="Abadi MT Condensed Light"/>
              </a:rPr>
              <a:t>Hosted by Utah State University</a:t>
            </a:r>
          </a:p>
          <a:p>
            <a:pPr eaLnBrk="1" hangingPunct="1"/>
            <a:endParaRPr lang="en-US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535613" y="361950"/>
            <a:ext cx="3459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B1464"/>
                </a:solidFill>
                <a:cs typeface="Arial" pitchFamily="34" charset="0"/>
              </a:rPr>
              <a:t>CONTACT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14375" y="5789613"/>
            <a:ext cx="344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1B1464"/>
                </a:solidFill>
                <a:latin typeface="Abadi MT Condensed Light"/>
                <a:ea typeface="Abadi MT Condensed Light"/>
                <a:cs typeface="Abadi MT Condensed Light"/>
              </a:rPr>
              <a:t>Visit us on the web</a:t>
            </a:r>
          </a:p>
          <a:p>
            <a:pPr eaLnBrk="1" hangingPunct="1"/>
            <a:r>
              <a:rPr lang="en-US" altLang="en-US" sz="1600">
                <a:solidFill>
                  <a:srgbClr val="1B1464"/>
                </a:solidFill>
                <a:latin typeface="Abadi MT Condensed Light"/>
                <a:ea typeface="Abadi MT Condensed Extra Bold"/>
                <a:cs typeface="Abadi MT Condensed Extra Bold"/>
              </a:rPr>
              <a:t>http://rrdc.info</a:t>
            </a:r>
          </a:p>
        </p:txBody>
      </p:sp>
      <p:pic>
        <p:nvPicPr>
          <p:cNvPr id="10" name="Picture 13" descr="USDANIFA_2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991225"/>
            <a:ext cx="14874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62613" y="6273800"/>
            <a:ext cx="333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7F7F7F"/>
                </a:solidFill>
                <a:latin typeface="Abadi MT Condensed Light"/>
                <a:ea typeface="Abadi MT Condensed Light"/>
                <a:cs typeface="Abadi MT Condensed Light"/>
              </a:rPr>
              <a:t>The Regional Rural Development Centers are funded by the United States Department of Agriculture National Institute of Food and Agriculture.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5552311" y="1053341"/>
            <a:ext cx="3441700" cy="2316163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0071BC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220951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297460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9707FC5-FBAD-48EF-90A2-29F0A5D086B5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15C3BD04-CE1B-4640-94F5-668E4E8EB8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32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ED0E73C-8364-4496-BE12-AA791A81EE87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741589F3-2088-4396-846F-B6B54FE68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923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1371A81-4EE2-44E4-83DC-6B8D5379F41E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029D670-0B8E-49FF-B8AE-DF192D42C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640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189D180-67C2-4EAA-8118-9993330A70AF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896C247-23AE-41D8-A9EC-954B441EA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298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38739E3-0B04-4526-8D0C-E5B6CF795E49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52FB5BD4-DCED-4E42-973F-96430413E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0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85B58-320C-45D9-8131-840A54702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14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9A90C-1E1A-4DA0-A525-A3FE5EE67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88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4822C-2785-49DE-AE36-404D6560A5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34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8FE72-5140-4240-9396-C721CA00B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66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9F643-044D-4ED2-A5D2-952EF4A77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55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IFA New PPT Pages 2012 p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677D4-79C5-40AD-8C09-7D129E926F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NIFA New PPT Pages 2012 p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72E4307-3142-4E6E-A9C6-45DB4CC8A0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NIFA New PPT Pages 2012 p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D05C498-DD93-4C42-99D4-13A8393930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8B1C0E0-F3E5-4CFD-8530-311EB8D370B0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40C143C-A01D-4021-880C-B0503244FF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olicy@nifa.usda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balsano@nifa.usda.g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rees.usda.gov/funding/bfrdp/bfrdp.html" TargetMode="External"/><Relationship Id="rId2" Type="http://schemas.openxmlformats.org/officeDocument/2006/relationships/hyperlink" Target="http://nifa-connect.nifa.usda.gov/bfrdp15rf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nifa.usda.gov/funding/rfas/rural_health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da.gov/opportunities" TargetMode="External"/><Relationship Id="rId2" Type="http://schemas.openxmlformats.org/officeDocument/2006/relationships/hyperlink" Target="http://www.ers.usda.gov/publications/eb-economic-brief/eb26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lu.org/document.doc?id=5134" TargetMode="External"/><Relationship Id="rId2" Type="http://schemas.openxmlformats.org/officeDocument/2006/relationships/hyperlink" Target="https://www.aplu.org/document.doc?id=511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rdc.msstate.edu/wrdc.ppt" TargetMode="External"/><Relationship Id="rId3" Type="http://schemas.openxmlformats.org/officeDocument/2006/relationships/hyperlink" Target="http://extension.usu.edu/" TargetMode="External"/><Relationship Id="rId7" Type="http://schemas.openxmlformats.org/officeDocument/2006/relationships/hyperlink" Target="http://rrdc.msstate.edu/srdc.pp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ncrcrd.org/" TargetMode="External"/><Relationship Id="rId5" Type="http://schemas.openxmlformats.org/officeDocument/2006/relationships/hyperlink" Target="http://www.nercrd.psu.edu/index.html" TargetMode="External"/><Relationship Id="rId4" Type="http://schemas.openxmlformats.org/officeDocument/2006/relationships/hyperlink" Target="http://srdc.msstate.edu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balsano@nifa.usda.g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grability@agrability.org" TargetMode="External"/><Relationship Id="rId2" Type="http://schemas.openxmlformats.org/officeDocument/2006/relationships/hyperlink" Target="http://www.agrability.org/Online-Training/virtualn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grability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3012" name="Picture 4" descr="NIFA New PPT Pages 2012 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-17463" y="3886200"/>
            <a:ext cx="3810001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n-US" sz="3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Update</a:t>
            </a:r>
          </a:p>
          <a:p>
            <a:pPr algn="ctr">
              <a:buFontTx/>
              <a:buNone/>
              <a:defRPr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AgrAbility Virtual NTW</a:t>
            </a:r>
          </a:p>
          <a:p>
            <a:pPr algn="ctr">
              <a:buFontTx/>
              <a:buNone/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Dec. 2,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  <a:t>AgrAbility in FY 2014 </a:t>
            </a:r>
            <a:r>
              <a:rPr lang="en-US" altLang="en-US" sz="3200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1800" i="1" smtClean="0">
              <a:solidFill>
                <a:srgbClr val="B740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458200" cy="3657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Approximately $4.1 million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6 continuing SRAPs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1 continuing NAP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14 new SRAPs 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20 applications accepted for review </a:t>
            </a:r>
            <a:endParaRPr lang="en-US" altLang="en-US" sz="2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All SRAPs received $180,000/year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  <a:t>FY 2015 Federal Budget</a:t>
            </a:r>
            <a:endParaRPr lang="en-US" alt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Continuing Resolution until Dec. 11, 2014.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Mid-term Elections 2014 </a:t>
            </a:r>
          </a:p>
          <a:p>
            <a:pPr marL="0" indent="0">
              <a:buFontTx/>
              <a:buNone/>
              <a:defRPr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114th Congress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begins in January 2015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and Senate Agriculture and Agriculture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Committees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CR?  Sequestration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2015? 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  <a:t>AgrAbility in FY 2015</a:t>
            </a:r>
            <a:endParaRPr lang="en-US" altLang="en-US" sz="4000" smtClean="0">
              <a:solidFill>
                <a:srgbClr val="B7401F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2238375"/>
            <a:ext cx="8610600" cy="4419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Stakeholders' Input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Session -- December 18</a:t>
            </a:r>
            <a:r>
              <a:rPr lang="en-US" alt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2-4pm Eastern Time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en-US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Policy@nifa.usda.gov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Subject: FY2014 AgrAbility RFA;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directly to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abalsano@nifa.usda.gov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 2015 Request for Applications (RFA)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 winter/early spring;   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serving on the FY15 AgrAbility panel.  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  <a:t>Other Federal Updates</a:t>
            </a:r>
            <a:endParaRPr lang="en-US" altLang="en-US" sz="4000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Beginning Farmer and Rancher Development Program (BFRDP)  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Rural Health and Safety Education (RHSE) 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Rural America at a Glance 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Extension Committee on Organization and Policy (ECOP) Health and Wellness Framework 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Regional Rural Development Centers</a:t>
            </a:r>
          </a:p>
          <a:p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  <a:t>Beginning Farmer and Rancher Development Program (BFRDP) </a:t>
            </a:r>
            <a:endParaRPr lang="en-US" alt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BFRDP 2015 Applicant Webinar</a:t>
            </a:r>
          </a:p>
          <a:p>
            <a:pPr marL="0" indent="0">
              <a:buFontTx/>
              <a:buNone/>
              <a:defRPr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9, 2014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RFA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soon)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2pm – 3:30pm EST </a:t>
            </a:r>
          </a:p>
          <a:p>
            <a:pPr marL="0" indent="0">
              <a:buFontTx/>
              <a:buNone/>
              <a:defRPr/>
            </a:pPr>
            <a:r>
              <a:rPr lang="en-US" sz="2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http://nifa-connect.nifa.usda.gov/bfrdp15rfa</a:t>
            </a:r>
            <a:r>
              <a:rPr lang="en-U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and Resources </a:t>
            </a:r>
          </a:p>
          <a:p>
            <a:pPr marL="0" indent="0">
              <a:buFontTx/>
              <a:buNone/>
              <a:defRPr/>
            </a:pPr>
            <a:r>
              <a:rPr lang="en-US" sz="2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http://www.csrees.usda.gov/funding/bfrdp/bfrdp.html</a:t>
            </a:r>
            <a:r>
              <a:rPr lang="en-US" sz="2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  <a:t>Rural Health and Safety Education (RHSE) </a:t>
            </a:r>
            <a:endParaRPr lang="en-US" alt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2238375"/>
            <a:ext cx="7772400" cy="3657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to 1862, 1890, and 1994 LGUs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year funding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FY 2014, approx. $1.4 million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to $150,000/project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new projects funded </a:t>
            </a:r>
          </a:p>
          <a:p>
            <a:pPr marL="0" indent="0">
              <a:buFontTx/>
              <a:buNone/>
              <a:defRPr/>
            </a:pPr>
            <a:endParaRPr lang="en-US" sz="2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and previous grantees </a:t>
            </a:r>
          </a:p>
          <a:p>
            <a:pPr marL="0" indent="0">
              <a:buFontTx/>
              <a:buNone/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nifa.usda.gov/funding/rfas/rural_health.html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939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813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  <a:t>Rural America at a Glance 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access the report: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Opens in new window."/>
              </a:rPr>
              <a:t>www.ers.usda.gov/publications/eb-economic-brief/eb26.aspx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FontTx/>
              <a:buNone/>
              <a:defRPr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see how USDA has invested in rural communities across the country: 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www.usda.gov/opportunities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200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  <a:t>Health and Wellness Framework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Committee on Organization and Policy (ECOP) 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 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https://www.aplu.org/document.doc?id=5115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Report 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https://www.aplu.org/document.doc?id=5134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500063" y="2143125"/>
            <a:ext cx="8001000" cy="4038600"/>
          </a:xfrm>
        </p:spPr>
        <p:txBody>
          <a:bodyPr rtlCol="0">
            <a:noAutofit/>
          </a:bodyPr>
          <a:lstStyle/>
          <a:p>
            <a:pPr marL="401822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Need speakers or headphones to hear the presentation. No phone connection.</a:t>
            </a:r>
          </a:p>
          <a:p>
            <a:pPr marL="401822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Check sound via Meeting &gt; Audio Setup Wizard</a:t>
            </a:r>
          </a:p>
          <a:p>
            <a:pPr marL="401822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Questions about 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presentation</a:t>
            </a:r>
          </a:p>
          <a:p>
            <a:pPr marL="801872" lvl="1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Type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into chat window and hit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return.</a:t>
            </a:r>
          </a:p>
          <a:p>
            <a:pPr marL="801872" lvl="1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During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Q &amp; A period, if you have a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web cam/ microphone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click the “Raise Hand”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icon to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indicate that you have a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question.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will enable your microphone</a:t>
            </a:r>
          </a:p>
        </p:txBody>
      </p:sp>
      <p:pic>
        <p:nvPicPr>
          <p:cNvPr id="3075" name="Picture 5" descr="agrMD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1500"/>
            <a:ext cx="2130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06680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>
            <a:normAutofit fontScale="97500"/>
          </a:bodyPr>
          <a:lstStyle>
            <a:lvl1pPr defTabSz="457200">
              <a:defRPr sz="6200" b="1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defTabSz="457200">
              <a:defRPr sz="6200" b="1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defTabSz="457200">
              <a:defRPr sz="6200" b="1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defTabSz="457200">
              <a:defRPr sz="6200" b="1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defTabSz="457200">
              <a:defRPr sz="6200" b="1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defTabSz="457200">
              <a:defRPr sz="6200" b="1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defTabSz="457200">
              <a:defRPr sz="6200" b="1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defTabSz="457200">
              <a:defRPr sz="6200" b="1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defTabSz="457200">
              <a:defRPr sz="6200" b="1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Basic Webinar Instructions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</p:nvPr>
        </p:nvGraphicFramePr>
        <p:xfrm>
          <a:off x="381000" y="1587500"/>
          <a:ext cx="3810000" cy="608468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5119311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Facilitate network development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expertise to stakeholder groups (such as state commodities groups about agricultural clusters)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faculty secure funding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Promote development of working groups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eXtension Communities of Practice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 to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multi-state regions; knit the country together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296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2960">
                <a:tc>
                  <a:txBody>
                    <a:bodyPr/>
                    <a:lstStyle/>
                    <a:p>
                      <a:pPr algn="l"/>
                      <a:endParaRPr lang="en-US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8068"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4519" name="Content Placeholder 12"/>
          <p:cNvSpPr>
            <a:spLocks noGrp="1"/>
          </p:cNvSpPr>
          <p:nvPr>
            <p:ph sz="half" idx="2"/>
          </p:nvPr>
        </p:nvSpPr>
        <p:spPr>
          <a:xfrm>
            <a:off x="4619625" y="1131888"/>
            <a:ext cx="3810000" cy="3657600"/>
          </a:xfrm>
        </p:spPr>
        <p:txBody>
          <a:bodyPr/>
          <a:lstStyle/>
          <a:p>
            <a:endParaRPr lang="en-US" altLang="en-US" smtClean="0"/>
          </a:p>
        </p:txBody>
      </p:sp>
      <p:grpSp>
        <p:nvGrpSpPr>
          <p:cNvPr id="64520" name="Group 10"/>
          <p:cNvGrpSpPr>
            <a:grpSpLocks/>
          </p:cNvGrpSpPr>
          <p:nvPr/>
        </p:nvGrpSpPr>
        <p:grpSpPr bwMode="auto">
          <a:xfrm>
            <a:off x="4748213" y="2584450"/>
            <a:ext cx="3810000" cy="4410075"/>
            <a:chOff x="0" y="0"/>
            <a:chExt cx="2400" cy="2778"/>
          </a:xfrm>
        </p:grpSpPr>
        <p:pic>
          <p:nvPicPr>
            <p:cNvPr id="64522" name="Picture 11" descr="http://www.nifa.usda.gov/nea/family/res/rural_res_rrdcmap_clip_image00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3" name="Freeform 18">
              <a:hlinkClick r:id="rId3"/>
            </p:cNvPr>
            <p:cNvSpPr>
              <a:spLocks/>
            </p:cNvSpPr>
            <p:nvPr/>
          </p:nvSpPr>
          <p:spPr bwMode="auto">
            <a:xfrm>
              <a:off x="18" y="18"/>
              <a:ext cx="894" cy="1356"/>
            </a:xfrm>
            <a:custGeom>
              <a:avLst/>
              <a:gdLst>
                <a:gd name="T0" fmla="*/ 834 w 894"/>
                <a:gd name="T1" fmla="*/ 1032 h 1356"/>
                <a:gd name="T2" fmla="*/ 846 w 894"/>
                <a:gd name="T3" fmla="*/ 762 h 1356"/>
                <a:gd name="T4" fmla="*/ 894 w 894"/>
                <a:gd name="T5" fmla="*/ 762 h 1356"/>
                <a:gd name="T6" fmla="*/ 894 w 894"/>
                <a:gd name="T7" fmla="*/ 552 h 1356"/>
                <a:gd name="T8" fmla="*/ 840 w 894"/>
                <a:gd name="T9" fmla="*/ 552 h 1356"/>
                <a:gd name="T10" fmla="*/ 852 w 894"/>
                <a:gd name="T11" fmla="*/ 120 h 1356"/>
                <a:gd name="T12" fmla="*/ 126 w 894"/>
                <a:gd name="T13" fmla="*/ 0 h 1356"/>
                <a:gd name="T14" fmla="*/ 0 w 894"/>
                <a:gd name="T15" fmla="*/ 402 h 1356"/>
                <a:gd name="T16" fmla="*/ 60 w 894"/>
                <a:gd name="T17" fmla="*/ 774 h 1356"/>
                <a:gd name="T18" fmla="*/ 198 w 894"/>
                <a:gd name="T19" fmla="*/ 906 h 1356"/>
                <a:gd name="T20" fmla="*/ 66 w 894"/>
                <a:gd name="T21" fmla="*/ 1080 h 1356"/>
                <a:gd name="T22" fmla="*/ 48 w 894"/>
                <a:gd name="T23" fmla="*/ 1188 h 1356"/>
                <a:gd name="T24" fmla="*/ 54 w 894"/>
                <a:gd name="T25" fmla="*/ 1356 h 1356"/>
                <a:gd name="T26" fmla="*/ 480 w 894"/>
                <a:gd name="T27" fmla="*/ 1356 h 1356"/>
                <a:gd name="T28" fmla="*/ 726 w 894"/>
                <a:gd name="T29" fmla="*/ 1320 h 1356"/>
                <a:gd name="T30" fmla="*/ 546 w 894"/>
                <a:gd name="T31" fmla="*/ 1152 h 1356"/>
                <a:gd name="T32" fmla="*/ 312 w 894"/>
                <a:gd name="T33" fmla="*/ 1014 h 1356"/>
                <a:gd name="T34" fmla="*/ 318 w 894"/>
                <a:gd name="T35" fmla="*/ 948 h 1356"/>
                <a:gd name="T36" fmla="*/ 456 w 894"/>
                <a:gd name="T37" fmla="*/ 1032 h 1356"/>
                <a:gd name="T38" fmla="*/ 588 w 894"/>
                <a:gd name="T39" fmla="*/ 1038 h 1356"/>
                <a:gd name="T40" fmla="*/ 816 w 894"/>
                <a:gd name="T41" fmla="*/ 1020 h 1356"/>
                <a:gd name="T42" fmla="*/ 834 w 894"/>
                <a:gd name="T43" fmla="*/ 1032 h 13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94" h="1356">
                  <a:moveTo>
                    <a:pt x="834" y="1032"/>
                  </a:moveTo>
                  <a:lnTo>
                    <a:pt x="846" y="762"/>
                  </a:lnTo>
                  <a:lnTo>
                    <a:pt x="894" y="762"/>
                  </a:lnTo>
                  <a:lnTo>
                    <a:pt x="894" y="552"/>
                  </a:lnTo>
                  <a:lnTo>
                    <a:pt x="840" y="552"/>
                  </a:lnTo>
                  <a:lnTo>
                    <a:pt x="852" y="120"/>
                  </a:lnTo>
                  <a:lnTo>
                    <a:pt x="126" y="0"/>
                  </a:lnTo>
                  <a:lnTo>
                    <a:pt x="0" y="402"/>
                  </a:lnTo>
                  <a:lnTo>
                    <a:pt x="60" y="774"/>
                  </a:lnTo>
                  <a:lnTo>
                    <a:pt x="198" y="906"/>
                  </a:lnTo>
                  <a:lnTo>
                    <a:pt x="66" y="1080"/>
                  </a:lnTo>
                  <a:lnTo>
                    <a:pt x="48" y="1188"/>
                  </a:lnTo>
                  <a:lnTo>
                    <a:pt x="54" y="1356"/>
                  </a:lnTo>
                  <a:lnTo>
                    <a:pt x="480" y="1356"/>
                  </a:lnTo>
                  <a:lnTo>
                    <a:pt x="726" y="1320"/>
                  </a:lnTo>
                  <a:lnTo>
                    <a:pt x="546" y="1152"/>
                  </a:lnTo>
                  <a:lnTo>
                    <a:pt x="312" y="1014"/>
                  </a:lnTo>
                  <a:lnTo>
                    <a:pt x="318" y="948"/>
                  </a:lnTo>
                  <a:lnTo>
                    <a:pt x="456" y="1032"/>
                  </a:lnTo>
                  <a:lnTo>
                    <a:pt x="588" y="1038"/>
                  </a:lnTo>
                  <a:lnTo>
                    <a:pt x="816" y="1020"/>
                  </a:lnTo>
                  <a:lnTo>
                    <a:pt x="834" y="10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7">
              <a:hlinkClick r:id="rId4"/>
            </p:cNvPr>
            <p:cNvSpPr>
              <a:spLocks/>
            </p:cNvSpPr>
            <p:nvPr/>
          </p:nvSpPr>
          <p:spPr bwMode="auto">
            <a:xfrm>
              <a:off x="780" y="630"/>
              <a:ext cx="1548" cy="786"/>
            </a:xfrm>
            <a:custGeom>
              <a:avLst/>
              <a:gdLst>
                <a:gd name="T0" fmla="*/ 0 w 1548"/>
                <a:gd name="T1" fmla="*/ 438 h 786"/>
                <a:gd name="T2" fmla="*/ 162 w 1548"/>
                <a:gd name="T3" fmla="*/ 456 h 786"/>
                <a:gd name="T4" fmla="*/ 186 w 1548"/>
                <a:gd name="T5" fmla="*/ 198 h 786"/>
                <a:gd name="T6" fmla="*/ 762 w 1548"/>
                <a:gd name="T7" fmla="*/ 234 h 786"/>
                <a:gd name="T8" fmla="*/ 954 w 1548"/>
                <a:gd name="T9" fmla="*/ 60 h 786"/>
                <a:gd name="T10" fmla="*/ 1050 w 1548"/>
                <a:gd name="T11" fmla="*/ 66 h 786"/>
                <a:gd name="T12" fmla="*/ 1092 w 1548"/>
                <a:gd name="T13" fmla="*/ 132 h 786"/>
                <a:gd name="T14" fmla="*/ 1224 w 1548"/>
                <a:gd name="T15" fmla="*/ 0 h 786"/>
                <a:gd name="T16" fmla="*/ 1362 w 1548"/>
                <a:gd name="T17" fmla="*/ 168 h 786"/>
                <a:gd name="T18" fmla="*/ 1278 w 1548"/>
                <a:gd name="T19" fmla="*/ 288 h 786"/>
                <a:gd name="T20" fmla="*/ 1146 w 1548"/>
                <a:gd name="T21" fmla="*/ 480 h 786"/>
                <a:gd name="T22" fmla="*/ 1464 w 1548"/>
                <a:gd name="T23" fmla="*/ 540 h 786"/>
                <a:gd name="T24" fmla="*/ 1548 w 1548"/>
                <a:gd name="T25" fmla="*/ 618 h 786"/>
                <a:gd name="T26" fmla="*/ 1248 w 1548"/>
                <a:gd name="T27" fmla="*/ 780 h 786"/>
                <a:gd name="T28" fmla="*/ 1062 w 1548"/>
                <a:gd name="T29" fmla="*/ 540 h 786"/>
                <a:gd name="T30" fmla="*/ 816 w 1548"/>
                <a:gd name="T31" fmla="*/ 558 h 786"/>
                <a:gd name="T32" fmla="*/ 738 w 1548"/>
                <a:gd name="T33" fmla="*/ 624 h 786"/>
                <a:gd name="T34" fmla="*/ 564 w 1548"/>
                <a:gd name="T35" fmla="*/ 594 h 786"/>
                <a:gd name="T36" fmla="*/ 390 w 1548"/>
                <a:gd name="T37" fmla="*/ 786 h 786"/>
                <a:gd name="T38" fmla="*/ 216 w 1548"/>
                <a:gd name="T39" fmla="*/ 588 h 786"/>
                <a:gd name="T40" fmla="*/ 144 w 1548"/>
                <a:gd name="T41" fmla="*/ 618 h 786"/>
                <a:gd name="T42" fmla="*/ 18 w 1548"/>
                <a:gd name="T43" fmla="*/ 450 h 786"/>
                <a:gd name="T44" fmla="*/ 0 w 1548"/>
                <a:gd name="T45" fmla="*/ 438 h 7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48" h="786">
                  <a:moveTo>
                    <a:pt x="0" y="438"/>
                  </a:moveTo>
                  <a:lnTo>
                    <a:pt x="162" y="456"/>
                  </a:lnTo>
                  <a:lnTo>
                    <a:pt x="186" y="198"/>
                  </a:lnTo>
                  <a:lnTo>
                    <a:pt x="762" y="234"/>
                  </a:lnTo>
                  <a:lnTo>
                    <a:pt x="954" y="60"/>
                  </a:lnTo>
                  <a:lnTo>
                    <a:pt x="1050" y="66"/>
                  </a:lnTo>
                  <a:lnTo>
                    <a:pt x="1092" y="132"/>
                  </a:lnTo>
                  <a:lnTo>
                    <a:pt x="1224" y="0"/>
                  </a:lnTo>
                  <a:lnTo>
                    <a:pt x="1362" y="168"/>
                  </a:lnTo>
                  <a:lnTo>
                    <a:pt x="1278" y="288"/>
                  </a:lnTo>
                  <a:lnTo>
                    <a:pt x="1146" y="480"/>
                  </a:lnTo>
                  <a:lnTo>
                    <a:pt x="1464" y="540"/>
                  </a:lnTo>
                  <a:lnTo>
                    <a:pt x="1548" y="618"/>
                  </a:lnTo>
                  <a:lnTo>
                    <a:pt x="1248" y="780"/>
                  </a:lnTo>
                  <a:lnTo>
                    <a:pt x="1062" y="540"/>
                  </a:lnTo>
                  <a:lnTo>
                    <a:pt x="816" y="558"/>
                  </a:lnTo>
                  <a:lnTo>
                    <a:pt x="738" y="624"/>
                  </a:lnTo>
                  <a:lnTo>
                    <a:pt x="564" y="594"/>
                  </a:lnTo>
                  <a:lnTo>
                    <a:pt x="390" y="786"/>
                  </a:lnTo>
                  <a:lnTo>
                    <a:pt x="216" y="588"/>
                  </a:lnTo>
                  <a:lnTo>
                    <a:pt x="144" y="618"/>
                  </a:lnTo>
                  <a:lnTo>
                    <a:pt x="18" y="450"/>
                  </a:lnTo>
                  <a:lnTo>
                    <a:pt x="0" y="4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6">
              <a:hlinkClick r:id="rId5"/>
            </p:cNvPr>
            <p:cNvSpPr>
              <a:spLocks/>
            </p:cNvSpPr>
            <p:nvPr/>
          </p:nvSpPr>
          <p:spPr bwMode="auto">
            <a:xfrm>
              <a:off x="1854" y="18"/>
              <a:ext cx="528" cy="666"/>
            </a:xfrm>
            <a:custGeom>
              <a:avLst/>
              <a:gdLst>
                <a:gd name="T0" fmla="*/ 0 w 528"/>
                <a:gd name="T1" fmla="*/ 594 h 666"/>
                <a:gd name="T2" fmla="*/ 60 w 528"/>
                <a:gd name="T3" fmla="*/ 522 h 666"/>
                <a:gd name="T4" fmla="*/ 60 w 528"/>
                <a:gd name="T5" fmla="*/ 402 h 666"/>
                <a:gd name="T6" fmla="*/ 102 w 528"/>
                <a:gd name="T7" fmla="*/ 312 h 666"/>
                <a:gd name="T8" fmla="*/ 174 w 528"/>
                <a:gd name="T9" fmla="*/ 294 h 666"/>
                <a:gd name="T10" fmla="*/ 186 w 528"/>
                <a:gd name="T11" fmla="*/ 252 h 666"/>
                <a:gd name="T12" fmla="*/ 252 w 528"/>
                <a:gd name="T13" fmla="*/ 192 h 666"/>
                <a:gd name="T14" fmla="*/ 348 w 528"/>
                <a:gd name="T15" fmla="*/ 162 h 666"/>
                <a:gd name="T16" fmla="*/ 366 w 528"/>
                <a:gd name="T17" fmla="*/ 114 h 666"/>
                <a:gd name="T18" fmla="*/ 402 w 528"/>
                <a:gd name="T19" fmla="*/ 12 h 666"/>
                <a:gd name="T20" fmla="*/ 462 w 528"/>
                <a:gd name="T21" fmla="*/ 0 h 666"/>
                <a:gd name="T22" fmla="*/ 528 w 528"/>
                <a:gd name="T23" fmla="*/ 126 h 666"/>
                <a:gd name="T24" fmla="*/ 426 w 528"/>
                <a:gd name="T25" fmla="*/ 204 h 666"/>
                <a:gd name="T26" fmla="*/ 456 w 528"/>
                <a:gd name="T27" fmla="*/ 312 h 666"/>
                <a:gd name="T28" fmla="*/ 318 w 528"/>
                <a:gd name="T29" fmla="*/ 408 h 666"/>
                <a:gd name="T30" fmla="*/ 318 w 528"/>
                <a:gd name="T31" fmla="*/ 486 h 666"/>
                <a:gd name="T32" fmla="*/ 312 w 528"/>
                <a:gd name="T33" fmla="*/ 576 h 666"/>
                <a:gd name="T34" fmla="*/ 264 w 528"/>
                <a:gd name="T35" fmla="*/ 582 h 666"/>
                <a:gd name="T36" fmla="*/ 180 w 528"/>
                <a:gd name="T37" fmla="*/ 510 h 666"/>
                <a:gd name="T38" fmla="*/ 102 w 528"/>
                <a:gd name="T39" fmla="*/ 630 h 666"/>
                <a:gd name="T40" fmla="*/ 36 w 528"/>
                <a:gd name="T41" fmla="*/ 666 h 666"/>
                <a:gd name="T42" fmla="*/ 18 w 528"/>
                <a:gd name="T43" fmla="*/ 594 h 666"/>
                <a:gd name="T44" fmla="*/ 0 w 528"/>
                <a:gd name="T45" fmla="*/ 594 h 6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28" h="666">
                  <a:moveTo>
                    <a:pt x="0" y="594"/>
                  </a:moveTo>
                  <a:lnTo>
                    <a:pt x="60" y="522"/>
                  </a:lnTo>
                  <a:lnTo>
                    <a:pt x="60" y="402"/>
                  </a:lnTo>
                  <a:lnTo>
                    <a:pt x="102" y="312"/>
                  </a:lnTo>
                  <a:lnTo>
                    <a:pt x="174" y="294"/>
                  </a:lnTo>
                  <a:lnTo>
                    <a:pt x="186" y="252"/>
                  </a:lnTo>
                  <a:lnTo>
                    <a:pt x="252" y="192"/>
                  </a:lnTo>
                  <a:lnTo>
                    <a:pt x="348" y="162"/>
                  </a:lnTo>
                  <a:lnTo>
                    <a:pt x="366" y="114"/>
                  </a:lnTo>
                  <a:lnTo>
                    <a:pt x="402" y="12"/>
                  </a:lnTo>
                  <a:lnTo>
                    <a:pt x="462" y="0"/>
                  </a:lnTo>
                  <a:lnTo>
                    <a:pt x="528" y="126"/>
                  </a:lnTo>
                  <a:lnTo>
                    <a:pt x="426" y="204"/>
                  </a:lnTo>
                  <a:lnTo>
                    <a:pt x="456" y="312"/>
                  </a:lnTo>
                  <a:lnTo>
                    <a:pt x="318" y="408"/>
                  </a:lnTo>
                  <a:lnTo>
                    <a:pt x="318" y="486"/>
                  </a:lnTo>
                  <a:lnTo>
                    <a:pt x="312" y="576"/>
                  </a:lnTo>
                  <a:lnTo>
                    <a:pt x="264" y="582"/>
                  </a:lnTo>
                  <a:lnTo>
                    <a:pt x="180" y="510"/>
                  </a:lnTo>
                  <a:lnTo>
                    <a:pt x="102" y="630"/>
                  </a:lnTo>
                  <a:lnTo>
                    <a:pt x="36" y="666"/>
                  </a:lnTo>
                  <a:lnTo>
                    <a:pt x="18" y="594"/>
                  </a:lnTo>
                  <a:lnTo>
                    <a:pt x="0" y="5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5">
              <a:hlinkClick r:id="rId6"/>
            </p:cNvPr>
            <p:cNvSpPr>
              <a:spLocks/>
            </p:cNvSpPr>
            <p:nvPr/>
          </p:nvSpPr>
          <p:spPr bwMode="auto">
            <a:xfrm>
              <a:off x="900" y="108"/>
              <a:ext cx="942" cy="708"/>
            </a:xfrm>
            <a:custGeom>
              <a:avLst/>
              <a:gdLst>
                <a:gd name="T0" fmla="*/ 0 w 942"/>
                <a:gd name="T1" fmla="*/ 414 h 708"/>
                <a:gd name="T2" fmla="*/ 42 w 942"/>
                <a:gd name="T3" fmla="*/ 0 h 708"/>
                <a:gd name="T4" fmla="*/ 540 w 942"/>
                <a:gd name="T5" fmla="*/ 42 h 708"/>
                <a:gd name="T6" fmla="*/ 606 w 942"/>
                <a:gd name="T7" fmla="*/ 78 h 708"/>
                <a:gd name="T8" fmla="*/ 750 w 942"/>
                <a:gd name="T9" fmla="*/ 138 h 708"/>
                <a:gd name="T10" fmla="*/ 858 w 942"/>
                <a:gd name="T11" fmla="*/ 294 h 708"/>
                <a:gd name="T12" fmla="*/ 834 w 942"/>
                <a:gd name="T13" fmla="*/ 342 h 708"/>
                <a:gd name="T14" fmla="*/ 864 w 942"/>
                <a:gd name="T15" fmla="*/ 366 h 708"/>
                <a:gd name="T16" fmla="*/ 930 w 942"/>
                <a:gd name="T17" fmla="*/ 324 h 708"/>
                <a:gd name="T18" fmla="*/ 942 w 942"/>
                <a:gd name="T19" fmla="*/ 438 h 708"/>
                <a:gd name="T20" fmla="*/ 870 w 942"/>
                <a:gd name="T21" fmla="*/ 534 h 708"/>
                <a:gd name="T22" fmla="*/ 774 w 942"/>
                <a:gd name="T23" fmla="*/ 534 h 708"/>
                <a:gd name="T24" fmla="*/ 738 w 942"/>
                <a:gd name="T25" fmla="*/ 576 h 708"/>
                <a:gd name="T26" fmla="*/ 666 w 942"/>
                <a:gd name="T27" fmla="*/ 582 h 708"/>
                <a:gd name="T28" fmla="*/ 588 w 942"/>
                <a:gd name="T29" fmla="*/ 708 h 708"/>
                <a:gd name="T30" fmla="*/ 384 w 942"/>
                <a:gd name="T31" fmla="*/ 666 h 708"/>
                <a:gd name="T32" fmla="*/ 54 w 942"/>
                <a:gd name="T33" fmla="*/ 636 h 708"/>
                <a:gd name="T34" fmla="*/ 54 w 942"/>
                <a:gd name="T35" fmla="*/ 426 h 708"/>
                <a:gd name="T36" fmla="*/ 0 w 942"/>
                <a:gd name="T37" fmla="*/ 414 h 7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42" h="708">
                  <a:moveTo>
                    <a:pt x="0" y="414"/>
                  </a:moveTo>
                  <a:lnTo>
                    <a:pt x="42" y="0"/>
                  </a:lnTo>
                  <a:lnTo>
                    <a:pt x="540" y="42"/>
                  </a:lnTo>
                  <a:lnTo>
                    <a:pt x="606" y="78"/>
                  </a:lnTo>
                  <a:lnTo>
                    <a:pt x="750" y="138"/>
                  </a:lnTo>
                  <a:lnTo>
                    <a:pt x="858" y="294"/>
                  </a:lnTo>
                  <a:lnTo>
                    <a:pt x="834" y="342"/>
                  </a:lnTo>
                  <a:lnTo>
                    <a:pt x="864" y="366"/>
                  </a:lnTo>
                  <a:lnTo>
                    <a:pt x="930" y="324"/>
                  </a:lnTo>
                  <a:lnTo>
                    <a:pt x="942" y="438"/>
                  </a:lnTo>
                  <a:lnTo>
                    <a:pt x="870" y="534"/>
                  </a:lnTo>
                  <a:lnTo>
                    <a:pt x="774" y="534"/>
                  </a:lnTo>
                  <a:lnTo>
                    <a:pt x="738" y="576"/>
                  </a:lnTo>
                  <a:lnTo>
                    <a:pt x="666" y="582"/>
                  </a:lnTo>
                  <a:lnTo>
                    <a:pt x="588" y="708"/>
                  </a:lnTo>
                  <a:lnTo>
                    <a:pt x="384" y="666"/>
                  </a:lnTo>
                  <a:lnTo>
                    <a:pt x="54" y="636"/>
                  </a:lnTo>
                  <a:lnTo>
                    <a:pt x="54" y="426"/>
                  </a:lnTo>
                  <a:lnTo>
                    <a:pt x="0" y="41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4">
              <a:hlinkClick r:id="rId7"/>
            </p:cNvPr>
            <p:cNvSpPr>
              <a:spLocks/>
            </p:cNvSpPr>
            <p:nvPr/>
          </p:nvSpPr>
          <p:spPr bwMode="auto">
            <a:xfrm>
              <a:off x="1086" y="2334"/>
              <a:ext cx="78" cy="192"/>
            </a:xfrm>
            <a:custGeom>
              <a:avLst/>
              <a:gdLst>
                <a:gd name="T0" fmla="*/ 54 w 78"/>
                <a:gd name="T1" fmla="*/ 6 h 192"/>
                <a:gd name="T2" fmla="*/ 0 w 78"/>
                <a:gd name="T3" fmla="*/ 96 h 192"/>
                <a:gd name="T4" fmla="*/ 12 w 78"/>
                <a:gd name="T5" fmla="*/ 192 h 192"/>
                <a:gd name="T6" fmla="*/ 78 w 78"/>
                <a:gd name="T7" fmla="*/ 138 h 192"/>
                <a:gd name="T8" fmla="*/ 72 w 78"/>
                <a:gd name="T9" fmla="*/ 0 h 192"/>
                <a:gd name="T10" fmla="*/ 54 w 78"/>
                <a:gd name="T11" fmla="*/ 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192">
                  <a:moveTo>
                    <a:pt x="54" y="6"/>
                  </a:moveTo>
                  <a:lnTo>
                    <a:pt x="0" y="96"/>
                  </a:lnTo>
                  <a:lnTo>
                    <a:pt x="12" y="192"/>
                  </a:lnTo>
                  <a:lnTo>
                    <a:pt x="78" y="138"/>
                  </a:lnTo>
                  <a:lnTo>
                    <a:pt x="72" y="0"/>
                  </a:lnTo>
                  <a:lnTo>
                    <a:pt x="54" y="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3">
              <a:hlinkClick r:id="rId8"/>
            </p:cNvPr>
            <p:cNvSpPr>
              <a:spLocks/>
            </p:cNvSpPr>
            <p:nvPr/>
          </p:nvSpPr>
          <p:spPr bwMode="auto">
            <a:xfrm>
              <a:off x="246" y="2298"/>
              <a:ext cx="138" cy="480"/>
            </a:xfrm>
            <a:custGeom>
              <a:avLst/>
              <a:gdLst>
                <a:gd name="T0" fmla="*/ 0 w 138"/>
                <a:gd name="T1" fmla="*/ 84 h 480"/>
                <a:gd name="T2" fmla="*/ 102 w 138"/>
                <a:gd name="T3" fmla="*/ 480 h 480"/>
                <a:gd name="T4" fmla="*/ 138 w 138"/>
                <a:gd name="T5" fmla="*/ 366 h 480"/>
                <a:gd name="T6" fmla="*/ 30 w 138"/>
                <a:gd name="T7" fmla="*/ 0 h 480"/>
                <a:gd name="T8" fmla="*/ 0 w 138"/>
                <a:gd name="T9" fmla="*/ 72 h 480"/>
                <a:gd name="T10" fmla="*/ 0 w 138"/>
                <a:gd name="T11" fmla="*/ 84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" h="480">
                  <a:moveTo>
                    <a:pt x="0" y="84"/>
                  </a:moveTo>
                  <a:lnTo>
                    <a:pt x="102" y="480"/>
                  </a:lnTo>
                  <a:lnTo>
                    <a:pt x="138" y="366"/>
                  </a:lnTo>
                  <a:lnTo>
                    <a:pt x="30" y="0"/>
                  </a:lnTo>
                  <a:lnTo>
                    <a:pt x="0" y="72"/>
                  </a:lnTo>
                  <a:lnTo>
                    <a:pt x="0" y="8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2">
              <a:hlinkClick r:id="rId8"/>
            </p:cNvPr>
            <p:cNvSpPr>
              <a:spLocks/>
            </p:cNvSpPr>
            <p:nvPr/>
          </p:nvSpPr>
          <p:spPr bwMode="auto">
            <a:xfrm>
              <a:off x="24" y="1950"/>
              <a:ext cx="240" cy="816"/>
            </a:xfrm>
            <a:custGeom>
              <a:avLst/>
              <a:gdLst>
                <a:gd name="T0" fmla="*/ 0 w 240"/>
                <a:gd name="T1" fmla="*/ 282 h 816"/>
                <a:gd name="T2" fmla="*/ 24 w 240"/>
                <a:gd name="T3" fmla="*/ 126 h 816"/>
                <a:gd name="T4" fmla="*/ 72 w 240"/>
                <a:gd name="T5" fmla="*/ 0 h 816"/>
                <a:gd name="T6" fmla="*/ 132 w 240"/>
                <a:gd name="T7" fmla="*/ 84 h 816"/>
                <a:gd name="T8" fmla="*/ 144 w 240"/>
                <a:gd name="T9" fmla="*/ 528 h 816"/>
                <a:gd name="T10" fmla="*/ 240 w 240"/>
                <a:gd name="T11" fmla="*/ 744 h 816"/>
                <a:gd name="T12" fmla="*/ 114 w 240"/>
                <a:gd name="T13" fmla="*/ 618 h 816"/>
                <a:gd name="T14" fmla="*/ 12 w 240"/>
                <a:gd name="T15" fmla="*/ 816 h 816"/>
                <a:gd name="T16" fmla="*/ 0 w 240"/>
                <a:gd name="T17" fmla="*/ 282 h 8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0" h="816">
                  <a:moveTo>
                    <a:pt x="0" y="282"/>
                  </a:moveTo>
                  <a:lnTo>
                    <a:pt x="24" y="126"/>
                  </a:lnTo>
                  <a:lnTo>
                    <a:pt x="72" y="0"/>
                  </a:lnTo>
                  <a:lnTo>
                    <a:pt x="132" y="84"/>
                  </a:lnTo>
                  <a:lnTo>
                    <a:pt x="144" y="528"/>
                  </a:lnTo>
                  <a:lnTo>
                    <a:pt x="240" y="744"/>
                  </a:lnTo>
                  <a:lnTo>
                    <a:pt x="114" y="618"/>
                  </a:lnTo>
                  <a:lnTo>
                    <a:pt x="12" y="816"/>
                  </a:lnTo>
                  <a:lnTo>
                    <a:pt x="0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1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114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  <a:t>Regional Rural Development Centers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53075" y="914400"/>
            <a:ext cx="3441700" cy="48895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Don Albrecht, WRDC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don.albrecht@usu.edu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435-797-9732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Stephan Goetz, NERCRD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sgoetz@psu.edu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814-863-4656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Scott </a:t>
            </a:r>
            <a:r>
              <a:rPr lang="en-US" dirty="0" err="1" smtClean="0"/>
              <a:t>Loveridge</a:t>
            </a:r>
            <a:r>
              <a:rPr lang="en-US" dirty="0" smtClean="0"/>
              <a:t>, NCRCRD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loverid2@msu.edu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517-432-9969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Steve Turner &amp; Rachel </a:t>
            </a:r>
            <a:r>
              <a:rPr lang="en-US" dirty="0" err="1" smtClean="0"/>
              <a:t>Welborn</a:t>
            </a:r>
            <a:r>
              <a:rPr lang="en-US" dirty="0" smtClean="0"/>
              <a:t>, SRDC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srdc@ext.msstate.edu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662-325-3207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Stay Connected </a:t>
            </a:r>
            <a:endParaRPr lang="en-US" altLang="en-US" sz="36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en-US" smtClean="0"/>
          </a:p>
          <a:p>
            <a:pPr algn="ctr">
              <a:buFontTx/>
              <a:buNone/>
            </a:pPr>
            <a:r>
              <a:rPr lang="en-US" altLang="en-US" sz="3000" b="1" i="1" smtClean="0">
                <a:solidFill>
                  <a:srgbClr val="96351A"/>
                </a:solidFill>
                <a:latin typeface="Times New Roman" pitchFamily="18" charset="0"/>
                <a:cs typeface="Times New Roman" pitchFamily="18" charset="0"/>
              </a:rPr>
              <a:t>Aida Balsano </a:t>
            </a:r>
          </a:p>
          <a:p>
            <a:pPr algn="ctr">
              <a:buFontTx/>
              <a:buNone/>
            </a:pPr>
            <a:r>
              <a:rPr lang="en-US" altLang="en-US" sz="2000" i="1" smtClean="0">
                <a:latin typeface="Times New Roman" pitchFamily="18" charset="0"/>
                <a:cs typeface="Times New Roman" pitchFamily="18" charset="0"/>
              </a:rPr>
              <a:t>National Program Leader for the AgrAbility Program  </a:t>
            </a:r>
          </a:p>
          <a:p>
            <a:pPr algn="ctr">
              <a:buFontTx/>
              <a:buNone/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  <a:hlinkClick r:id="rId2"/>
              </a:rPr>
              <a:t>abalsano@nifa.usda.gov</a:t>
            </a: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202-720-4436</a:t>
            </a:r>
          </a:p>
          <a:p>
            <a:pPr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36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675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9436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8612" name="Picture 4" descr="NIFA New PPT Pages 2012 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-79375" y="3836988"/>
            <a:ext cx="4267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0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4" name="Rectangle 1"/>
          <p:cNvSpPr>
            <a:spLocks noChangeArrowheads="1"/>
          </p:cNvSpPr>
          <p:nvPr/>
        </p:nvSpPr>
        <p:spPr bwMode="auto">
          <a:xfrm>
            <a:off x="152400" y="3932238"/>
            <a:ext cx="3276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i="1">
                <a:latin typeface="Times New Roman" pitchFamily="18" charset="0"/>
                <a:cs typeface="Times New Roman" pitchFamily="18" charset="0"/>
              </a:rPr>
              <a:t>Thank You!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458200" cy="4267200"/>
          </a:xfrm>
        </p:spPr>
        <p:txBody>
          <a:bodyPr rtlCol="0">
            <a:normAutofit/>
          </a:bodyPr>
          <a:lstStyle/>
          <a:p>
            <a:pPr marL="401822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 quick survey questions</a:t>
            </a:r>
          </a:p>
          <a:p>
            <a:pPr marL="401822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Session recorded and archived with PowerPoint files at </a:t>
            </a:r>
            <a:r>
              <a:rPr lang="en-US" sz="3000" dirty="0" smtClean="0">
                <a:latin typeface="Lucida Sans Unicode" panose="020B0602030504020204" pitchFamily="34" charset="0"/>
                <a:cs typeface="Lucida Sans Unicode" panose="020B0602030504020204" pitchFamily="34" charset="0"/>
                <a:hlinkClick r:id="rId2"/>
              </a:rPr>
              <a:t>www.agrability.org/Online-Training/virtualntw</a:t>
            </a:r>
            <a:r>
              <a:rPr lang="en-US" sz="3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3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along </a:t>
            </a: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with resource materials</a:t>
            </a:r>
          </a:p>
          <a:p>
            <a:pPr marL="401822" indent="-4018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Problems: use chat window or email </a:t>
            </a:r>
            <a:r>
              <a:rPr lang="en-US" sz="3000" dirty="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hlinkClick r:id="rId3"/>
              </a:rPr>
              <a:t>agrability@agrability.org</a:t>
            </a:r>
            <a:r>
              <a:rPr lang="en-US" sz="3000" dirty="0">
                <a:solidFill>
                  <a:schemeClr val="accent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</a:p>
          <a:p>
            <a:pPr marL="109722" eaLnBrk="1" fontAlgn="auto" hangingPunct="1">
              <a:lnSpc>
                <a:spcPts val="29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118110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Basic Webinar Instructions</a:t>
            </a:r>
          </a:p>
        </p:txBody>
      </p:sp>
      <p:pic>
        <p:nvPicPr>
          <p:cNvPr id="4100" name="Picture 5" descr="agrMD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609600"/>
            <a:ext cx="2130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55838"/>
            <a:ext cx="8229600" cy="4525962"/>
          </a:xfrm>
        </p:spPr>
        <p:txBody>
          <a:bodyPr rtlCol="0">
            <a:normAutofit/>
          </a:bodyPr>
          <a:lstStyle/>
          <a:p>
            <a:pPr marL="401822" indent="-40182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Echo</a:t>
            </a:r>
          </a:p>
          <a:p>
            <a:pPr marL="801872" lvl="1" indent="-40182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Check </a:t>
            </a:r>
            <a:r>
              <a:rPr lang="en-US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 see if you are logged in twice</a:t>
            </a:r>
          </a:p>
          <a:p>
            <a:pPr marL="401822" indent="-40182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Disconnection with </a:t>
            </a:r>
            <a:r>
              <a:rPr lang="en-US" sz="3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presenters</a:t>
            </a:r>
          </a:p>
          <a:p>
            <a:pPr marL="801872" lvl="1" indent="-40182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Hang </a:t>
            </a:r>
            <a:r>
              <a:rPr lang="en-US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on – we’ll reconnect as soon </a:t>
            </a:r>
            <a:r>
              <a:rPr lang="en-US" sz="2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 </a:t>
            </a:r>
            <a:r>
              <a:rPr lang="en-US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possible</a:t>
            </a:r>
          </a:p>
          <a:p>
            <a:pPr marL="401822" indent="-40182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Disconnection with </a:t>
            </a:r>
            <a:r>
              <a:rPr lang="en-US" sz="3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participants</a:t>
            </a:r>
          </a:p>
          <a:p>
            <a:pPr marL="801872" lvl="1" indent="-401822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Log </a:t>
            </a:r>
            <a:r>
              <a:rPr lang="en-US" sz="2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 again</a:t>
            </a:r>
          </a:p>
          <a:p>
            <a:pPr marL="393172" lvl="1" indent="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95103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Known Webinar Issues</a:t>
            </a:r>
          </a:p>
        </p:txBody>
      </p:sp>
      <p:pic>
        <p:nvPicPr>
          <p:cNvPr id="5124" name="Picture 5" descr="agrMD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2130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1355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AgrAbility: USDA-sponsored program that assists farmers, ranchers, and other agricultural workers with disabilities.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Partners land grant universities with disability services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Organizations. Currently 20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state projects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National AgrAbility Project: Led by Purdue’s Breaking New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Ground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Resource Center. Partners include: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Goodwill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 the Finger Lakes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Arthritis Foundation, Heartland Region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University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 Illinois at Urbana-Champaign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Colorado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State University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More information available at 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  <a:hlinkClick r:id="rId2"/>
              </a:rPr>
              <a:t>www.agrability.org</a:t>
            </a:r>
            <a:endParaRPr lang="en-US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147" name="Picture 5" descr="agrMD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260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3012" name="Picture 4" descr="NIFA New PPT Pages 2012 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-17463" y="3886200"/>
            <a:ext cx="3810001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n-US" sz="3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Update</a:t>
            </a:r>
          </a:p>
          <a:p>
            <a:pPr algn="ctr">
              <a:buFontTx/>
              <a:buNone/>
              <a:defRPr/>
            </a:pPr>
            <a:r>
              <a:rPr lang="en-US" alt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AgrAbility Virtual NTW</a:t>
            </a:r>
          </a:p>
          <a:p>
            <a:pPr algn="ctr">
              <a:buFontTx/>
              <a:buNone/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Dec. 2, 2014</a:t>
            </a:r>
          </a:p>
        </p:txBody>
      </p:sp>
    </p:spTree>
    <p:extLst>
      <p:ext uri="{BB962C8B-B14F-4D97-AF65-F5344CB8AC3E}">
        <p14:creationId xmlns:p14="http://schemas.microsoft.com/office/powerpoint/2010/main" val="15122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5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 altLang="en-US" sz="4000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  <a:t>USDA/NIFA Welcome</a:t>
            </a:r>
            <a:br>
              <a:rPr lang="en-US" altLang="en-US" sz="4000" b="1" i="1" smtClean="0">
                <a:solidFill>
                  <a:srgbClr val="B7401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Strengthening Families, Farms, Communities and the Economy</a:t>
            </a:r>
          </a:p>
        </p:txBody>
      </p:sp>
      <p:sp>
        <p:nvSpPr>
          <p:cNvPr id="45059" name="Content Placeholder 6"/>
          <p:cNvSpPr>
            <a:spLocks noGrp="1"/>
          </p:cNvSpPr>
          <p:nvPr>
            <p:ph idx="1"/>
          </p:nvPr>
        </p:nvSpPr>
        <p:spPr>
          <a:xfrm>
            <a:off x="457200" y="2667000"/>
            <a:ext cx="7772400" cy="36576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mtClean="0"/>
          </a:p>
          <a:p>
            <a:pPr algn="ctr">
              <a:buFontTx/>
              <a:buNone/>
            </a:pPr>
            <a:r>
              <a:rPr lang="en-US" altLang="en-US" sz="2800" b="1" i="1" smtClean="0">
                <a:solidFill>
                  <a:srgbClr val="96351A"/>
                </a:solidFill>
                <a:latin typeface="Times New Roman" pitchFamily="18" charset="0"/>
                <a:cs typeface="Times New Roman" pitchFamily="18" charset="0"/>
              </a:rPr>
              <a:t>Aida Balsano, Ph.D. </a:t>
            </a:r>
          </a:p>
          <a:p>
            <a:pPr algn="ctr">
              <a:buFontTx/>
              <a:buNone/>
            </a:pPr>
            <a:r>
              <a:rPr lang="en-US" altLang="en-US" sz="2000" b="1" i="1" smtClean="0">
                <a:latin typeface="Times New Roman" pitchFamily="18" charset="0"/>
                <a:cs typeface="Times New Roman" pitchFamily="18" charset="0"/>
              </a:rPr>
              <a:t>National Program Leader</a:t>
            </a:r>
            <a:endParaRPr lang="en-US" altLang="en-US" sz="2400" b="1" i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Institute of Youth, Family and Community </a:t>
            </a:r>
          </a:p>
          <a:p>
            <a:pPr algn="ctr">
              <a:buFontTx/>
              <a:buNone/>
            </a:pP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>Division of Family &amp; Consumer Sciences</a:t>
            </a:r>
          </a:p>
          <a:p>
            <a:pPr algn="ctr">
              <a:buFontTx/>
              <a:buNone/>
            </a:pP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45060" name="Content Placeholder 7" descr="BALSAN~1.JPG - Aida Balsano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828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29"/>
          <p:cNvGrpSpPr>
            <a:grpSpLocks/>
          </p:cNvGrpSpPr>
          <p:nvPr/>
        </p:nvGrpSpPr>
        <p:grpSpPr bwMode="auto">
          <a:xfrm>
            <a:off x="228600" y="228600"/>
            <a:ext cx="8763000" cy="6477000"/>
            <a:chOff x="685800" y="1371600"/>
            <a:chExt cx="7848533" cy="394365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190625" y="1905153"/>
              <a:ext cx="3581604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" name="Straight Connector 3"/>
            <p:cNvCxnSpPr/>
            <p:nvPr/>
          </p:nvCxnSpPr>
          <p:spPr>
            <a:xfrm rot="5400000">
              <a:off x="6744816" y="3237842"/>
              <a:ext cx="2514079" cy="1421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109" name="Freeform 232"/>
            <p:cNvSpPr>
              <a:spLocks/>
            </p:cNvSpPr>
            <p:nvPr/>
          </p:nvSpPr>
          <p:spPr bwMode="auto">
            <a:xfrm>
              <a:off x="6098349" y="2801073"/>
              <a:ext cx="195612" cy="1626428"/>
            </a:xfrm>
            <a:custGeom>
              <a:avLst/>
              <a:gdLst>
                <a:gd name="T0" fmla="*/ 0 w 195612"/>
                <a:gd name="T1" fmla="*/ 0 h 1626428"/>
                <a:gd name="T2" fmla="*/ 0 w 195612"/>
                <a:gd name="T3" fmla="*/ 1626428 h 1626428"/>
                <a:gd name="T4" fmla="*/ 195612 w 195612"/>
                <a:gd name="T5" fmla="*/ 1626428 h 1626428"/>
                <a:gd name="T6" fmla="*/ 0 60000 65536"/>
                <a:gd name="T7" fmla="*/ 0 60000 65536"/>
                <a:gd name="T8" fmla="*/ 0 60000 65536"/>
                <a:gd name="T9" fmla="*/ 0 w 195612"/>
                <a:gd name="T10" fmla="*/ 0 h 1626428"/>
                <a:gd name="T11" fmla="*/ 195612 w 195612"/>
                <a:gd name="T12" fmla="*/ 1626428 h 16264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612" h="1626428">
                  <a:moveTo>
                    <a:pt x="0" y="0"/>
                  </a:moveTo>
                  <a:lnTo>
                    <a:pt x="0" y="1626428"/>
                  </a:lnTo>
                  <a:lnTo>
                    <a:pt x="195612" y="1626428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10" name="Freeform 233"/>
            <p:cNvSpPr>
              <a:spLocks/>
            </p:cNvSpPr>
            <p:nvPr/>
          </p:nvSpPr>
          <p:spPr bwMode="auto">
            <a:xfrm>
              <a:off x="6098349" y="2801073"/>
              <a:ext cx="195612" cy="1012192"/>
            </a:xfrm>
            <a:custGeom>
              <a:avLst/>
              <a:gdLst>
                <a:gd name="T0" fmla="*/ 0 w 195612"/>
                <a:gd name="T1" fmla="*/ 0 h 1012192"/>
                <a:gd name="T2" fmla="*/ 0 w 195612"/>
                <a:gd name="T3" fmla="*/ 1012192 h 1012192"/>
                <a:gd name="T4" fmla="*/ 195612 w 195612"/>
                <a:gd name="T5" fmla="*/ 1012192 h 1012192"/>
                <a:gd name="T6" fmla="*/ 0 60000 65536"/>
                <a:gd name="T7" fmla="*/ 0 60000 65536"/>
                <a:gd name="T8" fmla="*/ 0 60000 65536"/>
                <a:gd name="T9" fmla="*/ 0 w 195612"/>
                <a:gd name="T10" fmla="*/ 0 h 1012192"/>
                <a:gd name="T11" fmla="*/ 195612 w 195612"/>
                <a:gd name="T12" fmla="*/ 1012192 h 1012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612" h="1012192">
                  <a:moveTo>
                    <a:pt x="0" y="0"/>
                  </a:moveTo>
                  <a:lnTo>
                    <a:pt x="0" y="1012192"/>
                  </a:lnTo>
                  <a:lnTo>
                    <a:pt x="195612" y="1012192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11" name="Freeform 234"/>
            <p:cNvSpPr>
              <a:spLocks/>
            </p:cNvSpPr>
            <p:nvPr/>
          </p:nvSpPr>
          <p:spPr bwMode="auto">
            <a:xfrm>
              <a:off x="6098349" y="2801073"/>
              <a:ext cx="224871" cy="387007"/>
            </a:xfrm>
            <a:custGeom>
              <a:avLst/>
              <a:gdLst>
                <a:gd name="T0" fmla="*/ 0 w 224871"/>
                <a:gd name="T1" fmla="*/ 0 h 387007"/>
                <a:gd name="T2" fmla="*/ 0 w 224871"/>
                <a:gd name="T3" fmla="*/ 387007 h 387007"/>
                <a:gd name="T4" fmla="*/ 224871 w 224871"/>
                <a:gd name="T5" fmla="*/ 387007 h 387007"/>
                <a:gd name="T6" fmla="*/ 0 60000 65536"/>
                <a:gd name="T7" fmla="*/ 0 60000 65536"/>
                <a:gd name="T8" fmla="*/ 0 60000 65536"/>
                <a:gd name="T9" fmla="*/ 0 w 224871"/>
                <a:gd name="T10" fmla="*/ 0 h 387007"/>
                <a:gd name="T11" fmla="*/ 224871 w 224871"/>
                <a:gd name="T12" fmla="*/ 387007 h 3870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871" h="387007">
                  <a:moveTo>
                    <a:pt x="0" y="0"/>
                  </a:moveTo>
                  <a:lnTo>
                    <a:pt x="0" y="387007"/>
                  </a:lnTo>
                  <a:lnTo>
                    <a:pt x="224871" y="387007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12" name="Freeform 235"/>
            <p:cNvSpPr>
              <a:spLocks/>
            </p:cNvSpPr>
            <p:nvPr/>
          </p:nvSpPr>
          <p:spPr bwMode="auto">
            <a:xfrm>
              <a:off x="3776127" y="1997329"/>
              <a:ext cx="2598652" cy="253253"/>
            </a:xfrm>
            <a:custGeom>
              <a:avLst/>
              <a:gdLst>
                <a:gd name="T0" fmla="*/ 0 w 2598652"/>
                <a:gd name="T1" fmla="*/ 0 h 253253"/>
                <a:gd name="T2" fmla="*/ 0 w 2598652"/>
                <a:gd name="T3" fmla="*/ 162415 h 253253"/>
                <a:gd name="T4" fmla="*/ 2598652 w 2598652"/>
                <a:gd name="T5" fmla="*/ 162415 h 253253"/>
                <a:gd name="T6" fmla="*/ 2598652 w 2598652"/>
                <a:gd name="T7" fmla="*/ 253253 h 2532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98652"/>
                <a:gd name="T13" fmla="*/ 0 h 253253"/>
                <a:gd name="T14" fmla="*/ 2598652 w 2598652"/>
                <a:gd name="T15" fmla="*/ 253253 h 2532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98652" h="253253">
                  <a:moveTo>
                    <a:pt x="0" y="0"/>
                  </a:moveTo>
                  <a:lnTo>
                    <a:pt x="0" y="162415"/>
                  </a:lnTo>
                  <a:lnTo>
                    <a:pt x="2598652" y="162415"/>
                  </a:lnTo>
                  <a:lnTo>
                    <a:pt x="2598652" y="253253"/>
                  </a:lnTo>
                </a:path>
              </a:pathLst>
            </a:custGeom>
            <a:noFill/>
            <a:ln w="25400" cap="flat" cmpd="sng" algn="ctr">
              <a:solidFill>
                <a:srgbClr val="3D6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13" name="Freeform 236"/>
            <p:cNvSpPr>
              <a:spLocks/>
            </p:cNvSpPr>
            <p:nvPr/>
          </p:nvSpPr>
          <p:spPr bwMode="auto">
            <a:xfrm>
              <a:off x="5047778" y="2799390"/>
              <a:ext cx="129768" cy="1626428"/>
            </a:xfrm>
            <a:custGeom>
              <a:avLst/>
              <a:gdLst>
                <a:gd name="T0" fmla="*/ 0 w 129768"/>
                <a:gd name="T1" fmla="*/ 0 h 1626428"/>
                <a:gd name="T2" fmla="*/ 0 w 129768"/>
                <a:gd name="T3" fmla="*/ 1626428 h 1626428"/>
                <a:gd name="T4" fmla="*/ 129768 w 129768"/>
                <a:gd name="T5" fmla="*/ 1626428 h 1626428"/>
                <a:gd name="T6" fmla="*/ 0 60000 65536"/>
                <a:gd name="T7" fmla="*/ 0 60000 65536"/>
                <a:gd name="T8" fmla="*/ 0 60000 65536"/>
                <a:gd name="T9" fmla="*/ 0 w 129768"/>
                <a:gd name="T10" fmla="*/ 0 h 1626428"/>
                <a:gd name="T11" fmla="*/ 129768 w 129768"/>
                <a:gd name="T12" fmla="*/ 1626428 h 16264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768" h="1626428">
                  <a:moveTo>
                    <a:pt x="0" y="0"/>
                  </a:moveTo>
                  <a:lnTo>
                    <a:pt x="0" y="1626428"/>
                  </a:lnTo>
                  <a:lnTo>
                    <a:pt x="129768" y="1626428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14" name="Freeform 237"/>
            <p:cNvSpPr>
              <a:spLocks/>
            </p:cNvSpPr>
            <p:nvPr/>
          </p:nvSpPr>
          <p:spPr bwMode="auto">
            <a:xfrm>
              <a:off x="5047778" y="2799390"/>
              <a:ext cx="129768" cy="1022928"/>
            </a:xfrm>
            <a:custGeom>
              <a:avLst/>
              <a:gdLst>
                <a:gd name="T0" fmla="*/ 0 w 129768"/>
                <a:gd name="T1" fmla="*/ 0 h 1022928"/>
                <a:gd name="T2" fmla="*/ 0 w 129768"/>
                <a:gd name="T3" fmla="*/ 1022928 h 1022928"/>
                <a:gd name="T4" fmla="*/ 129768 w 129768"/>
                <a:gd name="T5" fmla="*/ 1022928 h 1022928"/>
                <a:gd name="T6" fmla="*/ 0 60000 65536"/>
                <a:gd name="T7" fmla="*/ 0 60000 65536"/>
                <a:gd name="T8" fmla="*/ 0 60000 65536"/>
                <a:gd name="T9" fmla="*/ 0 w 129768"/>
                <a:gd name="T10" fmla="*/ 0 h 1022928"/>
                <a:gd name="T11" fmla="*/ 129768 w 129768"/>
                <a:gd name="T12" fmla="*/ 1022928 h 10229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768" h="1022928">
                  <a:moveTo>
                    <a:pt x="0" y="0"/>
                  </a:moveTo>
                  <a:lnTo>
                    <a:pt x="0" y="1022928"/>
                  </a:lnTo>
                  <a:lnTo>
                    <a:pt x="129768" y="1022928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15" name="Freeform 238"/>
            <p:cNvSpPr>
              <a:spLocks/>
            </p:cNvSpPr>
            <p:nvPr/>
          </p:nvSpPr>
          <p:spPr bwMode="auto">
            <a:xfrm>
              <a:off x="5047778" y="2799390"/>
              <a:ext cx="129768" cy="397955"/>
            </a:xfrm>
            <a:custGeom>
              <a:avLst/>
              <a:gdLst>
                <a:gd name="T0" fmla="*/ 0 w 129768"/>
                <a:gd name="T1" fmla="*/ 0 h 397955"/>
                <a:gd name="T2" fmla="*/ 0 w 129768"/>
                <a:gd name="T3" fmla="*/ 397955 h 397955"/>
                <a:gd name="T4" fmla="*/ 129768 w 129768"/>
                <a:gd name="T5" fmla="*/ 397955 h 397955"/>
                <a:gd name="T6" fmla="*/ 0 60000 65536"/>
                <a:gd name="T7" fmla="*/ 0 60000 65536"/>
                <a:gd name="T8" fmla="*/ 0 60000 65536"/>
                <a:gd name="T9" fmla="*/ 0 w 129768"/>
                <a:gd name="T10" fmla="*/ 0 h 397955"/>
                <a:gd name="T11" fmla="*/ 129768 w 129768"/>
                <a:gd name="T12" fmla="*/ 397955 h 3979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768" h="397955">
                  <a:moveTo>
                    <a:pt x="0" y="0"/>
                  </a:moveTo>
                  <a:lnTo>
                    <a:pt x="0" y="397955"/>
                  </a:lnTo>
                  <a:lnTo>
                    <a:pt x="129768" y="397955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16" name="Freeform 239"/>
            <p:cNvSpPr>
              <a:spLocks/>
            </p:cNvSpPr>
            <p:nvPr/>
          </p:nvSpPr>
          <p:spPr bwMode="auto">
            <a:xfrm>
              <a:off x="3776127" y="1997329"/>
              <a:ext cx="1617699" cy="253253"/>
            </a:xfrm>
            <a:custGeom>
              <a:avLst/>
              <a:gdLst>
                <a:gd name="T0" fmla="*/ 0 w 1617699"/>
                <a:gd name="T1" fmla="*/ 0 h 253253"/>
                <a:gd name="T2" fmla="*/ 0 w 1617699"/>
                <a:gd name="T3" fmla="*/ 162415 h 253253"/>
                <a:gd name="T4" fmla="*/ 1617699 w 1617699"/>
                <a:gd name="T5" fmla="*/ 162415 h 253253"/>
                <a:gd name="T6" fmla="*/ 1617699 w 1617699"/>
                <a:gd name="T7" fmla="*/ 253253 h 2532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7699"/>
                <a:gd name="T13" fmla="*/ 0 h 253253"/>
                <a:gd name="T14" fmla="*/ 1617699 w 1617699"/>
                <a:gd name="T15" fmla="*/ 253253 h 2532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7699" h="253253">
                  <a:moveTo>
                    <a:pt x="0" y="0"/>
                  </a:moveTo>
                  <a:lnTo>
                    <a:pt x="0" y="162415"/>
                  </a:lnTo>
                  <a:lnTo>
                    <a:pt x="1617699" y="162415"/>
                  </a:lnTo>
                  <a:lnTo>
                    <a:pt x="1617699" y="253253"/>
                  </a:lnTo>
                </a:path>
              </a:pathLst>
            </a:custGeom>
            <a:noFill/>
            <a:ln w="25400" cap="flat" cmpd="sng" algn="ctr">
              <a:solidFill>
                <a:srgbClr val="3D6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17" name="Freeform 240"/>
            <p:cNvSpPr>
              <a:spLocks/>
            </p:cNvSpPr>
            <p:nvPr/>
          </p:nvSpPr>
          <p:spPr bwMode="auto">
            <a:xfrm>
              <a:off x="4000981" y="2839410"/>
              <a:ext cx="129768" cy="1626428"/>
            </a:xfrm>
            <a:custGeom>
              <a:avLst/>
              <a:gdLst>
                <a:gd name="T0" fmla="*/ 0 w 129768"/>
                <a:gd name="T1" fmla="*/ 0 h 1626428"/>
                <a:gd name="T2" fmla="*/ 0 w 129768"/>
                <a:gd name="T3" fmla="*/ 1626428 h 1626428"/>
                <a:gd name="T4" fmla="*/ 129768 w 129768"/>
                <a:gd name="T5" fmla="*/ 1626428 h 1626428"/>
                <a:gd name="T6" fmla="*/ 0 60000 65536"/>
                <a:gd name="T7" fmla="*/ 0 60000 65536"/>
                <a:gd name="T8" fmla="*/ 0 60000 65536"/>
                <a:gd name="T9" fmla="*/ 0 w 129768"/>
                <a:gd name="T10" fmla="*/ 0 h 1626428"/>
                <a:gd name="T11" fmla="*/ 129768 w 129768"/>
                <a:gd name="T12" fmla="*/ 1626428 h 16264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768" h="1626428">
                  <a:moveTo>
                    <a:pt x="0" y="0"/>
                  </a:moveTo>
                  <a:lnTo>
                    <a:pt x="0" y="1626428"/>
                  </a:lnTo>
                  <a:lnTo>
                    <a:pt x="129768" y="1626428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18" name="Freeform 241"/>
            <p:cNvSpPr>
              <a:spLocks/>
            </p:cNvSpPr>
            <p:nvPr/>
          </p:nvSpPr>
          <p:spPr bwMode="auto">
            <a:xfrm>
              <a:off x="4000981" y="2839410"/>
              <a:ext cx="129768" cy="1012192"/>
            </a:xfrm>
            <a:custGeom>
              <a:avLst/>
              <a:gdLst>
                <a:gd name="T0" fmla="*/ 0 w 129768"/>
                <a:gd name="T1" fmla="*/ 0 h 1012192"/>
                <a:gd name="T2" fmla="*/ 0 w 129768"/>
                <a:gd name="T3" fmla="*/ 1012192 h 1012192"/>
                <a:gd name="T4" fmla="*/ 129768 w 129768"/>
                <a:gd name="T5" fmla="*/ 1012192 h 1012192"/>
                <a:gd name="T6" fmla="*/ 0 60000 65536"/>
                <a:gd name="T7" fmla="*/ 0 60000 65536"/>
                <a:gd name="T8" fmla="*/ 0 60000 65536"/>
                <a:gd name="T9" fmla="*/ 0 w 129768"/>
                <a:gd name="T10" fmla="*/ 0 h 1012192"/>
                <a:gd name="T11" fmla="*/ 129768 w 129768"/>
                <a:gd name="T12" fmla="*/ 1012192 h 1012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768" h="1012192">
                  <a:moveTo>
                    <a:pt x="0" y="0"/>
                  </a:moveTo>
                  <a:lnTo>
                    <a:pt x="0" y="1012192"/>
                  </a:lnTo>
                  <a:lnTo>
                    <a:pt x="129768" y="1012192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19" name="Freeform 242"/>
            <p:cNvSpPr>
              <a:spLocks/>
            </p:cNvSpPr>
            <p:nvPr/>
          </p:nvSpPr>
          <p:spPr bwMode="auto">
            <a:xfrm>
              <a:off x="4000981" y="2839410"/>
              <a:ext cx="129768" cy="397955"/>
            </a:xfrm>
            <a:custGeom>
              <a:avLst/>
              <a:gdLst>
                <a:gd name="T0" fmla="*/ 0 w 129768"/>
                <a:gd name="T1" fmla="*/ 0 h 397955"/>
                <a:gd name="T2" fmla="*/ 0 w 129768"/>
                <a:gd name="T3" fmla="*/ 397955 h 397955"/>
                <a:gd name="T4" fmla="*/ 129768 w 129768"/>
                <a:gd name="T5" fmla="*/ 397955 h 397955"/>
                <a:gd name="T6" fmla="*/ 0 60000 65536"/>
                <a:gd name="T7" fmla="*/ 0 60000 65536"/>
                <a:gd name="T8" fmla="*/ 0 60000 65536"/>
                <a:gd name="T9" fmla="*/ 0 w 129768"/>
                <a:gd name="T10" fmla="*/ 0 h 397955"/>
                <a:gd name="T11" fmla="*/ 129768 w 129768"/>
                <a:gd name="T12" fmla="*/ 397955 h 3979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768" h="397955">
                  <a:moveTo>
                    <a:pt x="0" y="0"/>
                  </a:moveTo>
                  <a:lnTo>
                    <a:pt x="0" y="397955"/>
                  </a:lnTo>
                  <a:lnTo>
                    <a:pt x="129768" y="397955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20" name="Freeform 243"/>
            <p:cNvSpPr>
              <a:spLocks/>
            </p:cNvSpPr>
            <p:nvPr/>
          </p:nvSpPr>
          <p:spPr bwMode="auto">
            <a:xfrm>
              <a:off x="3776127" y="1997329"/>
              <a:ext cx="570902" cy="253253"/>
            </a:xfrm>
            <a:custGeom>
              <a:avLst/>
              <a:gdLst>
                <a:gd name="T0" fmla="*/ 0 w 570902"/>
                <a:gd name="T1" fmla="*/ 0 h 253253"/>
                <a:gd name="T2" fmla="*/ 0 w 570902"/>
                <a:gd name="T3" fmla="*/ 162415 h 253253"/>
                <a:gd name="T4" fmla="*/ 570902 w 570902"/>
                <a:gd name="T5" fmla="*/ 162415 h 253253"/>
                <a:gd name="T6" fmla="*/ 570902 w 570902"/>
                <a:gd name="T7" fmla="*/ 253253 h 2532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0902"/>
                <a:gd name="T13" fmla="*/ 0 h 253253"/>
                <a:gd name="T14" fmla="*/ 570902 w 570902"/>
                <a:gd name="T15" fmla="*/ 253253 h 2532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0902" h="253253">
                  <a:moveTo>
                    <a:pt x="0" y="0"/>
                  </a:moveTo>
                  <a:lnTo>
                    <a:pt x="0" y="162415"/>
                  </a:lnTo>
                  <a:lnTo>
                    <a:pt x="570902" y="162415"/>
                  </a:lnTo>
                  <a:lnTo>
                    <a:pt x="570902" y="253253"/>
                  </a:lnTo>
                </a:path>
              </a:pathLst>
            </a:custGeom>
            <a:noFill/>
            <a:ln w="25400" cap="flat" cmpd="sng" algn="ctr">
              <a:solidFill>
                <a:srgbClr val="3D6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21" name="Freeform 244"/>
            <p:cNvSpPr>
              <a:spLocks/>
            </p:cNvSpPr>
            <p:nvPr/>
          </p:nvSpPr>
          <p:spPr bwMode="auto">
            <a:xfrm>
              <a:off x="2954184" y="2819400"/>
              <a:ext cx="129768" cy="1041459"/>
            </a:xfrm>
            <a:custGeom>
              <a:avLst/>
              <a:gdLst>
                <a:gd name="T0" fmla="*/ 0 w 129768"/>
                <a:gd name="T1" fmla="*/ 0 h 1041459"/>
                <a:gd name="T2" fmla="*/ 0 w 129768"/>
                <a:gd name="T3" fmla="*/ 1041459 h 1041459"/>
                <a:gd name="T4" fmla="*/ 129768 w 129768"/>
                <a:gd name="T5" fmla="*/ 1041459 h 1041459"/>
                <a:gd name="T6" fmla="*/ 0 60000 65536"/>
                <a:gd name="T7" fmla="*/ 0 60000 65536"/>
                <a:gd name="T8" fmla="*/ 0 60000 65536"/>
                <a:gd name="T9" fmla="*/ 0 w 129768"/>
                <a:gd name="T10" fmla="*/ 0 h 1041459"/>
                <a:gd name="T11" fmla="*/ 129768 w 129768"/>
                <a:gd name="T12" fmla="*/ 1041459 h 10414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768" h="1041459">
                  <a:moveTo>
                    <a:pt x="0" y="0"/>
                  </a:moveTo>
                  <a:lnTo>
                    <a:pt x="0" y="1041459"/>
                  </a:lnTo>
                  <a:lnTo>
                    <a:pt x="129768" y="1041459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22" name="Freeform 245"/>
            <p:cNvSpPr>
              <a:spLocks/>
            </p:cNvSpPr>
            <p:nvPr/>
          </p:nvSpPr>
          <p:spPr bwMode="auto">
            <a:xfrm>
              <a:off x="2954184" y="2819400"/>
              <a:ext cx="129768" cy="444880"/>
            </a:xfrm>
            <a:custGeom>
              <a:avLst/>
              <a:gdLst>
                <a:gd name="T0" fmla="*/ 0 w 129768"/>
                <a:gd name="T1" fmla="*/ 0 h 444880"/>
                <a:gd name="T2" fmla="*/ 0 w 129768"/>
                <a:gd name="T3" fmla="*/ 444880 h 444880"/>
                <a:gd name="T4" fmla="*/ 129768 w 129768"/>
                <a:gd name="T5" fmla="*/ 444880 h 444880"/>
                <a:gd name="T6" fmla="*/ 0 60000 65536"/>
                <a:gd name="T7" fmla="*/ 0 60000 65536"/>
                <a:gd name="T8" fmla="*/ 0 60000 65536"/>
                <a:gd name="T9" fmla="*/ 0 w 129768"/>
                <a:gd name="T10" fmla="*/ 0 h 444880"/>
                <a:gd name="T11" fmla="*/ 129768 w 129768"/>
                <a:gd name="T12" fmla="*/ 444880 h 4448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768" h="444880">
                  <a:moveTo>
                    <a:pt x="0" y="0"/>
                  </a:moveTo>
                  <a:lnTo>
                    <a:pt x="0" y="444880"/>
                  </a:lnTo>
                  <a:lnTo>
                    <a:pt x="129768" y="444880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23" name="Freeform 246"/>
            <p:cNvSpPr>
              <a:spLocks/>
            </p:cNvSpPr>
            <p:nvPr/>
          </p:nvSpPr>
          <p:spPr bwMode="auto">
            <a:xfrm>
              <a:off x="3300232" y="1981200"/>
              <a:ext cx="475894" cy="273263"/>
            </a:xfrm>
            <a:custGeom>
              <a:avLst/>
              <a:gdLst>
                <a:gd name="T0" fmla="*/ 475894 w 475894"/>
                <a:gd name="T1" fmla="*/ 0 h 273263"/>
                <a:gd name="T2" fmla="*/ 475894 w 475894"/>
                <a:gd name="T3" fmla="*/ 182426 h 273263"/>
                <a:gd name="T4" fmla="*/ 0 w 475894"/>
                <a:gd name="T5" fmla="*/ 182426 h 273263"/>
                <a:gd name="T6" fmla="*/ 0 w 475894"/>
                <a:gd name="T7" fmla="*/ 273263 h 2732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5894"/>
                <a:gd name="T13" fmla="*/ 0 h 273263"/>
                <a:gd name="T14" fmla="*/ 475894 w 475894"/>
                <a:gd name="T15" fmla="*/ 273263 h 2732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5894" h="273263">
                  <a:moveTo>
                    <a:pt x="475894" y="0"/>
                  </a:moveTo>
                  <a:lnTo>
                    <a:pt x="475894" y="182426"/>
                  </a:lnTo>
                  <a:lnTo>
                    <a:pt x="0" y="182426"/>
                  </a:lnTo>
                  <a:lnTo>
                    <a:pt x="0" y="273263"/>
                  </a:lnTo>
                </a:path>
              </a:pathLst>
            </a:custGeom>
            <a:noFill/>
            <a:ln w="25400" cap="flat" cmpd="sng" algn="ctr">
              <a:solidFill>
                <a:srgbClr val="3D6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24" name="Freeform 247"/>
            <p:cNvSpPr>
              <a:spLocks/>
            </p:cNvSpPr>
            <p:nvPr/>
          </p:nvSpPr>
          <p:spPr bwMode="auto">
            <a:xfrm>
              <a:off x="1819109" y="2895600"/>
              <a:ext cx="129768" cy="1659500"/>
            </a:xfrm>
            <a:custGeom>
              <a:avLst/>
              <a:gdLst>
                <a:gd name="T0" fmla="*/ 0 w 129768"/>
                <a:gd name="T1" fmla="*/ 0 h 1659500"/>
                <a:gd name="T2" fmla="*/ 0 w 129768"/>
                <a:gd name="T3" fmla="*/ 1659500 h 1659500"/>
                <a:gd name="T4" fmla="*/ 129768 w 129768"/>
                <a:gd name="T5" fmla="*/ 1659500 h 1659500"/>
                <a:gd name="T6" fmla="*/ 0 60000 65536"/>
                <a:gd name="T7" fmla="*/ 0 60000 65536"/>
                <a:gd name="T8" fmla="*/ 0 60000 65536"/>
                <a:gd name="T9" fmla="*/ 0 w 129768"/>
                <a:gd name="T10" fmla="*/ 0 h 1659500"/>
                <a:gd name="T11" fmla="*/ 129768 w 129768"/>
                <a:gd name="T12" fmla="*/ 1659500 h 1659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768" h="1659500">
                  <a:moveTo>
                    <a:pt x="0" y="0"/>
                  </a:moveTo>
                  <a:lnTo>
                    <a:pt x="0" y="1659500"/>
                  </a:lnTo>
                  <a:lnTo>
                    <a:pt x="129768" y="1659500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25" name="Freeform 248"/>
            <p:cNvSpPr>
              <a:spLocks/>
            </p:cNvSpPr>
            <p:nvPr/>
          </p:nvSpPr>
          <p:spPr bwMode="auto">
            <a:xfrm>
              <a:off x="1773389" y="2895600"/>
              <a:ext cx="91440" cy="976908"/>
            </a:xfrm>
            <a:custGeom>
              <a:avLst/>
              <a:gdLst>
                <a:gd name="T0" fmla="*/ 45720 w 91440"/>
                <a:gd name="T1" fmla="*/ 0 h 976908"/>
                <a:gd name="T2" fmla="*/ 45720 w 91440"/>
                <a:gd name="T3" fmla="*/ 976908 h 976908"/>
                <a:gd name="T4" fmla="*/ 130233 w 91440"/>
                <a:gd name="T5" fmla="*/ 976908 h 976908"/>
                <a:gd name="T6" fmla="*/ 0 60000 65536"/>
                <a:gd name="T7" fmla="*/ 0 60000 65536"/>
                <a:gd name="T8" fmla="*/ 0 60000 65536"/>
                <a:gd name="T9" fmla="*/ 0 w 91440"/>
                <a:gd name="T10" fmla="*/ 0 h 976908"/>
                <a:gd name="T11" fmla="*/ 91440 w 91440"/>
                <a:gd name="T12" fmla="*/ 976908 h 9769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440" h="976908">
                  <a:moveTo>
                    <a:pt x="45720" y="0"/>
                  </a:moveTo>
                  <a:lnTo>
                    <a:pt x="45720" y="976908"/>
                  </a:lnTo>
                  <a:lnTo>
                    <a:pt x="130233" y="976908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26" name="Freeform 249"/>
            <p:cNvSpPr>
              <a:spLocks/>
            </p:cNvSpPr>
            <p:nvPr/>
          </p:nvSpPr>
          <p:spPr bwMode="auto">
            <a:xfrm>
              <a:off x="1819109" y="2895600"/>
              <a:ext cx="129768" cy="397958"/>
            </a:xfrm>
            <a:custGeom>
              <a:avLst/>
              <a:gdLst>
                <a:gd name="T0" fmla="*/ 0 w 129768"/>
                <a:gd name="T1" fmla="*/ 0 h 397958"/>
                <a:gd name="T2" fmla="*/ 0 w 129768"/>
                <a:gd name="T3" fmla="*/ 397958 h 397958"/>
                <a:gd name="T4" fmla="*/ 129768 w 129768"/>
                <a:gd name="T5" fmla="*/ 397958 h 397958"/>
                <a:gd name="T6" fmla="*/ 0 60000 65536"/>
                <a:gd name="T7" fmla="*/ 0 60000 65536"/>
                <a:gd name="T8" fmla="*/ 0 60000 65536"/>
                <a:gd name="T9" fmla="*/ 0 w 129768"/>
                <a:gd name="T10" fmla="*/ 0 h 397958"/>
                <a:gd name="T11" fmla="*/ 129768 w 129768"/>
                <a:gd name="T12" fmla="*/ 397958 h 3979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768" h="397958">
                  <a:moveTo>
                    <a:pt x="0" y="0"/>
                  </a:moveTo>
                  <a:lnTo>
                    <a:pt x="0" y="397958"/>
                  </a:lnTo>
                  <a:lnTo>
                    <a:pt x="129768" y="397958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27" name="Freeform 250"/>
            <p:cNvSpPr>
              <a:spLocks/>
            </p:cNvSpPr>
            <p:nvPr/>
          </p:nvSpPr>
          <p:spPr bwMode="auto">
            <a:xfrm>
              <a:off x="2165158" y="1997329"/>
              <a:ext cx="1610968" cy="253253"/>
            </a:xfrm>
            <a:custGeom>
              <a:avLst/>
              <a:gdLst>
                <a:gd name="T0" fmla="*/ 1610968 w 1610968"/>
                <a:gd name="T1" fmla="*/ 0 h 253253"/>
                <a:gd name="T2" fmla="*/ 1610968 w 1610968"/>
                <a:gd name="T3" fmla="*/ 162415 h 253253"/>
                <a:gd name="T4" fmla="*/ 0 w 1610968"/>
                <a:gd name="T5" fmla="*/ 162415 h 253253"/>
                <a:gd name="T6" fmla="*/ 0 w 1610968"/>
                <a:gd name="T7" fmla="*/ 253253 h 2532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0968"/>
                <a:gd name="T13" fmla="*/ 0 h 253253"/>
                <a:gd name="T14" fmla="*/ 1610968 w 1610968"/>
                <a:gd name="T15" fmla="*/ 253253 h 2532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0968" h="253253">
                  <a:moveTo>
                    <a:pt x="1610968" y="0"/>
                  </a:moveTo>
                  <a:lnTo>
                    <a:pt x="1610968" y="162415"/>
                  </a:lnTo>
                  <a:lnTo>
                    <a:pt x="0" y="162415"/>
                  </a:lnTo>
                  <a:lnTo>
                    <a:pt x="0" y="253253"/>
                  </a:lnTo>
                </a:path>
              </a:pathLst>
            </a:custGeom>
            <a:noFill/>
            <a:ln w="25400" cap="flat" cmpd="sng" algn="ctr">
              <a:solidFill>
                <a:srgbClr val="3D6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28" name="Freeform 251"/>
            <p:cNvSpPr>
              <a:spLocks/>
            </p:cNvSpPr>
            <p:nvPr/>
          </p:nvSpPr>
          <p:spPr bwMode="auto">
            <a:xfrm>
              <a:off x="772312" y="2895600"/>
              <a:ext cx="140409" cy="2203373"/>
            </a:xfrm>
            <a:custGeom>
              <a:avLst/>
              <a:gdLst>
                <a:gd name="T0" fmla="*/ 0 w 140409"/>
                <a:gd name="T1" fmla="*/ 0 h 2203373"/>
                <a:gd name="T2" fmla="*/ 0 w 140409"/>
                <a:gd name="T3" fmla="*/ 2203373 h 2203373"/>
                <a:gd name="T4" fmla="*/ 140409 w 140409"/>
                <a:gd name="T5" fmla="*/ 2203373 h 2203373"/>
                <a:gd name="T6" fmla="*/ 0 60000 65536"/>
                <a:gd name="T7" fmla="*/ 0 60000 65536"/>
                <a:gd name="T8" fmla="*/ 0 60000 65536"/>
                <a:gd name="T9" fmla="*/ 0 w 140409"/>
                <a:gd name="T10" fmla="*/ 0 h 2203373"/>
                <a:gd name="T11" fmla="*/ 140409 w 140409"/>
                <a:gd name="T12" fmla="*/ 2203373 h 22033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409" h="2203373">
                  <a:moveTo>
                    <a:pt x="0" y="0"/>
                  </a:moveTo>
                  <a:lnTo>
                    <a:pt x="0" y="2203373"/>
                  </a:lnTo>
                  <a:lnTo>
                    <a:pt x="140409" y="2203373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29" name="Freeform 252"/>
            <p:cNvSpPr>
              <a:spLocks/>
            </p:cNvSpPr>
            <p:nvPr/>
          </p:nvSpPr>
          <p:spPr bwMode="auto">
            <a:xfrm>
              <a:off x="772312" y="2895600"/>
              <a:ext cx="129768" cy="1587104"/>
            </a:xfrm>
            <a:custGeom>
              <a:avLst/>
              <a:gdLst>
                <a:gd name="T0" fmla="*/ 0 w 129768"/>
                <a:gd name="T1" fmla="*/ 0 h 1587104"/>
                <a:gd name="T2" fmla="*/ 0 w 129768"/>
                <a:gd name="T3" fmla="*/ 1587104 h 1587104"/>
                <a:gd name="T4" fmla="*/ 129768 w 129768"/>
                <a:gd name="T5" fmla="*/ 1587104 h 1587104"/>
                <a:gd name="T6" fmla="*/ 0 60000 65536"/>
                <a:gd name="T7" fmla="*/ 0 60000 65536"/>
                <a:gd name="T8" fmla="*/ 0 60000 65536"/>
                <a:gd name="T9" fmla="*/ 0 w 129768"/>
                <a:gd name="T10" fmla="*/ 0 h 1587104"/>
                <a:gd name="T11" fmla="*/ 129768 w 129768"/>
                <a:gd name="T12" fmla="*/ 1587104 h 1587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768" h="1587104">
                  <a:moveTo>
                    <a:pt x="0" y="0"/>
                  </a:moveTo>
                  <a:lnTo>
                    <a:pt x="0" y="1587104"/>
                  </a:lnTo>
                  <a:lnTo>
                    <a:pt x="129768" y="1587104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30" name="Freeform 253"/>
            <p:cNvSpPr>
              <a:spLocks/>
            </p:cNvSpPr>
            <p:nvPr/>
          </p:nvSpPr>
          <p:spPr bwMode="auto">
            <a:xfrm>
              <a:off x="772312" y="2895600"/>
              <a:ext cx="129768" cy="972868"/>
            </a:xfrm>
            <a:custGeom>
              <a:avLst/>
              <a:gdLst>
                <a:gd name="T0" fmla="*/ 0 w 129768"/>
                <a:gd name="T1" fmla="*/ 0 h 972868"/>
                <a:gd name="T2" fmla="*/ 0 w 129768"/>
                <a:gd name="T3" fmla="*/ 972868 h 972868"/>
                <a:gd name="T4" fmla="*/ 129768 w 129768"/>
                <a:gd name="T5" fmla="*/ 972868 h 972868"/>
                <a:gd name="T6" fmla="*/ 0 60000 65536"/>
                <a:gd name="T7" fmla="*/ 0 60000 65536"/>
                <a:gd name="T8" fmla="*/ 0 60000 65536"/>
                <a:gd name="T9" fmla="*/ 0 w 129768"/>
                <a:gd name="T10" fmla="*/ 0 h 972868"/>
                <a:gd name="T11" fmla="*/ 129768 w 129768"/>
                <a:gd name="T12" fmla="*/ 972868 h 9728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768" h="972868">
                  <a:moveTo>
                    <a:pt x="0" y="0"/>
                  </a:moveTo>
                  <a:lnTo>
                    <a:pt x="0" y="972868"/>
                  </a:lnTo>
                  <a:lnTo>
                    <a:pt x="129768" y="972868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31" name="Freeform 254"/>
            <p:cNvSpPr>
              <a:spLocks/>
            </p:cNvSpPr>
            <p:nvPr/>
          </p:nvSpPr>
          <p:spPr bwMode="auto">
            <a:xfrm>
              <a:off x="772312" y="2895600"/>
              <a:ext cx="129768" cy="378293"/>
            </a:xfrm>
            <a:custGeom>
              <a:avLst/>
              <a:gdLst>
                <a:gd name="T0" fmla="*/ 0 w 129768"/>
                <a:gd name="T1" fmla="*/ 0 h 378293"/>
                <a:gd name="T2" fmla="*/ 0 w 129768"/>
                <a:gd name="T3" fmla="*/ 378293 h 378293"/>
                <a:gd name="T4" fmla="*/ 129768 w 129768"/>
                <a:gd name="T5" fmla="*/ 378293 h 378293"/>
                <a:gd name="T6" fmla="*/ 0 60000 65536"/>
                <a:gd name="T7" fmla="*/ 0 60000 65536"/>
                <a:gd name="T8" fmla="*/ 0 60000 65536"/>
                <a:gd name="T9" fmla="*/ 0 w 129768"/>
                <a:gd name="T10" fmla="*/ 0 h 378293"/>
                <a:gd name="T11" fmla="*/ 129768 w 129768"/>
                <a:gd name="T12" fmla="*/ 378293 h 378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768" h="378293">
                  <a:moveTo>
                    <a:pt x="0" y="0"/>
                  </a:moveTo>
                  <a:lnTo>
                    <a:pt x="0" y="378293"/>
                  </a:lnTo>
                  <a:lnTo>
                    <a:pt x="129768" y="378293"/>
                  </a:lnTo>
                </a:path>
              </a:pathLst>
            </a:custGeom>
            <a:noFill/>
            <a:ln w="25400" cap="flat" cmpd="sng" algn="ctr">
              <a:solidFill>
                <a:srgbClr val="4774A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32" name="Freeform 255"/>
            <p:cNvSpPr>
              <a:spLocks/>
            </p:cNvSpPr>
            <p:nvPr/>
          </p:nvSpPr>
          <p:spPr bwMode="auto">
            <a:xfrm>
              <a:off x="1118361" y="1997329"/>
              <a:ext cx="2657766" cy="253253"/>
            </a:xfrm>
            <a:custGeom>
              <a:avLst/>
              <a:gdLst>
                <a:gd name="T0" fmla="*/ 2657766 w 2657766"/>
                <a:gd name="T1" fmla="*/ 0 h 253253"/>
                <a:gd name="T2" fmla="*/ 2657766 w 2657766"/>
                <a:gd name="T3" fmla="*/ 162415 h 253253"/>
                <a:gd name="T4" fmla="*/ 0 w 2657766"/>
                <a:gd name="T5" fmla="*/ 162415 h 253253"/>
                <a:gd name="T6" fmla="*/ 0 w 2657766"/>
                <a:gd name="T7" fmla="*/ 253253 h 2532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57766"/>
                <a:gd name="T13" fmla="*/ 0 h 253253"/>
                <a:gd name="T14" fmla="*/ 2657766 w 2657766"/>
                <a:gd name="T15" fmla="*/ 253253 h 2532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57766" h="253253">
                  <a:moveTo>
                    <a:pt x="2657766" y="0"/>
                  </a:moveTo>
                  <a:lnTo>
                    <a:pt x="2657766" y="162415"/>
                  </a:lnTo>
                  <a:lnTo>
                    <a:pt x="0" y="162415"/>
                  </a:lnTo>
                  <a:lnTo>
                    <a:pt x="0" y="253253"/>
                  </a:lnTo>
                </a:path>
              </a:pathLst>
            </a:custGeom>
            <a:noFill/>
            <a:ln w="25400" cap="flat" cmpd="sng" algn="ctr">
              <a:solidFill>
                <a:srgbClr val="3D66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85800" y="2250583"/>
              <a:ext cx="865121" cy="645017"/>
            </a:xfrm>
            <a:custGeom>
              <a:avLst/>
              <a:gdLst>
                <a:gd name="connsiteX0" fmla="*/ 0 w 865121"/>
                <a:gd name="connsiteY0" fmla="*/ 0 h 645017"/>
                <a:gd name="connsiteX1" fmla="*/ 865121 w 865121"/>
                <a:gd name="connsiteY1" fmla="*/ 0 h 645017"/>
                <a:gd name="connsiteX2" fmla="*/ 865121 w 865121"/>
                <a:gd name="connsiteY2" fmla="*/ 645017 h 645017"/>
                <a:gd name="connsiteX3" fmla="*/ 0 w 865121"/>
                <a:gd name="connsiteY3" fmla="*/ 645017 h 645017"/>
                <a:gd name="connsiteX4" fmla="*/ 0 w 865121"/>
                <a:gd name="connsiteY4" fmla="*/ 0 h 6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645017">
                  <a:moveTo>
                    <a:pt x="0" y="0"/>
                  </a:moveTo>
                  <a:lnTo>
                    <a:pt x="865121" y="0"/>
                  </a:lnTo>
                  <a:lnTo>
                    <a:pt x="865121" y="645017"/>
                  </a:lnTo>
                  <a:lnTo>
                    <a:pt x="0" y="6450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Institute of Food Production and Sustainability              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902081" y="2971800"/>
              <a:ext cx="786473" cy="393236"/>
            </a:xfrm>
            <a:custGeom>
              <a:avLst/>
              <a:gdLst>
                <a:gd name="connsiteX0" fmla="*/ 0 w 786473"/>
                <a:gd name="connsiteY0" fmla="*/ 0 h 393236"/>
                <a:gd name="connsiteX1" fmla="*/ 786473 w 786473"/>
                <a:gd name="connsiteY1" fmla="*/ 0 h 393236"/>
                <a:gd name="connsiteX2" fmla="*/ 786473 w 786473"/>
                <a:gd name="connsiteY2" fmla="*/ 393236 h 393236"/>
                <a:gd name="connsiteX3" fmla="*/ 0 w 786473"/>
                <a:gd name="connsiteY3" fmla="*/ 393236 h 393236"/>
                <a:gd name="connsiteX4" fmla="*/ 0 w 786473"/>
                <a:gd name="connsiteY4" fmla="*/ 0 h 39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473" h="393236">
                  <a:moveTo>
                    <a:pt x="0" y="0"/>
                  </a:moveTo>
                  <a:lnTo>
                    <a:pt x="786473" y="0"/>
                  </a:lnTo>
                  <a:lnTo>
                    <a:pt x="786473" y="393236"/>
                  </a:lnTo>
                  <a:lnTo>
                    <a:pt x="0" y="3932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Division of      Animal Systems 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902081" y="3596985"/>
              <a:ext cx="865121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Division of           Plant Systems - Protection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902081" y="4209538"/>
              <a:ext cx="865121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Division of          Plant Systems - Production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912722" y="4882694"/>
              <a:ext cx="865121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 w="57150"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Division of Agricultural   Systems</a:t>
              </a: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1732597" y="2250583"/>
              <a:ext cx="865121" cy="645017"/>
            </a:xfrm>
            <a:custGeom>
              <a:avLst/>
              <a:gdLst>
                <a:gd name="connsiteX0" fmla="*/ 0 w 865121"/>
                <a:gd name="connsiteY0" fmla="*/ 0 h 645017"/>
                <a:gd name="connsiteX1" fmla="*/ 865121 w 865121"/>
                <a:gd name="connsiteY1" fmla="*/ 0 h 645017"/>
                <a:gd name="connsiteX2" fmla="*/ 865121 w 865121"/>
                <a:gd name="connsiteY2" fmla="*/ 645017 h 645017"/>
                <a:gd name="connsiteX3" fmla="*/ 0 w 865121"/>
                <a:gd name="connsiteY3" fmla="*/ 645017 h 645017"/>
                <a:gd name="connsiteX4" fmla="*/ 0 w 865121"/>
                <a:gd name="connsiteY4" fmla="*/ 0 h 6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645017">
                  <a:moveTo>
                    <a:pt x="0" y="0"/>
                  </a:moveTo>
                  <a:lnTo>
                    <a:pt x="865121" y="0"/>
                  </a:lnTo>
                  <a:lnTo>
                    <a:pt x="865121" y="645017"/>
                  </a:lnTo>
                  <a:lnTo>
                    <a:pt x="0" y="6450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Institute of </a:t>
              </a:r>
              <a:r>
                <a:rPr lang="en-US" sz="1000" b="1" dirty="0" err="1">
                  <a:solidFill>
                    <a:sysClr val="windowText" lastClr="000000"/>
                  </a:solidFill>
                  <a:latin typeface="Calibri"/>
                  <a:ea typeface="+mn-ea"/>
                </a:rPr>
                <a:t>Bioenergy</a:t>
              </a: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, Climate, and Environment              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948878" y="2971800"/>
              <a:ext cx="865121" cy="432565"/>
            </a:xfrm>
            <a:custGeom>
              <a:avLst/>
              <a:gdLst>
                <a:gd name="connsiteX0" fmla="*/ 0 w 865121"/>
                <a:gd name="connsiteY0" fmla="*/ 0 h 432565"/>
                <a:gd name="connsiteX1" fmla="*/ 865121 w 865121"/>
                <a:gd name="connsiteY1" fmla="*/ 0 h 432565"/>
                <a:gd name="connsiteX2" fmla="*/ 865121 w 865121"/>
                <a:gd name="connsiteY2" fmla="*/ 432565 h 432565"/>
                <a:gd name="connsiteX3" fmla="*/ 0 w 865121"/>
                <a:gd name="connsiteY3" fmla="*/ 432565 h 432565"/>
                <a:gd name="connsiteX4" fmla="*/ 0 w 865121"/>
                <a:gd name="connsiteY4" fmla="*/ 0 h 4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5">
                  <a:moveTo>
                    <a:pt x="0" y="0"/>
                  </a:moveTo>
                  <a:lnTo>
                    <a:pt x="865121" y="0"/>
                  </a:lnTo>
                  <a:lnTo>
                    <a:pt x="865121" y="432565"/>
                  </a:lnTo>
                  <a:lnTo>
                    <a:pt x="0" y="43256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Division of </a:t>
              </a:r>
              <a:r>
                <a:rPr lang="en-US" sz="1000" b="1" dirty="0" err="1">
                  <a:solidFill>
                    <a:sysClr val="windowText" lastClr="000000"/>
                  </a:solidFill>
                  <a:latin typeface="Calibri"/>
                  <a:ea typeface="+mn-ea"/>
                </a:rPr>
                <a:t>Bioenergy</a:t>
              </a: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    </a:t>
              </a: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903623" y="3596985"/>
              <a:ext cx="953398" cy="429818"/>
            </a:xfrm>
            <a:custGeom>
              <a:avLst/>
              <a:gdLst>
                <a:gd name="connsiteX0" fmla="*/ 0 w 953398"/>
                <a:gd name="connsiteY0" fmla="*/ 0 h 429818"/>
                <a:gd name="connsiteX1" fmla="*/ 953398 w 953398"/>
                <a:gd name="connsiteY1" fmla="*/ 0 h 429818"/>
                <a:gd name="connsiteX2" fmla="*/ 953398 w 953398"/>
                <a:gd name="connsiteY2" fmla="*/ 429818 h 429818"/>
                <a:gd name="connsiteX3" fmla="*/ 0 w 953398"/>
                <a:gd name="connsiteY3" fmla="*/ 429818 h 429818"/>
                <a:gd name="connsiteX4" fmla="*/ 0 w 953398"/>
                <a:gd name="connsiteY4" fmla="*/ 0 h 42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398" h="429818">
                  <a:moveTo>
                    <a:pt x="0" y="0"/>
                  </a:moveTo>
                  <a:lnTo>
                    <a:pt x="953398" y="0"/>
                  </a:lnTo>
                  <a:lnTo>
                    <a:pt x="953398" y="429818"/>
                  </a:lnTo>
                  <a:lnTo>
                    <a:pt x="0" y="42981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Division of            Global Climate   Change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948878" y="4209538"/>
              <a:ext cx="865121" cy="504179"/>
            </a:xfrm>
            <a:custGeom>
              <a:avLst/>
              <a:gdLst>
                <a:gd name="connsiteX0" fmla="*/ 0 w 865121"/>
                <a:gd name="connsiteY0" fmla="*/ 0 h 504179"/>
                <a:gd name="connsiteX1" fmla="*/ 865121 w 865121"/>
                <a:gd name="connsiteY1" fmla="*/ 0 h 504179"/>
                <a:gd name="connsiteX2" fmla="*/ 865121 w 865121"/>
                <a:gd name="connsiteY2" fmla="*/ 504179 h 504179"/>
                <a:gd name="connsiteX3" fmla="*/ 0 w 865121"/>
                <a:gd name="connsiteY3" fmla="*/ 504179 h 504179"/>
                <a:gd name="connsiteX4" fmla="*/ 0 w 865121"/>
                <a:gd name="connsiteY4" fmla="*/ 0 h 50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504179">
                  <a:moveTo>
                    <a:pt x="0" y="0"/>
                  </a:moveTo>
                  <a:lnTo>
                    <a:pt x="865121" y="0"/>
                  </a:lnTo>
                  <a:lnTo>
                    <a:pt x="865121" y="504179"/>
                  </a:lnTo>
                  <a:lnTo>
                    <a:pt x="0" y="50417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 Division of Environmental Systems </a:t>
              </a: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867671" y="2250583"/>
              <a:ext cx="865121" cy="548807"/>
            </a:xfrm>
            <a:custGeom>
              <a:avLst/>
              <a:gdLst>
                <a:gd name="connsiteX0" fmla="*/ 0 w 865121"/>
                <a:gd name="connsiteY0" fmla="*/ 0 h 548807"/>
                <a:gd name="connsiteX1" fmla="*/ 865121 w 865121"/>
                <a:gd name="connsiteY1" fmla="*/ 0 h 548807"/>
                <a:gd name="connsiteX2" fmla="*/ 865121 w 865121"/>
                <a:gd name="connsiteY2" fmla="*/ 548807 h 548807"/>
                <a:gd name="connsiteX3" fmla="*/ 0 w 865121"/>
                <a:gd name="connsiteY3" fmla="*/ 548807 h 548807"/>
                <a:gd name="connsiteX4" fmla="*/ 0 w 865121"/>
                <a:gd name="connsiteY4" fmla="*/ 0 h 54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548807">
                  <a:moveTo>
                    <a:pt x="0" y="0"/>
                  </a:moveTo>
                  <a:lnTo>
                    <a:pt x="865121" y="0"/>
                  </a:lnTo>
                  <a:lnTo>
                    <a:pt x="865121" y="548807"/>
                  </a:lnTo>
                  <a:lnTo>
                    <a:pt x="0" y="548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Institute of     Food Safety      and Nutrition              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083952" y="2971800"/>
              <a:ext cx="865121" cy="481838"/>
            </a:xfrm>
            <a:custGeom>
              <a:avLst/>
              <a:gdLst>
                <a:gd name="connsiteX0" fmla="*/ 0 w 865121"/>
                <a:gd name="connsiteY0" fmla="*/ 0 h 481838"/>
                <a:gd name="connsiteX1" fmla="*/ 865121 w 865121"/>
                <a:gd name="connsiteY1" fmla="*/ 0 h 481838"/>
                <a:gd name="connsiteX2" fmla="*/ 865121 w 865121"/>
                <a:gd name="connsiteY2" fmla="*/ 481838 h 481838"/>
                <a:gd name="connsiteX3" fmla="*/ 0 w 865121"/>
                <a:gd name="connsiteY3" fmla="*/ 481838 h 481838"/>
                <a:gd name="connsiteX4" fmla="*/ 0 w 865121"/>
                <a:gd name="connsiteY4" fmla="*/ 0 h 48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81838">
                  <a:moveTo>
                    <a:pt x="0" y="0"/>
                  </a:moveTo>
                  <a:lnTo>
                    <a:pt x="865121" y="0"/>
                  </a:lnTo>
                  <a:lnTo>
                    <a:pt x="865121" y="481838"/>
                  </a:lnTo>
                  <a:lnTo>
                    <a:pt x="0" y="48183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Division of   Nutrition      </a:t>
              </a: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3083952" y="3596985"/>
              <a:ext cx="865121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Division of           Food Safety </a:t>
              </a: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914469" y="2250583"/>
              <a:ext cx="865121" cy="588827"/>
            </a:xfrm>
            <a:custGeom>
              <a:avLst/>
              <a:gdLst>
                <a:gd name="connsiteX0" fmla="*/ 0 w 865121"/>
                <a:gd name="connsiteY0" fmla="*/ 0 h 588827"/>
                <a:gd name="connsiteX1" fmla="*/ 865121 w 865121"/>
                <a:gd name="connsiteY1" fmla="*/ 0 h 588827"/>
                <a:gd name="connsiteX2" fmla="*/ 865121 w 865121"/>
                <a:gd name="connsiteY2" fmla="*/ 588827 h 588827"/>
                <a:gd name="connsiteX3" fmla="*/ 0 w 865121"/>
                <a:gd name="connsiteY3" fmla="*/ 588827 h 588827"/>
                <a:gd name="connsiteX4" fmla="*/ 0 w 865121"/>
                <a:gd name="connsiteY4" fmla="*/ 0 h 58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588827">
                  <a:moveTo>
                    <a:pt x="0" y="0"/>
                  </a:moveTo>
                  <a:lnTo>
                    <a:pt x="865121" y="0"/>
                  </a:lnTo>
                  <a:lnTo>
                    <a:pt x="865121" y="588827"/>
                  </a:lnTo>
                  <a:lnTo>
                    <a:pt x="0" y="5888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Institute of Youth, Family, and Community         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130749" y="2971800"/>
              <a:ext cx="865121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Division of Community and Education 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4130749" y="3596985"/>
              <a:ext cx="865121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Division of          Youth and 4-H 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130749" y="4209538"/>
              <a:ext cx="865121" cy="514862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 w="57150"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Division of Family and Consumer Sciences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4961266" y="2250583"/>
              <a:ext cx="865121" cy="548807"/>
            </a:xfrm>
            <a:custGeom>
              <a:avLst/>
              <a:gdLst>
                <a:gd name="connsiteX0" fmla="*/ 0 w 865121"/>
                <a:gd name="connsiteY0" fmla="*/ 0 h 548807"/>
                <a:gd name="connsiteX1" fmla="*/ 865121 w 865121"/>
                <a:gd name="connsiteY1" fmla="*/ 0 h 548807"/>
                <a:gd name="connsiteX2" fmla="*/ 865121 w 865121"/>
                <a:gd name="connsiteY2" fmla="*/ 548807 h 548807"/>
                <a:gd name="connsiteX3" fmla="*/ 0 w 865121"/>
                <a:gd name="connsiteY3" fmla="*/ 548807 h 548807"/>
                <a:gd name="connsiteX4" fmla="*/ 0 w 865121"/>
                <a:gd name="connsiteY4" fmla="*/ 0 h 54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548807">
                  <a:moveTo>
                    <a:pt x="0" y="0"/>
                  </a:moveTo>
                  <a:lnTo>
                    <a:pt x="865121" y="0"/>
                  </a:lnTo>
                  <a:lnTo>
                    <a:pt x="865121" y="548807"/>
                  </a:lnTo>
                  <a:lnTo>
                    <a:pt x="0" y="548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rgbClr val="00B05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Office of Grants and Financial Management         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177546" y="2971800"/>
              <a:ext cx="865121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Awards Management Division</a:t>
              </a: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177546" y="3596985"/>
              <a:ext cx="865121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Policy and    Oversight      Division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5177546" y="4209538"/>
              <a:ext cx="865121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Financial   Operations     Division</a:t>
              </a:r>
            </a:p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942218" y="2250583"/>
              <a:ext cx="865121" cy="548807"/>
            </a:xfrm>
            <a:custGeom>
              <a:avLst/>
              <a:gdLst>
                <a:gd name="connsiteX0" fmla="*/ 0 w 865121"/>
                <a:gd name="connsiteY0" fmla="*/ 0 h 548807"/>
                <a:gd name="connsiteX1" fmla="*/ 865121 w 865121"/>
                <a:gd name="connsiteY1" fmla="*/ 0 h 548807"/>
                <a:gd name="connsiteX2" fmla="*/ 865121 w 865121"/>
                <a:gd name="connsiteY2" fmla="*/ 548807 h 548807"/>
                <a:gd name="connsiteX3" fmla="*/ 0 w 865121"/>
                <a:gd name="connsiteY3" fmla="*/ 548807 h 548807"/>
                <a:gd name="connsiteX4" fmla="*/ 0 w 865121"/>
                <a:gd name="connsiteY4" fmla="*/ 0 h 54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548807">
                  <a:moveTo>
                    <a:pt x="0" y="0"/>
                  </a:moveTo>
                  <a:lnTo>
                    <a:pt x="865121" y="0"/>
                  </a:lnTo>
                  <a:lnTo>
                    <a:pt x="865121" y="548807"/>
                  </a:lnTo>
                  <a:lnTo>
                    <a:pt x="0" y="548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rgbClr val="00B05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Office of                          Information  Technology                 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323220" y="2971800"/>
              <a:ext cx="991980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Applications Division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6293961" y="3596985"/>
              <a:ext cx="1021239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Operations and Administrative     Systems Division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6293961" y="4209538"/>
              <a:ext cx="1021239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solidFill>
                <a:srgbClr val="3366FF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Information Policy, Planning, and Training Division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7620001" y="1828800"/>
              <a:ext cx="914332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>
              <a:solidFill>
                <a:srgbClr val="FF00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Equal       Opportunity        Staff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619941" y="2438482"/>
              <a:ext cx="914392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5B5"/>
            </a:solidFill>
            <a:ln>
              <a:solidFill>
                <a:srgbClr val="FF00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Budget Staff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620000" y="3048000"/>
              <a:ext cx="914332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5B5"/>
            </a:solidFill>
            <a:ln>
              <a:solidFill>
                <a:srgbClr val="FF00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Communications Staff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7620001" y="3581400"/>
              <a:ext cx="914332" cy="609817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5B5"/>
            </a:solidFill>
            <a:ln>
              <a:solidFill>
                <a:srgbClr val="FF00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Planning, Accountability, &amp; Reporting Staff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7619941" y="4343629"/>
              <a:ext cx="914332" cy="432560"/>
            </a:xfrm>
            <a:custGeom>
              <a:avLst/>
              <a:gdLst>
                <a:gd name="connsiteX0" fmla="*/ 0 w 865121"/>
                <a:gd name="connsiteY0" fmla="*/ 0 h 432560"/>
                <a:gd name="connsiteX1" fmla="*/ 865121 w 865121"/>
                <a:gd name="connsiteY1" fmla="*/ 0 h 432560"/>
                <a:gd name="connsiteX2" fmla="*/ 865121 w 865121"/>
                <a:gd name="connsiteY2" fmla="*/ 432560 h 432560"/>
                <a:gd name="connsiteX3" fmla="*/ 0 w 865121"/>
                <a:gd name="connsiteY3" fmla="*/ 432560 h 432560"/>
                <a:gd name="connsiteX4" fmla="*/ 0 w 865121"/>
                <a:gd name="connsiteY4" fmla="*/ 0 h 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432560">
                  <a:moveTo>
                    <a:pt x="0" y="0"/>
                  </a:moveTo>
                  <a:lnTo>
                    <a:pt x="865121" y="0"/>
                  </a:lnTo>
                  <a:lnTo>
                    <a:pt x="865121" y="432560"/>
                  </a:lnTo>
                  <a:lnTo>
                    <a:pt x="0" y="432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5B5"/>
            </a:solidFill>
            <a:ln>
              <a:solidFill>
                <a:srgbClr val="FF00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080" tIns="5080" rIns="5080" bIns="5080" spcCol="1270" anchor="ctr"/>
            <a:lstStyle/>
            <a:p>
              <a:pPr algn="ctr" defTabSz="355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Center for International Programs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3343566" y="1371600"/>
              <a:ext cx="865121" cy="625729"/>
            </a:xfrm>
            <a:custGeom>
              <a:avLst/>
              <a:gdLst>
                <a:gd name="connsiteX0" fmla="*/ 0 w 865121"/>
                <a:gd name="connsiteY0" fmla="*/ 0 h 625729"/>
                <a:gd name="connsiteX1" fmla="*/ 865121 w 865121"/>
                <a:gd name="connsiteY1" fmla="*/ 0 h 625729"/>
                <a:gd name="connsiteX2" fmla="*/ 865121 w 865121"/>
                <a:gd name="connsiteY2" fmla="*/ 625729 h 625729"/>
                <a:gd name="connsiteX3" fmla="*/ 0 w 865121"/>
                <a:gd name="connsiteY3" fmla="*/ 625729 h 625729"/>
                <a:gd name="connsiteX4" fmla="*/ 0 w 865121"/>
                <a:gd name="connsiteY4" fmla="*/ 0 h 6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21" h="625729">
                  <a:moveTo>
                    <a:pt x="0" y="0"/>
                  </a:moveTo>
                  <a:lnTo>
                    <a:pt x="865121" y="0"/>
                  </a:lnTo>
                  <a:lnTo>
                    <a:pt x="865121" y="625729"/>
                  </a:lnTo>
                  <a:lnTo>
                    <a:pt x="0" y="625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00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900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ysClr val="windowText" lastClr="000000"/>
                  </a:solidFill>
                  <a:latin typeface="Calibri"/>
                  <a:ea typeface="+mn-ea"/>
                </a:rPr>
                <a:t>Office of the Director </a:t>
              </a:r>
            </a:p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900" dirty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000" b="1" i="1" smtClean="0">
                <a:solidFill>
                  <a:srgbClr val="B23E1E"/>
                </a:solidFill>
                <a:latin typeface="Times New Roman" pitchFamily="18" charset="0"/>
                <a:cs typeface="Times New Roman" pitchFamily="18" charset="0"/>
              </a:rPr>
              <a:t>AgrAbility Staff at NIFA</a:t>
            </a:r>
            <a:endParaRPr lang="en-US" altLang="en-US" sz="4000" smtClean="0">
              <a:solidFill>
                <a:srgbClr val="B23E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 i="1" smtClean="0">
                <a:latin typeface="Times New Roman" pitchFamily="18" charset="0"/>
                <a:cs typeface="Times New Roman" pitchFamily="18" charset="0"/>
              </a:rPr>
              <a:t>National Program Leaders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41148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Aida Balsano </a:t>
            </a:r>
          </a:p>
          <a:p>
            <a:pPr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Denis Ebodaghe 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(special focus: 1890 LGUs)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524000"/>
            <a:ext cx="4346575" cy="639763"/>
          </a:xfrm>
        </p:spPr>
        <p:txBody>
          <a:bodyPr/>
          <a:lstStyle/>
          <a:p>
            <a:r>
              <a:rPr lang="en-US" altLang="en-US" sz="2600" i="1" smtClean="0">
                <a:latin typeface="Times New Roman" pitchFamily="18" charset="0"/>
                <a:cs typeface="Times New Roman" pitchFamily="18" charset="0"/>
              </a:rPr>
              <a:t>Program Specialist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28863"/>
            <a:ext cx="4041775" cy="4114800"/>
          </a:xfrm>
        </p:spPr>
        <p:txBody>
          <a:bodyPr/>
          <a:lstStyle/>
          <a:p>
            <a:pPr marL="285750" lvl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Lelan Dixon 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FontTx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9159" name="Picture 6" descr="Ebodaghe_D.JPG - Denis Ebodag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16764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78163"/>
            <a:ext cx="231140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RDC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809</Words>
  <Application>Microsoft Office PowerPoint</Application>
  <PresentationFormat>On-screen Show (4:3)</PresentationFormat>
  <Paragraphs>191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Blank Presentation</vt:lpstr>
      <vt:lpstr>1_Blank Presentation</vt:lpstr>
      <vt:lpstr>2_Blank Presentation</vt:lpstr>
      <vt:lpstr>RRDCTemplate</vt:lpstr>
      <vt:lpstr>PowerPoint Presentation</vt:lpstr>
      <vt:lpstr>PowerPoint Presentation</vt:lpstr>
      <vt:lpstr>Basic Webinar Instructions</vt:lpstr>
      <vt:lpstr>Known Webinar Issues</vt:lpstr>
      <vt:lpstr>PowerPoint Presentation</vt:lpstr>
      <vt:lpstr>PowerPoint Presentation</vt:lpstr>
      <vt:lpstr>USDA/NIFA Welcome Strengthening Families, Farms, Communities and the Economy</vt:lpstr>
      <vt:lpstr>PowerPoint Presentation</vt:lpstr>
      <vt:lpstr>AgrAbility Staff at NIFA</vt:lpstr>
      <vt:lpstr>AgrAbility in FY 2014  </vt:lpstr>
      <vt:lpstr>FY 2015 Federal Budget</vt:lpstr>
      <vt:lpstr>AgrAbility in FY 2015</vt:lpstr>
      <vt:lpstr>Other Federal Updates</vt:lpstr>
      <vt:lpstr>Beginning Farmer and Rancher Development Program (BFRDP) </vt:lpstr>
      <vt:lpstr>Rural Health and Safety Education (RHSE) </vt:lpstr>
      <vt:lpstr>PowerPoint Presentation</vt:lpstr>
      <vt:lpstr>Rural America at a Glance </vt:lpstr>
      <vt:lpstr> Health and Wellness Framework  </vt:lpstr>
      <vt:lpstr>PowerPoint Presentation</vt:lpstr>
      <vt:lpstr> Regional Rural Development Centers  </vt:lpstr>
      <vt:lpstr>PowerPoint Presentation</vt:lpstr>
      <vt:lpstr>Stay Connected </vt:lpstr>
      <vt:lpstr>PowerPoint Presentation</vt:lpstr>
      <vt:lpstr>PowerPoint Presentation</vt:lpstr>
    </vt:vector>
  </TitlesOfParts>
  <Company>Stephanie Engle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Engle</dc:creator>
  <cp:lastModifiedBy>Jones, Paul J</cp:lastModifiedBy>
  <cp:revision>241</cp:revision>
  <dcterms:created xsi:type="dcterms:W3CDTF">2012-07-12T12:48:07Z</dcterms:created>
  <dcterms:modified xsi:type="dcterms:W3CDTF">2014-12-02T19:12:30Z</dcterms:modified>
</cp:coreProperties>
</file>