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99" r:id="rId3"/>
    <p:sldId id="300" r:id="rId4"/>
    <p:sldId id="301" r:id="rId5"/>
    <p:sldId id="302" r:id="rId6"/>
    <p:sldId id="277" r:id="rId7"/>
    <p:sldId id="258" r:id="rId8"/>
    <p:sldId id="275" r:id="rId9"/>
    <p:sldId id="259" r:id="rId10"/>
    <p:sldId id="296" r:id="rId11"/>
    <p:sldId id="279" r:id="rId12"/>
    <p:sldId id="280" r:id="rId13"/>
    <p:sldId id="281" r:id="rId14"/>
    <p:sldId id="282" r:id="rId15"/>
    <p:sldId id="283" r:id="rId16"/>
    <p:sldId id="284" r:id="rId17"/>
    <p:sldId id="285" r:id="rId18"/>
    <p:sldId id="278" r:id="rId19"/>
    <p:sldId id="257" r:id="rId20"/>
    <p:sldId id="276" r:id="rId21"/>
    <p:sldId id="260" r:id="rId22"/>
    <p:sldId id="286" r:id="rId23"/>
    <p:sldId id="294" r:id="rId24"/>
    <p:sldId id="295" r:id="rId25"/>
    <p:sldId id="287" r:id="rId26"/>
    <p:sldId id="293" r:id="rId27"/>
    <p:sldId id="288" r:id="rId28"/>
    <p:sldId id="297" r:id="rId29"/>
    <p:sldId id="298" r:id="rId30"/>
    <p:sldId id="263" r:id="rId31"/>
    <p:sldId id="289" r:id="rId32"/>
    <p:sldId id="292" r:id="rId33"/>
    <p:sldId id="290" r:id="rId34"/>
    <p:sldId id="291" r:id="rId35"/>
    <p:sldId id="26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5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88217CF-525A-4893-ACEE-2D4A4ADD6F38}" type="datetimeFigureOut">
              <a:rPr lang="en-US" smtClean="0"/>
              <a:pPr/>
              <a:t>12/11/2013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4529419-B650-4F55-8A1E-B40E126F8249}"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8217CF-525A-4893-ACEE-2D4A4ADD6F38}" type="datetimeFigureOut">
              <a:rPr lang="en-US" smtClean="0"/>
              <a:pPr/>
              <a:t>12/11/2013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529419-B650-4F55-8A1E-B40E126F82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8217CF-525A-4893-ACEE-2D4A4ADD6F38}" type="datetimeFigureOut">
              <a:rPr lang="en-US" smtClean="0"/>
              <a:pPr/>
              <a:t>12/11/2013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529419-B650-4F55-8A1E-B40E126F82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8217CF-525A-4893-ACEE-2D4A4ADD6F38}" type="datetimeFigureOut">
              <a:rPr lang="en-US" smtClean="0"/>
              <a:pPr/>
              <a:t>12/11/2013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529419-B650-4F55-8A1E-B40E126F82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88217CF-525A-4893-ACEE-2D4A4ADD6F38}" type="datetimeFigureOut">
              <a:rPr lang="en-US" smtClean="0"/>
              <a:pPr/>
              <a:t>12/11/2013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4529419-B650-4F55-8A1E-B40E126F8249}"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8217CF-525A-4893-ACEE-2D4A4ADD6F38}" type="datetimeFigureOut">
              <a:rPr lang="en-US" smtClean="0"/>
              <a:pPr/>
              <a:t>12/11/2013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4529419-B650-4F55-8A1E-B40E126F8249}"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8217CF-525A-4893-ACEE-2D4A4ADD6F38}" type="datetimeFigureOut">
              <a:rPr lang="en-US" smtClean="0"/>
              <a:pPr/>
              <a:t>12/11/2013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4529419-B650-4F55-8A1E-B40E126F82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8217CF-525A-4893-ACEE-2D4A4ADD6F38}" type="datetimeFigureOut">
              <a:rPr lang="en-US" smtClean="0"/>
              <a:pPr/>
              <a:t>12/11/2013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4529419-B650-4F55-8A1E-B40E126F8249}"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88217CF-525A-4893-ACEE-2D4A4ADD6F38}" type="datetimeFigureOut">
              <a:rPr lang="en-US" smtClean="0"/>
              <a:pPr/>
              <a:t>12/11/2013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4529419-B650-4F55-8A1E-B40E126F82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88217CF-525A-4893-ACEE-2D4A4ADD6F38}" type="datetimeFigureOut">
              <a:rPr lang="en-US" smtClean="0"/>
              <a:pPr/>
              <a:t>12/11/2013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4529419-B650-4F55-8A1E-B40E126F8249}"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88217CF-525A-4893-ACEE-2D4A4ADD6F38}" type="datetimeFigureOut">
              <a:rPr lang="en-US" smtClean="0"/>
              <a:pPr/>
              <a:t>12/11/2013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4529419-B650-4F55-8A1E-B40E126F8249}"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88217CF-525A-4893-ACEE-2D4A4ADD6F38}" type="datetimeFigureOut">
              <a:rPr lang="en-US" smtClean="0"/>
              <a:pPr/>
              <a:t>12/11/2013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4529419-B650-4F55-8A1E-B40E126F8249}"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 Veteran Coalition</a:t>
            </a:r>
            <a:endParaRPr lang="en-US" dirty="0"/>
          </a:p>
        </p:txBody>
      </p:sp>
      <p:pic>
        <p:nvPicPr>
          <p:cNvPr id="5" name="Content Placeholder 4" descr="_MG_3749.jpg"/>
          <p:cNvPicPr>
            <a:picLocks noGrp="1" noChangeAspect="1"/>
          </p:cNvPicPr>
          <p:nvPr>
            <p:ph idx="1"/>
          </p:nvPr>
        </p:nvPicPr>
        <p:blipFill>
          <a:blip r:embed="rId2" cstate="print"/>
          <a:stretch>
            <a:fillRect/>
          </a:stretch>
        </p:blipFill>
        <p:spPr>
          <a:xfrm>
            <a:off x="1176489" y="1646238"/>
            <a:ext cx="6791021" cy="45259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Founder</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57400"/>
            <a:ext cx="3600584" cy="2743200"/>
          </a:xfrm>
          <a:prstGeom prst="rect">
            <a:avLst/>
          </a:prstGeom>
          <a:ln>
            <a:noFill/>
          </a:ln>
          <a:effectLst>
            <a:softEdge rad="112500"/>
          </a:effectLst>
        </p:spPr>
      </p:pic>
      <p:sp>
        <p:nvSpPr>
          <p:cNvPr id="6" name="Content Placeholder 5"/>
          <p:cNvSpPr>
            <a:spLocks noGrp="1"/>
          </p:cNvSpPr>
          <p:nvPr>
            <p:ph sz="half" idx="2"/>
          </p:nvPr>
        </p:nvSpPr>
        <p:spPr>
          <a:xfrm>
            <a:off x="4057784" y="1645920"/>
            <a:ext cx="4629016" cy="4602480"/>
          </a:xfrm>
        </p:spPr>
        <p:txBody>
          <a:bodyPr/>
          <a:lstStyle/>
          <a:p>
            <a:r>
              <a:rPr lang="en-US" dirty="0" smtClean="0"/>
              <a:t>Michael O’Gorman has over 40 years in large-scale organic production agriculture</a:t>
            </a:r>
          </a:p>
          <a:p>
            <a:r>
              <a:rPr lang="en-US" dirty="0" smtClean="0"/>
              <a:t>He started FVC to help rebuild the US small farm population by training veterans to be the next generation of American farmers.</a:t>
            </a:r>
            <a:endParaRPr lang="en-US" dirty="0"/>
          </a:p>
        </p:txBody>
      </p:sp>
    </p:spTree>
    <p:extLst>
      <p:ext uri="{BB962C8B-B14F-4D97-AF65-F5344CB8AC3E}">
        <p14:creationId xmlns:p14="http://schemas.microsoft.com/office/powerpoint/2010/main" val="27294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FVC Principles</a:t>
            </a:r>
            <a:endParaRPr lang="en-US" dirty="0"/>
          </a:p>
        </p:txBody>
      </p:sp>
      <p:pic>
        <p:nvPicPr>
          <p:cNvPr id="4" name="Content Placeholder 3" descr="_MG_3677.jpg"/>
          <p:cNvPicPr>
            <a:picLocks noGrp="1" noChangeAspect="1"/>
          </p:cNvPicPr>
          <p:nvPr>
            <p:ph idx="1"/>
          </p:nvPr>
        </p:nvPicPr>
        <p:blipFill>
          <a:blip r:embed="rId2" cstate="print"/>
          <a:stretch>
            <a:fillRect/>
          </a:stretch>
        </p:blipFill>
        <p:spPr>
          <a:xfrm>
            <a:off x="1159399" y="1646238"/>
            <a:ext cx="6825202" cy="452596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One</a:t>
            </a:r>
            <a:endParaRPr lang="en-US" dirty="0"/>
          </a:p>
        </p:txBody>
      </p:sp>
      <p:sp>
        <p:nvSpPr>
          <p:cNvPr id="8" name="Content Placeholder 7"/>
          <p:cNvSpPr>
            <a:spLocks noGrp="1"/>
          </p:cNvSpPr>
          <p:nvPr>
            <p:ph idx="1"/>
          </p:nvPr>
        </p:nvSpPr>
        <p:spPr/>
        <p:txBody>
          <a:bodyPr>
            <a:normAutofit/>
          </a:bodyPr>
          <a:lstStyle/>
          <a:p>
            <a:pPr lvl="0"/>
            <a:r>
              <a:rPr lang="en-US" dirty="0" smtClean="0"/>
              <a:t>We guide the passion of our veterans so that they may earn for themselves a meaningful and financially sustainable place in the agricultural community. </a:t>
            </a:r>
          </a:p>
          <a:p>
            <a:pPr lvl="0"/>
            <a:r>
              <a:rPr lang="en-US" dirty="0" smtClean="0"/>
              <a:t>We provide training, mentorship, and financial assistance to veterans in agriculture.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dirty="0" smtClean="0"/>
              <a:t>One Continued</a:t>
            </a:r>
            <a:endParaRPr lang="en-US" dirty="0"/>
          </a:p>
        </p:txBody>
      </p:sp>
      <p:pic>
        <p:nvPicPr>
          <p:cNvPr id="7" name="Content Placeholder 6" descr="Spense Family Vert 2909.tif"/>
          <p:cNvPicPr>
            <a:picLocks noGrp="1" noChangeAspect="1"/>
          </p:cNvPicPr>
          <p:nvPr>
            <p:ph sz="half" idx="1"/>
          </p:nvPr>
        </p:nvPicPr>
        <p:blipFill>
          <a:blip r:embed="rId2" cstate="print"/>
          <a:stretch>
            <a:fillRect/>
          </a:stretch>
        </p:blipFill>
        <p:spPr>
          <a:xfrm>
            <a:off x="836201" y="1646238"/>
            <a:ext cx="3280597" cy="4525962"/>
          </a:xfrm>
          <a:prstGeom prst="rect">
            <a:avLst/>
          </a:prstGeom>
          <a:ln>
            <a:noFill/>
          </a:ln>
          <a:effectLst>
            <a:softEdge rad="112500"/>
          </a:effectLst>
        </p:spPr>
      </p:pic>
      <p:sp>
        <p:nvSpPr>
          <p:cNvPr id="6" name="Content Placeholder 5"/>
          <p:cNvSpPr>
            <a:spLocks noGrp="1"/>
          </p:cNvSpPr>
          <p:nvPr>
            <p:ph sz="half" idx="2"/>
          </p:nvPr>
        </p:nvSpPr>
        <p:spPr/>
        <p:txBody>
          <a:bodyPr/>
          <a:lstStyle/>
          <a:p>
            <a:pPr lvl="0"/>
            <a:r>
              <a:rPr lang="en-US" dirty="0" smtClean="0"/>
              <a:t>We recognize the tremendous range of opportunities that exist for employment throughout the agricultural economy. </a:t>
            </a:r>
          </a:p>
          <a:p>
            <a:pPr lvl="0"/>
            <a:r>
              <a:rPr lang="en-US" dirty="0" smtClean="0"/>
              <a:t>We value the contributions made by all members of the agricultural industry.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Two</a:t>
            </a:r>
            <a:endParaRPr lang="en-US" dirty="0"/>
          </a:p>
        </p:txBody>
      </p:sp>
      <p:sp>
        <p:nvSpPr>
          <p:cNvPr id="3" name="Content Placeholder 2"/>
          <p:cNvSpPr>
            <a:spLocks noGrp="1"/>
          </p:cNvSpPr>
          <p:nvPr>
            <p:ph sz="half" idx="1"/>
          </p:nvPr>
        </p:nvSpPr>
        <p:spPr/>
        <p:txBody>
          <a:bodyPr/>
          <a:lstStyle/>
          <a:p>
            <a:r>
              <a:rPr lang="en-US" dirty="0" smtClean="0"/>
              <a:t>We acknowledge the plurality of agricultural practices available to our veterans. We honor, guide, and support the practical farming path chosen by each veteran.</a:t>
            </a:r>
            <a:endParaRPr lang="en-US" dirty="0"/>
          </a:p>
        </p:txBody>
      </p:sp>
      <p:pic>
        <p:nvPicPr>
          <p:cNvPr id="5" name="Content Placeholder 4" descr="Pivot0.jpg"/>
          <p:cNvPicPr>
            <a:picLocks noGrp="1" noChangeAspect="1"/>
          </p:cNvPicPr>
          <p:nvPr>
            <p:ph sz="half" idx="2"/>
          </p:nvPr>
        </p:nvPicPr>
        <p:blipFill>
          <a:blip r:embed="rId2" cstate="print"/>
          <a:stretch>
            <a:fillRect/>
          </a:stretch>
        </p:blipFill>
        <p:spPr>
          <a:xfrm>
            <a:off x="4800599" y="1828800"/>
            <a:ext cx="3886199" cy="41148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smtClean="0"/>
              <a:t>Three</a:t>
            </a:r>
            <a:endParaRPr lang="en-US" dirty="0"/>
          </a:p>
        </p:txBody>
      </p:sp>
      <p:pic>
        <p:nvPicPr>
          <p:cNvPr id="7" name="Content Placeholder 6" descr="Women Veterans from EWV.jpg"/>
          <p:cNvPicPr>
            <a:picLocks noGrp="1" noChangeAspect="1"/>
          </p:cNvPicPr>
          <p:nvPr>
            <p:ph sz="half" idx="1"/>
          </p:nvPr>
        </p:nvPicPr>
        <p:blipFill>
          <a:blip r:embed="rId2" cstate="print"/>
          <a:stretch>
            <a:fillRect/>
          </a:stretch>
        </p:blipFill>
        <p:spPr>
          <a:xfrm>
            <a:off x="457200" y="2057400"/>
            <a:ext cx="4038600" cy="3810000"/>
          </a:xfrm>
          <a:prstGeom prst="rect">
            <a:avLst/>
          </a:prstGeom>
          <a:ln>
            <a:noFill/>
          </a:ln>
          <a:effectLst>
            <a:softEdge rad="112500"/>
          </a:effectLst>
        </p:spPr>
      </p:pic>
      <p:sp>
        <p:nvSpPr>
          <p:cNvPr id="8" name="Content Placeholder 7"/>
          <p:cNvSpPr>
            <a:spLocks noGrp="1"/>
          </p:cNvSpPr>
          <p:nvPr>
            <p:ph sz="half" idx="2"/>
          </p:nvPr>
        </p:nvSpPr>
        <p:spPr>
          <a:xfrm>
            <a:off x="4495800" y="1396536"/>
            <a:ext cx="4191000" cy="4775664"/>
          </a:xfrm>
        </p:spPr>
        <p:txBody>
          <a:bodyPr>
            <a:normAutofit fontScale="85000" lnSpcReduction="10000"/>
          </a:bodyPr>
          <a:lstStyle/>
          <a:p>
            <a:r>
              <a:rPr lang="en-US" dirty="0" smtClean="0">
                <a:solidFill>
                  <a:srgbClr val="EAEBDE">
                    <a:tint val="100000"/>
                    <a:shade val="90000"/>
                    <a:satMod val="250000"/>
                    <a:alpha val="100000"/>
                  </a:srgbClr>
                </a:solidFill>
              </a:rPr>
              <a:t>We are committed to leveraging our work through a network of partnerships.  </a:t>
            </a:r>
          </a:p>
          <a:p>
            <a:endParaRPr lang="en-US" dirty="0">
              <a:solidFill>
                <a:srgbClr val="EAEBDE">
                  <a:tint val="100000"/>
                  <a:shade val="90000"/>
                  <a:satMod val="250000"/>
                  <a:alpha val="100000"/>
                </a:srgbClr>
              </a:solidFill>
            </a:endParaRPr>
          </a:p>
          <a:p>
            <a:r>
              <a:rPr lang="en-US" dirty="0" smtClean="0">
                <a:solidFill>
                  <a:srgbClr val="EAEBDE">
                    <a:tint val="100000"/>
                    <a:shade val="90000"/>
                    <a:satMod val="250000"/>
                    <a:alpha val="100000"/>
                  </a:srgbClr>
                </a:solidFill>
              </a:rPr>
              <a:t>We support all valid national, regional, or crop-specific efforts to connect veterans with agriculture and encourage collaboration instead of competition with other groups providing services to our nation’s veterans.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Four</a:t>
            </a:r>
            <a:endParaRPr lang="en-US" dirty="0"/>
          </a:p>
        </p:txBody>
      </p:sp>
      <p:sp>
        <p:nvSpPr>
          <p:cNvPr id="6" name="Content Placeholder 5"/>
          <p:cNvSpPr>
            <a:spLocks noGrp="1"/>
          </p:cNvSpPr>
          <p:nvPr>
            <p:ph idx="1"/>
          </p:nvPr>
        </p:nvSpPr>
        <p:spPr/>
        <p:txBody>
          <a:bodyPr/>
          <a:lstStyle/>
          <a:p>
            <a:r>
              <a:rPr lang="en-US" dirty="0" smtClean="0"/>
              <a:t>We support and treat the whole veteran.  We are aware of the high number of veterans that return with both visible and invisible wounds. We also recognize the geographic and psychological isolation common to both farmers and veterans.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Four Continued</a:t>
            </a:r>
            <a:endParaRPr lang="en-US" dirty="0"/>
          </a:p>
        </p:txBody>
      </p:sp>
      <p:sp>
        <p:nvSpPr>
          <p:cNvPr id="3" name="Content Placeholder 2"/>
          <p:cNvSpPr>
            <a:spLocks noGrp="1"/>
          </p:cNvSpPr>
          <p:nvPr>
            <p:ph sz="half" idx="1"/>
          </p:nvPr>
        </p:nvSpPr>
        <p:spPr/>
        <p:txBody>
          <a:bodyPr/>
          <a:lstStyle/>
          <a:p>
            <a:pPr lvl="0"/>
            <a:r>
              <a:rPr lang="en-US" dirty="0" smtClean="0"/>
              <a:t>Creating a network of Farmer Veterans and with that, sense of community is an important part of our mission.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8012" y="1779543"/>
            <a:ext cx="3318975" cy="4259351"/>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FVC Programs</a:t>
            </a:r>
            <a:endParaRPr lang="en-US" dirty="0"/>
          </a:p>
        </p:txBody>
      </p:sp>
      <p:pic>
        <p:nvPicPr>
          <p:cNvPr id="4" name="Content Placeholder 3" descr="_MG_9869.jpg"/>
          <p:cNvPicPr>
            <a:picLocks noGrp="1" noChangeAspect="1"/>
          </p:cNvPicPr>
          <p:nvPr>
            <p:ph idx="1"/>
          </p:nvPr>
        </p:nvPicPr>
        <p:blipFill>
          <a:blip r:embed="rId2" cstate="print"/>
          <a:stretch>
            <a:fillRect/>
          </a:stretch>
        </p:blipFill>
        <p:spPr>
          <a:xfrm>
            <a:off x="1177528" y="1646238"/>
            <a:ext cx="6788943" cy="4525962"/>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FVC do?</a:t>
            </a:r>
            <a:endParaRPr lang="en-US" dirty="0"/>
          </a:p>
        </p:txBody>
      </p:sp>
      <p:sp>
        <p:nvSpPr>
          <p:cNvPr id="3" name="Content Placeholder 2"/>
          <p:cNvSpPr>
            <a:spLocks noGrp="1"/>
          </p:cNvSpPr>
          <p:nvPr>
            <p:ph sz="half" idx="1"/>
          </p:nvPr>
        </p:nvSpPr>
        <p:spPr>
          <a:xfrm>
            <a:off x="457200" y="1645920"/>
            <a:ext cx="4038600" cy="4907280"/>
          </a:xfrm>
        </p:spPr>
        <p:txBody>
          <a:bodyPr>
            <a:normAutofit/>
          </a:bodyPr>
          <a:lstStyle/>
          <a:p>
            <a:r>
              <a:rPr lang="en-US" dirty="0" smtClean="0"/>
              <a:t>Informational </a:t>
            </a:r>
            <a:r>
              <a:rPr lang="en-US" dirty="0"/>
              <a:t>resources on beginning farming </a:t>
            </a:r>
            <a:r>
              <a:rPr lang="en-US" dirty="0" smtClean="0"/>
              <a:t>operations</a:t>
            </a:r>
          </a:p>
          <a:p>
            <a:r>
              <a:rPr lang="en-US" dirty="0" smtClean="0"/>
              <a:t>Provides information on federal programs</a:t>
            </a:r>
          </a:p>
          <a:p>
            <a:r>
              <a:rPr lang="en-US" dirty="0" smtClean="0"/>
              <a:t>Apprenticeships and Internships</a:t>
            </a:r>
          </a:p>
          <a:p>
            <a:r>
              <a:rPr lang="en-US" dirty="0" smtClean="0"/>
              <a:t>Assessment tools</a:t>
            </a:r>
          </a:p>
        </p:txBody>
      </p:sp>
      <p:pic>
        <p:nvPicPr>
          <p:cNvPr id="17" name="Content Placeholder 16" descr="Spence and his turkey.jpg"/>
          <p:cNvPicPr>
            <a:picLocks noGrp="1" noChangeAspect="1"/>
          </p:cNvPicPr>
          <p:nvPr>
            <p:ph sz="half" idx="2"/>
          </p:nvPr>
        </p:nvPicPr>
        <p:blipFill>
          <a:blip r:embed="rId2" cstate="print"/>
          <a:stretch>
            <a:fillRect/>
          </a:stretch>
        </p:blipFill>
        <p:spPr>
          <a:xfrm>
            <a:off x="4969745" y="1646238"/>
            <a:ext cx="3395510" cy="45259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5800" y="1676400"/>
            <a:ext cx="8458200" cy="5181600"/>
          </a:xfrm>
        </p:spPr>
        <p:txBody>
          <a:bodyPr/>
          <a:lstStyle/>
          <a:p>
            <a:pPr>
              <a:lnSpc>
                <a:spcPts val="2900"/>
              </a:lnSpc>
            </a:pPr>
            <a:r>
              <a:rPr lang="en-US" sz="3000" dirty="0" smtClean="0"/>
              <a:t>Need speakers or headphones to hear the presentation. No phone connection.</a:t>
            </a:r>
          </a:p>
          <a:p>
            <a:pPr>
              <a:lnSpc>
                <a:spcPts val="2900"/>
              </a:lnSpc>
            </a:pPr>
            <a:r>
              <a:rPr lang="en-US" sz="3000" dirty="0" smtClean="0"/>
              <a:t>Meeting &gt; Manage My Settings &gt; My Connection Speed</a:t>
            </a:r>
          </a:p>
          <a:p>
            <a:pPr lvl="1">
              <a:lnSpc>
                <a:spcPts val="2900"/>
              </a:lnSpc>
            </a:pPr>
            <a:r>
              <a:rPr lang="en-US" sz="3000" i="1" dirty="0" smtClean="0"/>
              <a:t>Dial-up not recommended</a:t>
            </a:r>
          </a:p>
          <a:p>
            <a:pPr>
              <a:lnSpc>
                <a:spcPts val="2900"/>
              </a:lnSpc>
            </a:pPr>
            <a:r>
              <a:rPr lang="en-US" sz="3000" dirty="0" smtClean="0"/>
              <a:t>Questions about presentation </a:t>
            </a:r>
          </a:p>
          <a:p>
            <a:pPr lvl="1">
              <a:lnSpc>
                <a:spcPts val="2900"/>
              </a:lnSpc>
            </a:pPr>
            <a:r>
              <a:rPr lang="en-US" sz="2600" dirty="0" smtClean="0"/>
              <a:t>Type into chat window and hit return.</a:t>
            </a:r>
          </a:p>
          <a:p>
            <a:pPr lvl="1">
              <a:lnSpc>
                <a:spcPts val="2900"/>
              </a:lnSpc>
            </a:pPr>
            <a:r>
              <a:rPr lang="en-US" sz="2600" dirty="0" smtClean="0"/>
              <a:t>During the Q &amp; A period, if you have a web cam/microphone, click the “Raise Hand” icon to indicate that you have a question</a:t>
            </a:r>
          </a:p>
          <a:p>
            <a:pPr lvl="2">
              <a:lnSpc>
                <a:spcPts val="2900"/>
              </a:lnSpc>
            </a:pPr>
            <a:r>
              <a:rPr lang="en-US" sz="2400" dirty="0" smtClean="0"/>
              <a:t>We will activate your microphone</a:t>
            </a:r>
          </a:p>
        </p:txBody>
      </p:sp>
      <p:sp>
        <p:nvSpPr>
          <p:cNvPr id="9219" name="Title 1"/>
          <p:cNvSpPr>
            <a:spLocks noGrp="1"/>
          </p:cNvSpPr>
          <p:nvPr>
            <p:ph type="title"/>
          </p:nvPr>
        </p:nvSpPr>
        <p:spPr>
          <a:xfrm>
            <a:off x="-304800" y="228600"/>
            <a:ext cx="9144000" cy="1143000"/>
          </a:xfrm>
        </p:spPr>
        <p:txBody>
          <a:bodyPr/>
          <a:lstStyle/>
          <a:p>
            <a:r>
              <a:rPr lang="en-US" b="1" dirty="0" smtClean="0"/>
              <a:t>Basic Webinar Instructions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FVC does continued…</a:t>
            </a:r>
            <a:endParaRPr lang="en-US" dirty="0"/>
          </a:p>
        </p:txBody>
      </p:sp>
      <p:pic>
        <p:nvPicPr>
          <p:cNvPr id="5" name="Content Placeholder 4" descr="Female_vets_farming.jpg"/>
          <p:cNvPicPr>
            <a:picLocks noGrp="1" noChangeAspect="1"/>
          </p:cNvPicPr>
          <p:nvPr>
            <p:ph sz="half" idx="1"/>
          </p:nvPr>
        </p:nvPicPr>
        <p:blipFill>
          <a:blip r:embed="rId2" cstate="print"/>
          <a:stretch>
            <a:fillRect/>
          </a:stretch>
        </p:blipFill>
        <p:spPr>
          <a:xfrm>
            <a:off x="457200" y="2209799"/>
            <a:ext cx="3657600" cy="3827721"/>
          </a:xfrm>
          <a:prstGeom prst="rect">
            <a:avLst/>
          </a:prstGeom>
          <a:ln>
            <a:noFill/>
          </a:ln>
          <a:effectLst>
            <a:softEdge rad="112500"/>
          </a:effectLst>
        </p:spPr>
      </p:pic>
      <p:sp>
        <p:nvSpPr>
          <p:cNvPr id="4" name="Content Placeholder 3"/>
          <p:cNvSpPr>
            <a:spLocks noGrp="1"/>
          </p:cNvSpPr>
          <p:nvPr>
            <p:ph sz="half" idx="2"/>
          </p:nvPr>
        </p:nvSpPr>
        <p:spPr>
          <a:xfrm>
            <a:off x="4267200" y="1981200"/>
            <a:ext cx="4419600" cy="4648200"/>
          </a:xfrm>
        </p:spPr>
        <p:txBody>
          <a:bodyPr>
            <a:normAutofit/>
          </a:bodyPr>
          <a:lstStyle/>
          <a:p>
            <a:r>
              <a:rPr lang="en-US" dirty="0" smtClean="0"/>
              <a:t>Mentorships</a:t>
            </a:r>
          </a:p>
          <a:p>
            <a:r>
              <a:rPr lang="en-US" dirty="0" smtClean="0"/>
              <a:t>Educational retreats</a:t>
            </a:r>
          </a:p>
          <a:p>
            <a:r>
              <a:rPr lang="en-US" dirty="0" smtClean="0"/>
              <a:t>Small grants </a:t>
            </a:r>
          </a:p>
          <a:p>
            <a:r>
              <a:rPr lang="en-US" dirty="0" smtClean="0"/>
              <a:t>We cater our services to each vet </a:t>
            </a:r>
            <a:r>
              <a:rPr lang="en-US" i="1" dirty="0" smtClean="0"/>
              <a:t>individually </a:t>
            </a:r>
            <a:r>
              <a:rPr lang="en-US" dirty="0" smtClean="0"/>
              <a:t>as different areas and types of agriculture have different needs and resources.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Fellowship Fund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FVC Fellowship Fund allows us to provide small grants ($5000) on a case by case basis to assist veterans with start up costs associated with beginning operations or receive technical training in the Ag field.</a:t>
            </a:r>
            <a:endParaRPr lang="en-US" dirty="0"/>
          </a:p>
        </p:txBody>
      </p:sp>
      <p:pic>
        <p:nvPicPr>
          <p:cNvPr id="7" name="Content Placeholder 6" descr="gator ts 2.JPG"/>
          <p:cNvPicPr>
            <a:picLocks noGrp="1" noChangeAspect="1"/>
          </p:cNvPicPr>
          <p:nvPr>
            <p:ph sz="half" idx="2"/>
          </p:nvPr>
        </p:nvPicPr>
        <p:blipFill>
          <a:blip r:embed="rId2" cstate="print"/>
          <a:stretch>
            <a:fillRect/>
          </a:stretch>
        </p:blipFill>
        <p:spPr>
          <a:xfrm>
            <a:off x="5105400" y="1566069"/>
            <a:ext cx="3124200" cy="46863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Fellowship Fund Cont.</a:t>
            </a:r>
            <a:endParaRPr lang="en-US" dirty="0"/>
          </a:p>
        </p:txBody>
      </p:sp>
      <p:pic>
        <p:nvPicPr>
          <p:cNvPr id="5" name="Content Placeholder 4" descr="_MG_3332.jpg"/>
          <p:cNvPicPr>
            <a:picLocks noGrp="1" noChangeAspect="1"/>
          </p:cNvPicPr>
          <p:nvPr>
            <p:ph sz="half" idx="1"/>
          </p:nvPr>
        </p:nvPicPr>
        <p:blipFill>
          <a:blip r:embed="rId2" cstate="print"/>
          <a:stretch>
            <a:fillRect/>
          </a:stretch>
        </p:blipFill>
        <p:spPr>
          <a:xfrm>
            <a:off x="967846" y="1646238"/>
            <a:ext cx="3017308" cy="4525962"/>
          </a:xfrm>
          <a:prstGeom prst="rect">
            <a:avLst/>
          </a:prstGeom>
          <a:ln>
            <a:noFill/>
          </a:ln>
          <a:effectLst>
            <a:softEdge rad="112500"/>
          </a:effectLst>
        </p:spPr>
      </p:pic>
      <p:sp>
        <p:nvSpPr>
          <p:cNvPr id="4" name="Content Placeholder 3"/>
          <p:cNvSpPr>
            <a:spLocks noGrp="1"/>
          </p:cNvSpPr>
          <p:nvPr>
            <p:ph sz="half" idx="2"/>
          </p:nvPr>
        </p:nvSpPr>
        <p:spPr/>
        <p:txBody>
          <a:bodyPr/>
          <a:lstStyle/>
          <a:p>
            <a:r>
              <a:rPr lang="en-US" dirty="0" smtClean="0"/>
              <a:t>To date we have re-granted almost $350,000 since April 2011</a:t>
            </a:r>
          </a:p>
          <a:p>
            <a:r>
              <a:rPr lang="en-US" dirty="0" smtClean="0"/>
              <a:t>Many of our grantees are severely disabled</a:t>
            </a:r>
          </a:p>
          <a:p>
            <a:r>
              <a:rPr lang="en-US" dirty="0" smtClean="0"/>
              <a:t>Some of our Fellows are now employing several of their peers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Homegrown by Heroes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047713"/>
            <a:ext cx="3886200" cy="3797473"/>
          </a:xfrm>
        </p:spPr>
      </p:pic>
    </p:spTree>
    <p:extLst>
      <p:ext uri="{BB962C8B-B14F-4D97-AF65-F5344CB8AC3E}">
        <p14:creationId xmlns:p14="http://schemas.microsoft.com/office/powerpoint/2010/main" val="409620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FVC’s HBH National Launch</a:t>
            </a:r>
            <a:endParaRPr lang="en-US" dirty="0"/>
          </a:p>
        </p:txBody>
      </p:sp>
      <p:sp>
        <p:nvSpPr>
          <p:cNvPr id="3" name="Content Placeholder 2"/>
          <p:cNvSpPr>
            <a:spLocks noGrp="1"/>
          </p:cNvSpPr>
          <p:nvPr>
            <p:ph idx="1"/>
          </p:nvPr>
        </p:nvSpPr>
        <p:spPr/>
        <p:txBody>
          <a:bodyPr/>
          <a:lstStyle/>
          <a:p>
            <a:r>
              <a:rPr lang="en-US" dirty="0" smtClean="0"/>
              <a:t>FVC has been selected by the Kentucky Department of Agriculture to take their visionary program nationwide</a:t>
            </a:r>
          </a:p>
          <a:p>
            <a:r>
              <a:rPr lang="en-US" dirty="0" smtClean="0"/>
              <a:t>FVC received funding from Farm Credit to launch HBH and to provide marketing support to Farmer Veterans</a:t>
            </a:r>
          </a:p>
          <a:p>
            <a:r>
              <a:rPr lang="en-US" dirty="0" smtClean="0"/>
              <a:t>Interested Veterans can contact FVC to be registered early 2014</a:t>
            </a:r>
            <a:endParaRPr lang="en-US" dirty="0"/>
          </a:p>
        </p:txBody>
      </p:sp>
    </p:spTree>
    <p:extLst>
      <p:ext uri="{BB962C8B-B14F-4D97-AF65-F5344CB8AC3E}">
        <p14:creationId xmlns:p14="http://schemas.microsoft.com/office/powerpoint/2010/main" val="203350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FVC Vital Stats</a:t>
            </a:r>
            <a:endParaRPr lang="en-US" dirty="0"/>
          </a:p>
        </p:txBody>
      </p:sp>
      <p:sp>
        <p:nvSpPr>
          <p:cNvPr id="3" name="Content Placeholder 2"/>
          <p:cNvSpPr>
            <a:spLocks noGrp="1"/>
          </p:cNvSpPr>
          <p:nvPr>
            <p:ph sz="half" idx="1"/>
          </p:nvPr>
        </p:nvSpPr>
        <p:spPr/>
        <p:txBody>
          <a:bodyPr>
            <a:normAutofit lnSpcReduction="10000"/>
          </a:bodyPr>
          <a:lstStyle/>
          <a:p>
            <a:pPr>
              <a:buNone/>
            </a:pPr>
            <a:r>
              <a:rPr lang="en-US" dirty="0" smtClean="0"/>
              <a:t> </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FVC currently has a network of over 1700 veterans in 49 states</a:t>
            </a:r>
          </a:p>
          <a:p>
            <a:r>
              <a:rPr lang="en-US" dirty="0" smtClean="0"/>
              <a:t>We are working with partner agencies including Farm Credit, Farm Bureau and the NFU</a:t>
            </a:r>
          </a:p>
          <a:p>
            <a:r>
              <a:rPr lang="en-US" dirty="0" smtClean="0"/>
              <a:t>FVC is set to launch as an independent 501c3 in early 2014</a:t>
            </a:r>
          </a:p>
          <a:p>
            <a:endParaRPr lang="en-US" dirty="0"/>
          </a:p>
        </p:txBody>
      </p:sp>
      <p:pic>
        <p:nvPicPr>
          <p:cNvPr id="5" name="Picture 4" descr="_MG_9724-1.jpg"/>
          <p:cNvPicPr>
            <a:picLocks noChangeAspect="1"/>
          </p:cNvPicPr>
          <p:nvPr/>
        </p:nvPicPr>
        <p:blipFill>
          <a:blip r:embed="rId2" cstate="print"/>
          <a:stretch>
            <a:fillRect/>
          </a:stretch>
        </p:blipFill>
        <p:spPr>
          <a:xfrm>
            <a:off x="990600" y="1524000"/>
            <a:ext cx="3301484" cy="4953000"/>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Our National Network</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0217" y="2743200"/>
            <a:ext cx="3909005" cy="213360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74290" y="2743200"/>
            <a:ext cx="4219699" cy="2133600"/>
          </a:xfrm>
        </p:spPr>
      </p:pic>
    </p:spTree>
    <p:extLst>
      <p:ext uri="{BB962C8B-B14F-4D97-AF65-F5344CB8AC3E}">
        <p14:creationId xmlns:p14="http://schemas.microsoft.com/office/powerpoint/2010/main" val="3831507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Vital Stats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FVC believes in the value of financial mentors and literacy</a:t>
            </a:r>
          </a:p>
          <a:p>
            <a:r>
              <a:rPr lang="en-US" dirty="0" smtClean="0"/>
              <a:t>The number of women veterans we work with has tripled in 2 years</a:t>
            </a:r>
          </a:p>
          <a:p>
            <a:r>
              <a:rPr lang="en-US" dirty="0" smtClean="0"/>
              <a:t>We have chapters in Iowa and Maine and will be adding NY and NE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916978"/>
            <a:ext cx="3657600" cy="3984481"/>
          </a:xfrm>
          <a:prstGeom prst="rect">
            <a:avLst/>
          </a:prstGeom>
          <a:ln>
            <a:noFill/>
          </a:ln>
          <a:effectLst>
            <a:softEdge rad="112500"/>
          </a:effectLst>
        </p:spPr>
      </p:pic>
    </p:spTree>
    <p:extLst>
      <p:ext uri="{BB962C8B-B14F-4D97-AF65-F5344CB8AC3E}">
        <p14:creationId xmlns:p14="http://schemas.microsoft.com/office/powerpoint/2010/main" val="2391070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FVC &amp; </a:t>
            </a:r>
            <a:r>
              <a:rPr lang="en-US" dirty="0" err="1" smtClean="0"/>
              <a:t>AgrAbility</a:t>
            </a:r>
            <a:endParaRPr lang="en-US" dirty="0"/>
          </a:p>
        </p:txBody>
      </p:sp>
      <p:sp>
        <p:nvSpPr>
          <p:cNvPr id="5" name="Content Placeholder 4"/>
          <p:cNvSpPr>
            <a:spLocks noGrp="1"/>
          </p:cNvSpPr>
          <p:nvPr>
            <p:ph idx="1"/>
          </p:nvPr>
        </p:nvSpPr>
        <p:spPr/>
        <p:txBody>
          <a:bodyPr>
            <a:normAutofit fontScale="92500" lnSpcReduction="10000"/>
          </a:bodyPr>
          <a:lstStyle/>
          <a:p>
            <a:r>
              <a:rPr lang="en-US" dirty="0"/>
              <a:t>Modern body armor and advanced battlefield medicine in Iraq and Afghanistan have made war more survivable for American service members than ever before. As a result, the wars’ severely wounded—those who in previous generations would have likely died from their wounds—are flooding the military’s hospitals and outpatient facilities. </a:t>
            </a:r>
          </a:p>
          <a:p>
            <a:pPr lvl="1"/>
            <a:r>
              <a:rPr lang="en-US" dirty="0"/>
              <a:t>(IAVA Issue Report, February 2010)</a:t>
            </a:r>
          </a:p>
          <a:p>
            <a:endParaRPr lang="en-US" dirty="0"/>
          </a:p>
        </p:txBody>
      </p:sp>
    </p:spTree>
    <p:extLst>
      <p:ext uri="{BB962C8B-B14F-4D97-AF65-F5344CB8AC3E}">
        <p14:creationId xmlns:p14="http://schemas.microsoft.com/office/powerpoint/2010/main" val="74272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FVC &amp; </a:t>
            </a:r>
            <a:r>
              <a:rPr lang="en-US" dirty="0" err="1" smtClean="0"/>
              <a:t>AgrAbility</a:t>
            </a:r>
            <a:endParaRPr lang="en-US" dirty="0"/>
          </a:p>
        </p:txBody>
      </p:sp>
      <p:sp>
        <p:nvSpPr>
          <p:cNvPr id="10" name="Content Placeholder 9"/>
          <p:cNvSpPr>
            <a:spLocks noGrp="1"/>
          </p:cNvSpPr>
          <p:nvPr>
            <p:ph sz="half" idx="1"/>
          </p:nvPr>
        </p:nvSpPr>
        <p:spPr/>
        <p:txBody>
          <a:bodyPr/>
          <a:lstStyle/>
          <a:p>
            <a:r>
              <a:rPr lang="en-US" dirty="0"/>
              <a:t>We at FVC believe that </a:t>
            </a:r>
            <a:r>
              <a:rPr lang="en-US" dirty="0" err="1"/>
              <a:t>AgrAbility</a:t>
            </a:r>
            <a:r>
              <a:rPr lang="en-US" dirty="0"/>
              <a:t> is in a unique position to assist this growing number of disabled veterans as many of them wish to start or return to careers in the Agriculture sector. </a:t>
            </a:r>
          </a:p>
          <a:p>
            <a:endParaRPr lang="en-US" dirty="0"/>
          </a:p>
        </p:txBody>
      </p:sp>
      <p:sp>
        <p:nvSpPr>
          <p:cNvPr id="11" name="Content Placeholder 10"/>
          <p:cNvSpPr>
            <a:spLocks noGrp="1"/>
          </p:cNvSpPr>
          <p:nvPr>
            <p:ph sz="half" idx="2"/>
          </p:nvPr>
        </p:nvSpPr>
        <p:spPr/>
        <p:txBody>
          <a:bodyPr/>
          <a:lstStyle/>
          <a:p>
            <a:r>
              <a:rPr lang="en-US" dirty="0"/>
              <a:t>FVC believes that along with being a source of viable employment, farming and ranching also has the ability to help veterans heal from the wounds of war.</a:t>
            </a:r>
          </a:p>
          <a:p>
            <a:endParaRPr lang="en-US" dirty="0"/>
          </a:p>
        </p:txBody>
      </p:sp>
    </p:spTree>
    <p:extLst>
      <p:ext uri="{BB962C8B-B14F-4D97-AF65-F5344CB8AC3E}">
        <p14:creationId xmlns:p14="http://schemas.microsoft.com/office/powerpoint/2010/main" val="315129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1828800"/>
            <a:ext cx="8458200" cy="4267200"/>
          </a:xfrm>
        </p:spPr>
        <p:txBody>
          <a:bodyPr>
            <a:normAutofit/>
          </a:bodyPr>
          <a:lstStyle/>
          <a:p>
            <a:pPr>
              <a:lnSpc>
                <a:spcPts val="2900"/>
              </a:lnSpc>
              <a:defRPr/>
            </a:pPr>
            <a:r>
              <a:rPr lang="en-US" sz="3000" dirty="0" smtClean="0"/>
              <a:t>4 quick survey questions</a:t>
            </a:r>
          </a:p>
          <a:p>
            <a:pPr>
              <a:lnSpc>
                <a:spcPts val="2900"/>
              </a:lnSpc>
              <a:defRPr/>
            </a:pPr>
            <a:r>
              <a:rPr lang="en-US" sz="3000" dirty="0" smtClean="0"/>
              <a:t>Session recorded and archived with PowerPoint files at </a:t>
            </a:r>
            <a:endParaRPr lang="en-US" sz="3000" dirty="0"/>
          </a:p>
          <a:p>
            <a:pPr>
              <a:lnSpc>
                <a:spcPts val="2900"/>
              </a:lnSpc>
              <a:defRPr/>
            </a:pPr>
            <a:r>
              <a:rPr lang="en-US" sz="3000" u="sng" dirty="0"/>
              <a:t>http://agrability.org/Online-Training/virtualntw </a:t>
            </a:r>
            <a:r>
              <a:rPr lang="en-US" sz="3000" dirty="0"/>
              <a:t>along </a:t>
            </a:r>
            <a:r>
              <a:rPr lang="en-US" sz="3000" dirty="0" smtClean="0"/>
              <a:t>with resource materials</a:t>
            </a:r>
          </a:p>
          <a:p>
            <a:pPr>
              <a:lnSpc>
                <a:spcPts val="2900"/>
              </a:lnSpc>
              <a:defRPr/>
            </a:pPr>
            <a:r>
              <a:rPr lang="en-US" sz="3000" dirty="0" smtClean="0"/>
              <a:t>Problems</a:t>
            </a:r>
            <a:r>
              <a:rPr lang="en-US" sz="3000" dirty="0"/>
              <a:t>: use chat window or email </a:t>
            </a:r>
            <a:r>
              <a:rPr lang="en-US" sz="3000" u="sng" dirty="0">
                <a:solidFill>
                  <a:schemeClr val="accent2"/>
                </a:solidFill>
              </a:rPr>
              <a:t>agrability@agrability.org</a:t>
            </a:r>
            <a:endParaRPr lang="en-US" u="sng" dirty="0" smtClean="0"/>
          </a:p>
        </p:txBody>
      </p:sp>
      <p:sp>
        <p:nvSpPr>
          <p:cNvPr id="51202" name="Title 1"/>
          <p:cNvSpPr>
            <a:spLocks noGrp="1"/>
          </p:cNvSpPr>
          <p:nvPr>
            <p:ph type="title"/>
          </p:nvPr>
        </p:nvSpPr>
        <p:spPr>
          <a:xfrm>
            <a:off x="-152400" y="152400"/>
            <a:ext cx="8839200" cy="1143000"/>
          </a:xfrm>
        </p:spPr>
        <p:txBody>
          <a:bodyPr>
            <a:normAutofit/>
          </a:bodyPr>
          <a:lstStyle/>
          <a:p>
            <a:pPr>
              <a:defRPr/>
            </a:pPr>
            <a:r>
              <a:rPr lang="en-US" b="1" dirty="0">
                <a:latin typeface="+mn-lt"/>
              </a:rPr>
              <a:t>Basic Webinar Instructions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Vets</a:t>
            </a:r>
            <a:endParaRPr lang="en-US" dirty="0"/>
          </a:p>
        </p:txBody>
      </p:sp>
      <p:sp>
        <p:nvSpPr>
          <p:cNvPr id="3" name="Content Placeholder 2"/>
          <p:cNvSpPr>
            <a:spLocks noGrp="1"/>
          </p:cNvSpPr>
          <p:nvPr>
            <p:ph sz="half" idx="1"/>
          </p:nvPr>
        </p:nvSpPr>
        <p:spPr>
          <a:xfrm>
            <a:off x="457200" y="1645920"/>
            <a:ext cx="4191000" cy="4754880"/>
          </a:xfrm>
        </p:spPr>
        <p:txBody>
          <a:bodyPr>
            <a:normAutofit lnSpcReduction="10000"/>
          </a:bodyPr>
          <a:lstStyle/>
          <a:p>
            <a:r>
              <a:rPr lang="en-US" dirty="0" smtClean="0"/>
              <a:t>Our vets are involved in a wide variety of Agricultural fields:</a:t>
            </a:r>
          </a:p>
          <a:p>
            <a:pPr lvl="1"/>
            <a:r>
              <a:rPr lang="en-US" dirty="0" smtClean="0"/>
              <a:t>Fruit and Vegetables</a:t>
            </a:r>
          </a:p>
          <a:p>
            <a:pPr lvl="1"/>
            <a:r>
              <a:rPr lang="en-US" dirty="0" smtClean="0"/>
              <a:t>Poultry</a:t>
            </a:r>
          </a:p>
          <a:p>
            <a:pPr lvl="1"/>
            <a:r>
              <a:rPr lang="en-US" dirty="0" smtClean="0"/>
              <a:t>Maple Syrup production</a:t>
            </a:r>
          </a:p>
          <a:p>
            <a:pPr lvl="1"/>
            <a:r>
              <a:rPr lang="en-US" dirty="0" smtClean="0"/>
              <a:t>Vineyards/ wine production</a:t>
            </a:r>
          </a:p>
          <a:p>
            <a:pPr lvl="1"/>
            <a:r>
              <a:rPr lang="en-US" dirty="0" smtClean="0"/>
              <a:t>Ranching and mixed livestock</a:t>
            </a:r>
          </a:p>
          <a:p>
            <a:pPr lvl="1"/>
            <a:r>
              <a:rPr lang="en-US" dirty="0" err="1" smtClean="0"/>
              <a:t>Aquaponics</a:t>
            </a:r>
            <a:endParaRPr lang="en-US" dirty="0" smtClean="0"/>
          </a:p>
          <a:p>
            <a:pPr lvl="1"/>
            <a:endParaRPr lang="en-US" dirty="0" smtClean="0"/>
          </a:p>
          <a:p>
            <a:pPr lvl="1"/>
            <a:endParaRPr lang="en-US" dirty="0" smtClean="0"/>
          </a:p>
          <a:p>
            <a:endParaRPr lang="en-US" dirty="0" smtClean="0"/>
          </a:p>
        </p:txBody>
      </p:sp>
      <p:pic>
        <p:nvPicPr>
          <p:cNvPr id="8" name="Content Placeholder 7" descr="D. Beardi 4.jpg"/>
          <p:cNvPicPr>
            <a:picLocks noGrp="1" noChangeAspect="1"/>
          </p:cNvPicPr>
          <p:nvPr>
            <p:ph sz="half" idx="2"/>
          </p:nvPr>
        </p:nvPicPr>
        <p:blipFill>
          <a:blip r:embed="rId2" cstate="print"/>
          <a:stretch>
            <a:fillRect/>
          </a:stretch>
        </p:blipFill>
        <p:spPr>
          <a:xfrm>
            <a:off x="5181600" y="1646078"/>
            <a:ext cx="2971800" cy="45262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a:t>
            </a:r>
            <a:r>
              <a:rPr lang="en-US" dirty="0" err="1" smtClean="0"/>
              <a:t>Beyers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938" y="1646238"/>
            <a:ext cx="6172124" cy="4525962"/>
          </a:xfrm>
          <a:prstGeom prst="rect">
            <a:avLst/>
          </a:prstGeom>
          <a:ln>
            <a:noFill/>
          </a:ln>
          <a:effectLst>
            <a:softEdge rad="112500"/>
          </a:effectLst>
        </p:spPr>
      </p:pic>
    </p:spTree>
    <p:extLst>
      <p:ext uri="{BB962C8B-B14F-4D97-AF65-F5344CB8AC3E}">
        <p14:creationId xmlns:p14="http://schemas.microsoft.com/office/powerpoint/2010/main" val="2617046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Mickey Clayton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3550" y="1828800"/>
            <a:ext cx="6328850" cy="4208685"/>
          </a:xfrm>
          <a:prstGeom prst="rect">
            <a:avLst/>
          </a:prstGeom>
          <a:ln>
            <a:noFill/>
          </a:ln>
          <a:effectLst>
            <a:softEdge rad="112500"/>
          </a:effectLst>
        </p:spPr>
      </p:pic>
    </p:spTree>
    <p:extLst>
      <p:ext uri="{BB962C8B-B14F-4D97-AF65-F5344CB8AC3E}">
        <p14:creationId xmlns:p14="http://schemas.microsoft.com/office/powerpoint/2010/main" val="1884315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Terrell Spencer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8468" y="1646237"/>
            <a:ext cx="3522331" cy="4706715"/>
          </a:xfrm>
          <a:prstGeom prst="rect">
            <a:avLst/>
          </a:prstGeom>
          <a:ln>
            <a:noFill/>
          </a:ln>
          <a:effectLst>
            <a:softEdge rad="112500"/>
          </a:effectLst>
        </p:spPr>
      </p:pic>
    </p:spTree>
    <p:extLst>
      <p:ext uri="{BB962C8B-B14F-4D97-AF65-F5344CB8AC3E}">
        <p14:creationId xmlns:p14="http://schemas.microsoft.com/office/powerpoint/2010/main" val="2998624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Kelly Carlisle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734" y="1646238"/>
            <a:ext cx="6992532" cy="4525962"/>
          </a:xfrm>
          <a:prstGeom prst="rect">
            <a:avLst/>
          </a:prstGeom>
          <a:ln>
            <a:noFill/>
          </a:ln>
          <a:effectLst>
            <a:softEdge rad="112500"/>
          </a:effectLst>
        </p:spPr>
      </p:pic>
    </p:spTree>
    <p:extLst>
      <p:ext uri="{BB962C8B-B14F-4D97-AF65-F5344CB8AC3E}">
        <p14:creationId xmlns:p14="http://schemas.microsoft.com/office/powerpoint/2010/main" val="797354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a:xfrm>
            <a:off x="457200" y="1981199"/>
            <a:ext cx="8229600" cy="4191317"/>
          </a:xfrm>
        </p:spPr>
        <p:txBody>
          <a:bodyPr>
            <a:normAutofit/>
          </a:bodyPr>
          <a:lstStyle/>
          <a:p>
            <a:pPr algn="ctr">
              <a:buNone/>
            </a:pPr>
            <a:endParaRPr lang="en-US" dirty="0" smtClean="0"/>
          </a:p>
          <a:p>
            <a:pPr algn="ctr">
              <a:buNone/>
            </a:pPr>
            <a:r>
              <a:rPr lang="en-US" dirty="0" smtClean="0"/>
              <a:t>Contact us: info@farmvetco.org</a:t>
            </a:r>
          </a:p>
          <a:p>
            <a:pPr algn="ctr">
              <a:buNone/>
            </a:pPr>
            <a:endParaRPr lang="en-US" dirty="0" smtClean="0"/>
          </a:p>
          <a:p>
            <a:pPr algn="ctr">
              <a:buNone/>
            </a:pPr>
            <a:r>
              <a:rPr lang="en-US" dirty="0" smtClean="0"/>
              <a:t>www.farmvetco.org</a:t>
            </a:r>
          </a:p>
          <a:p>
            <a:pPr>
              <a:buNone/>
            </a:pPr>
            <a:endParaRPr lang="en-US" dirty="0" smtClean="0"/>
          </a:p>
          <a:p>
            <a:pPr marL="0" indent="0">
              <a:buNone/>
            </a:pPr>
            <a:r>
              <a:rPr lang="en-US" dirty="0" smtClean="0"/>
              <a:t>Ph.530-756-1395		Fax.530-756-1612</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2600" y="558336"/>
            <a:ext cx="2667000" cy="1676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55838"/>
            <a:ext cx="8229600" cy="4525962"/>
          </a:xfrm>
        </p:spPr>
        <p:txBody>
          <a:bodyPr>
            <a:normAutofit/>
          </a:bodyPr>
          <a:lstStyle/>
          <a:p>
            <a:pPr>
              <a:defRPr/>
            </a:pPr>
            <a:r>
              <a:rPr lang="en-US" sz="3000" dirty="0" smtClean="0"/>
              <a:t>Echo</a:t>
            </a:r>
          </a:p>
          <a:p>
            <a:pPr lvl="1">
              <a:defRPr/>
            </a:pPr>
            <a:r>
              <a:rPr lang="en-US" sz="3000" dirty="0" smtClean="0"/>
              <a:t>Check to see if you are logged in twice</a:t>
            </a:r>
          </a:p>
          <a:p>
            <a:pPr>
              <a:defRPr/>
            </a:pPr>
            <a:r>
              <a:rPr lang="en-US" sz="3000" dirty="0" smtClean="0"/>
              <a:t>Disconnection with presenters</a:t>
            </a:r>
          </a:p>
          <a:p>
            <a:pPr lvl="1">
              <a:defRPr/>
            </a:pPr>
            <a:r>
              <a:rPr lang="en-US" sz="3000" dirty="0" smtClean="0"/>
              <a:t>Hang on – we’ll reconnect as soon as possible</a:t>
            </a:r>
          </a:p>
          <a:p>
            <a:pPr>
              <a:defRPr/>
            </a:pPr>
            <a:r>
              <a:rPr lang="en-US" sz="3000" dirty="0" smtClean="0"/>
              <a:t>Disconnection with participants</a:t>
            </a:r>
          </a:p>
          <a:p>
            <a:pPr lvl="1">
              <a:defRPr/>
            </a:pPr>
            <a:r>
              <a:rPr lang="en-US" sz="3000" dirty="0" smtClean="0"/>
              <a:t>Log in again</a:t>
            </a:r>
          </a:p>
          <a:p>
            <a:pPr marL="393192" lvl="1" indent="0">
              <a:buFont typeface="Wingdings 2" pitchFamily="18" charset="2"/>
              <a:buNone/>
              <a:defRPr/>
            </a:pPr>
            <a:endParaRPr lang="en-US" dirty="0"/>
          </a:p>
        </p:txBody>
      </p:sp>
      <p:sp>
        <p:nvSpPr>
          <p:cNvPr id="3" name="Title 2"/>
          <p:cNvSpPr>
            <a:spLocks noGrp="1"/>
          </p:cNvSpPr>
          <p:nvPr>
            <p:ph type="title"/>
          </p:nvPr>
        </p:nvSpPr>
        <p:spPr>
          <a:xfrm>
            <a:off x="228600" y="228600"/>
            <a:ext cx="8229600" cy="1143000"/>
          </a:xfrm>
        </p:spPr>
        <p:txBody>
          <a:bodyPr>
            <a:normAutofit/>
          </a:bodyPr>
          <a:lstStyle/>
          <a:p>
            <a:pPr>
              <a:defRPr/>
            </a:pPr>
            <a:r>
              <a:rPr lang="en-US" b="1" dirty="0" smtClean="0">
                <a:latin typeface="+mn-lt"/>
              </a:rPr>
              <a:t>Known Webinar Issues</a:t>
            </a:r>
            <a:endParaRPr lang="en-US"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1828800"/>
            <a:ext cx="8153400" cy="4754562"/>
          </a:xfrm>
        </p:spPr>
        <p:txBody>
          <a:bodyPr>
            <a:normAutofit fontScale="92500" lnSpcReduction="20000"/>
          </a:bodyPr>
          <a:lstStyle/>
          <a:p>
            <a:pPr>
              <a:defRPr/>
            </a:pPr>
            <a:r>
              <a:rPr lang="en-US" sz="3000" dirty="0" smtClean="0"/>
              <a:t>AgrAbility: USDA-sponsored program that assists farmers, ranchers, and other agricultural workers with disabilities.</a:t>
            </a:r>
          </a:p>
          <a:p>
            <a:pPr lvl="1">
              <a:defRPr/>
            </a:pPr>
            <a:r>
              <a:rPr lang="en-US" dirty="0" smtClean="0"/>
              <a:t>Partners land grant universities with disability services organizations</a:t>
            </a:r>
          </a:p>
          <a:p>
            <a:pPr lvl="1">
              <a:defRPr/>
            </a:pPr>
            <a:r>
              <a:rPr lang="en-US" dirty="0" smtClean="0"/>
              <a:t>Currently 20 projects covering 22 states</a:t>
            </a:r>
          </a:p>
          <a:p>
            <a:pPr lvl="1">
              <a:defRPr/>
            </a:pPr>
            <a:r>
              <a:rPr lang="en-US" dirty="0" smtClean="0"/>
              <a:t>National AgrAbility Project: Led by Purdue’s Breaking New Ground Resource Center. Partners include:</a:t>
            </a:r>
          </a:p>
          <a:p>
            <a:pPr lvl="2">
              <a:defRPr/>
            </a:pPr>
            <a:r>
              <a:rPr lang="en-US" sz="2000" dirty="0" smtClean="0"/>
              <a:t>Goodwill of the Finger Lakes</a:t>
            </a:r>
          </a:p>
          <a:p>
            <a:pPr lvl="2">
              <a:defRPr/>
            </a:pPr>
            <a:r>
              <a:rPr lang="en-US" sz="2000" dirty="0" smtClean="0"/>
              <a:t>The Arthritis Foundation, Heartland Region</a:t>
            </a:r>
          </a:p>
          <a:p>
            <a:pPr lvl="2">
              <a:defRPr/>
            </a:pPr>
            <a:r>
              <a:rPr lang="en-US" sz="2000" dirty="0" smtClean="0"/>
              <a:t>The University of Illinois at Urbana-Champaign</a:t>
            </a:r>
          </a:p>
          <a:p>
            <a:pPr lvl="2">
              <a:defRPr/>
            </a:pPr>
            <a:r>
              <a:rPr lang="en-US" sz="2000" dirty="0" smtClean="0"/>
              <a:t>Colorado State University</a:t>
            </a:r>
          </a:p>
          <a:p>
            <a:pPr lvl="1">
              <a:defRPr/>
            </a:pPr>
            <a:r>
              <a:rPr lang="en-US" dirty="0" smtClean="0"/>
              <a:t>More information available at </a:t>
            </a:r>
            <a:r>
              <a:rPr lang="en-US" dirty="0" smtClean="0">
                <a:solidFill>
                  <a:srgbClr val="FFFF00"/>
                </a:solidFill>
                <a:hlinkClick r:id="rId2"/>
              </a:rPr>
              <a:t>www.agrability.org</a:t>
            </a:r>
            <a:endParaRPr lang="en-US" dirty="0" smtClean="0">
              <a:solidFill>
                <a:srgbClr val="FFFF00"/>
              </a:solidFill>
            </a:endParaRPr>
          </a:p>
        </p:txBody>
      </p:sp>
      <p:pic>
        <p:nvPicPr>
          <p:cNvPr id="12291" name="Picture 5" descr="agrMDns.jpg"/>
          <p:cNvPicPr>
            <a:picLocks noChangeAspect="1"/>
          </p:cNvPicPr>
          <p:nvPr/>
        </p:nvPicPr>
        <p:blipFill>
          <a:blip r:embed="rId3" cstate="print"/>
          <a:srcRect/>
          <a:stretch>
            <a:fillRect/>
          </a:stretch>
        </p:blipFill>
        <p:spPr bwMode="auto">
          <a:xfrm>
            <a:off x="2514600" y="457200"/>
            <a:ext cx="426085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FVC Mission</a:t>
            </a:r>
            <a:endParaRPr lang="en-US" dirty="0"/>
          </a:p>
        </p:txBody>
      </p:sp>
      <p:pic>
        <p:nvPicPr>
          <p:cNvPr id="4" name="Content Placeholder 3" descr="Spense Family 2916.tif"/>
          <p:cNvPicPr>
            <a:picLocks noGrp="1" noChangeAspect="1"/>
          </p:cNvPicPr>
          <p:nvPr>
            <p:ph idx="1"/>
          </p:nvPr>
        </p:nvPicPr>
        <p:blipFill>
          <a:blip r:embed="rId2" cstate="print"/>
          <a:stretch>
            <a:fillRect/>
          </a:stretch>
        </p:blipFill>
        <p:spPr>
          <a:xfrm>
            <a:off x="457200" y="1981200"/>
            <a:ext cx="8458200" cy="304983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762000" y="4800600"/>
            <a:ext cx="7764843" cy="1676400"/>
          </a:xfrm>
        </p:spPr>
        <p:txBody>
          <a:bodyPr>
            <a:normAutofit fontScale="47500" lnSpcReduction="20000"/>
          </a:bodyPr>
          <a:lstStyle/>
          <a:p>
            <a:pPr algn="ctr">
              <a:buNone/>
            </a:pPr>
            <a:r>
              <a:rPr lang="en-US" sz="6500" dirty="0" smtClean="0"/>
              <a:t>The mission of the Farmer Veteran Coalition is to </a:t>
            </a:r>
            <a:r>
              <a:rPr lang="en-US" sz="7300" i="1" dirty="0" smtClean="0"/>
              <a:t>Mobilize Veterans to Feed America</a:t>
            </a:r>
            <a:r>
              <a:rPr lang="en-US" sz="7300" dirty="0" smtClean="0"/>
              <a:t>. </a:t>
            </a:r>
          </a:p>
          <a:p>
            <a:pPr>
              <a:buNone/>
            </a:pPr>
            <a:r>
              <a:rPr lang="en-US" sz="3600" dirty="0" smtClean="0"/>
              <a:t> </a:t>
            </a:r>
          </a:p>
          <a:p>
            <a:pPr>
              <a:buNone/>
            </a:pPr>
            <a:endParaRPr lang="en-US" sz="2900" dirty="0" smtClean="0"/>
          </a:p>
        </p:txBody>
      </p:sp>
      <p:pic>
        <p:nvPicPr>
          <p:cNvPr id="8" name="Content Placeholder 7" descr="Althea Matthew Raiford Aug 2011.JPG"/>
          <p:cNvPicPr>
            <a:picLocks noGrp="1" noChangeAspect="1"/>
          </p:cNvPicPr>
          <p:nvPr>
            <p:ph type="pic" idx="1"/>
          </p:nvPr>
        </p:nvPicPr>
        <p:blipFill>
          <a:blip r:embed="rId2" cstate="print"/>
          <a:srcRect t="16071" b="16071"/>
          <a:stretch>
            <a:fillRect/>
          </a:stretch>
        </p:blipFill>
        <p:spPr>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Believe</a:t>
            </a:r>
            <a:endParaRPr lang="en-US" dirty="0"/>
          </a:p>
        </p:txBody>
      </p:sp>
      <p:pic>
        <p:nvPicPr>
          <p:cNvPr id="5" name="Content Placeholder 4" descr="southtown_0069.jpg"/>
          <p:cNvPicPr>
            <a:picLocks noGrp="1" noChangeAspect="1"/>
          </p:cNvPicPr>
          <p:nvPr>
            <p:ph sz="half" idx="1"/>
          </p:nvPr>
        </p:nvPicPr>
        <p:blipFill>
          <a:blip r:embed="rId2" cstate="print"/>
          <a:stretch>
            <a:fillRect/>
          </a:stretch>
        </p:blipFill>
        <p:spPr>
          <a:xfrm>
            <a:off x="967846" y="1646238"/>
            <a:ext cx="3017308" cy="4525962"/>
          </a:xfrm>
          <a:prstGeom prst="rect">
            <a:avLst/>
          </a:prstGeom>
          <a:ln>
            <a:noFill/>
          </a:ln>
          <a:effectLst>
            <a:softEdge rad="112500"/>
          </a:effectLst>
        </p:spPr>
      </p:pic>
      <p:sp>
        <p:nvSpPr>
          <p:cNvPr id="4" name="Content Placeholder 3"/>
          <p:cNvSpPr>
            <a:spLocks noGrp="1"/>
          </p:cNvSpPr>
          <p:nvPr>
            <p:ph sz="half" idx="2"/>
          </p:nvPr>
        </p:nvSpPr>
        <p:spPr>
          <a:xfrm>
            <a:off x="4267200" y="1645920"/>
            <a:ext cx="4419600" cy="4907280"/>
          </a:xfrm>
        </p:spPr>
        <p:txBody>
          <a:bodyPr>
            <a:normAutofit lnSpcReduction="10000"/>
          </a:bodyPr>
          <a:lstStyle/>
          <a:p>
            <a:r>
              <a:rPr lang="en-US" dirty="0" smtClean="0"/>
              <a:t>We believe that veterans possess the unique skills and character needed to strengthen rural communities</a:t>
            </a:r>
          </a:p>
          <a:p>
            <a:endParaRPr lang="en-US" dirty="0" smtClean="0"/>
          </a:p>
          <a:p>
            <a:r>
              <a:rPr lang="en-US" dirty="0" smtClean="0"/>
              <a:t>We believe that food production offers purpose, opportunity, and physical and psychological benefits.</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Vets and Farming?</a:t>
            </a:r>
            <a:endParaRPr lang="en-US" dirty="0"/>
          </a:p>
        </p:txBody>
      </p:sp>
      <p:sp>
        <p:nvSpPr>
          <p:cNvPr id="3" name="Content Placeholder 2"/>
          <p:cNvSpPr>
            <a:spLocks noGrp="1"/>
          </p:cNvSpPr>
          <p:nvPr>
            <p:ph idx="1"/>
          </p:nvPr>
        </p:nvSpPr>
        <p:spPr>
          <a:xfrm>
            <a:off x="4419600" y="1752600"/>
            <a:ext cx="4572000" cy="5105400"/>
          </a:xfrm>
        </p:spPr>
        <p:txBody>
          <a:bodyPr>
            <a:normAutofit fontScale="32500" lnSpcReduction="20000"/>
          </a:bodyPr>
          <a:lstStyle/>
          <a:p>
            <a:r>
              <a:rPr lang="en-US" sz="9800" dirty="0" smtClean="0"/>
              <a:t>The average age of a U.S. Farmer  is 57 yrs old. For every 2 retiring, 1 begins</a:t>
            </a:r>
          </a:p>
          <a:p>
            <a:pPr lvl="1">
              <a:buNone/>
            </a:pPr>
            <a:endParaRPr lang="en-US" sz="9800" dirty="0" smtClean="0"/>
          </a:p>
          <a:p>
            <a:r>
              <a:rPr lang="en-US" sz="9800" i="1" dirty="0" smtClean="0"/>
              <a:t>Rural America makes up 1/6 of the population of the United States; those who serve us in uniform, 45%...” </a:t>
            </a:r>
          </a:p>
          <a:p>
            <a:pPr marL="342900" lvl="8" indent="-342900"/>
            <a:r>
              <a:rPr lang="en-US" sz="4800" i="1" dirty="0" err="1" smtClean="0"/>
              <a:t>Vilsack</a:t>
            </a:r>
            <a:r>
              <a:rPr lang="en-US" sz="4800" i="1" dirty="0" smtClean="0"/>
              <a:t> February 18, 2010</a:t>
            </a:r>
            <a:endParaRPr lang="en-US" sz="4800" dirty="0" smtClean="0"/>
          </a:p>
          <a:p>
            <a:endParaRPr lang="en-US" sz="8800" i="1" dirty="0" smtClean="0"/>
          </a:p>
          <a:p>
            <a:endParaRPr lang="en-US" dirty="0"/>
          </a:p>
        </p:txBody>
      </p:sp>
      <p:pic>
        <p:nvPicPr>
          <p:cNvPr id="3074" name="Picture 2" descr="C:\Users\admin2\Dropbox\Photos\2011_5_12_FarmerVeteran\Iowa Retreat\Iowa retreat 055.JPG"/>
          <p:cNvPicPr>
            <a:picLocks noChangeAspect="1" noChangeArrowheads="1"/>
          </p:cNvPicPr>
          <p:nvPr/>
        </p:nvPicPr>
        <p:blipFill>
          <a:blip r:embed="rId2" cstate="print"/>
          <a:stretch>
            <a:fillRect/>
          </a:stretch>
        </p:blipFill>
        <p:spPr bwMode="auto">
          <a:xfrm>
            <a:off x="1066799" y="2022583"/>
            <a:ext cx="2998035" cy="40734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798</TotalTime>
  <Words>1006</Words>
  <Application>Microsoft Office PowerPoint</Application>
  <PresentationFormat>On-screen Show (4:3)</PresentationFormat>
  <Paragraphs>120</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Rockwell</vt:lpstr>
      <vt:lpstr>Wingdings 2</vt:lpstr>
      <vt:lpstr>Foundry</vt:lpstr>
      <vt:lpstr>Farmer Veteran Coalition</vt:lpstr>
      <vt:lpstr>Basic Webinar Instructions</vt:lpstr>
      <vt:lpstr>Basic Webinar Instructions</vt:lpstr>
      <vt:lpstr>Known Webinar Issues</vt:lpstr>
      <vt:lpstr>PowerPoint Presentation</vt:lpstr>
      <vt:lpstr>FVC Mission</vt:lpstr>
      <vt:lpstr>PowerPoint Presentation</vt:lpstr>
      <vt:lpstr>What We Believe</vt:lpstr>
      <vt:lpstr>Why Vets and Farming?</vt:lpstr>
      <vt:lpstr>Our Founder</vt:lpstr>
      <vt:lpstr>FVC Principles</vt:lpstr>
      <vt:lpstr>One</vt:lpstr>
      <vt:lpstr>One Continued</vt:lpstr>
      <vt:lpstr>Two</vt:lpstr>
      <vt:lpstr>Three</vt:lpstr>
      <vt:lpstr>Four</vt:lpstr>
      <vt:lpstr>Four Continued</vt:lpstr>
      <vt:lpstr>FVC Programs</vt:lpstr>
      <vt:lpstr>What does FVC do?</vt:lpstr>
      <vt:lpstr>What FVC does continued…</vt:lpstr>
      <vt:lpstr>The Fellowship Fund</vt:lpstr>
      <vt:lpstr>The Fellowship Fund Cont.</vt:lpstr>
      <vt:lpstr>Homegrown by Heroes</vt:lpstr>
      <vt:lpstr>FVC’s HBH National Launch</vt:lpstr>
      <vt:lpstr>FVC Vital Stats</vt:lpstr>
      <vt:lpstr>Our National Network</vt:lpstr>
      <vt:lpstr>More Vital Stats</vt:lpstr>
      <vt:lpstr>FVC &amp; AgrAbility</vt:lpstr>
      <vt:lpstr>FVC &amp; AgrAbility</vt:lpstr>
      <vt:lpstr>Our Vets</vt:lpstr>
      <vt:lpstr>Meet the Beyers</vt:lpstr>
      <vt:lpstr>Meet Mickey Clayton</vt:lpstr>
      <vt:lpstr>Meet Terrell Spencer</vt:lpstr>
      <vt:lpstr>Meet Kelly Carlisle</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 Veteran Coalition</dc:title>
  <dc:creator>MichaelP</dc:creator>
  <cp:lastModifiedBy>Jones, Paul J</cp:lastModifiedBy>
  <cp:revision>66</cp:revision>
  <dcterms:created xsi:type="dcterms:W3CDTF">2011-09-01T17:30:06Z</dcterms:created>
  <dcterms:modified xsi:type="dcterms:W3CDTF">2013-12-11T14:40:24Z</dcterms:modified>
</cp:coreProperties>
</file>