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9"/>
  </p:notesMasterIdLst>
  <p:handoutMasterIdLst>
    <p:handoutMasterId r:id="rId60"/>
  </p:handoutMasterIdLst>
  <p:sldIdLst>
    <p:sldId id="353" r:id="rId3"/>
    <p:sldId id="354" r:id="rId4"/>
    <p:sldId id="355" r:id="rId5"/>
    <p:sldId id="356" r:id="rId6"/>
    <p:sldId id="357" r:id="rId7"/>
    <p:sldId id="257" r:id="rId8"/>
    <p:sldId id="269" r:id="rId9"/>
    <p:sldId id="292" r:id="rId10"/>
    <p:sldId id="293" r:id="rId11"/>
    <p:sldId id="295" r:id="rId12"/>
    <p:sldId id="307" r:id="rId13"/>
    <p:sldId id="308" r:id="rId14"/>
    <p:sldId id="310" r:id="rId15"/>
    <p:sldId id="311" r:id="rId16"/>
    <p:sldId id="312" r:id="rId17"/>
    <p:sldId id="313" r:id="rId18"/>
    <p:sldId id="309" r:id="rId19"/>
    <p:sldId id="314" r:id="rId20"/>
    <p:sldId id="315" r:id="rId21"/>
    <p:sldId id="316" r:id="rId22"/>
    <p:sldId id="318" r:id="rId23"/>
    <p:sldId id="319" r:id="rId24"/>
    <p:sldId id="320" r:id="rId25"/>
    <p:sldId id="321" r:id="rId26"/>
    <p:sldId id="322" r:id="rId27"/>
    <p:sldId id="317" r:id="rId28"/>
    <p:sldId id="323" r:id="rId29"/>
    <p:sldId id="324" r:id="rId30"/>
    <p:sldId id="325" r:id="rId31"/>
    <p:sldId id="326" r:id="rId32"/>
    <p:sldId id="327" r:id="rId33"/>
    <p:sldId id="328" r:id="rId34"/>
    <p:sldId id="329" r:id="rId35"/>
    <p:sldId id="331" r:id="rId36"/>
    <p:sldId id="330" r:id="rId37"/>
    <p:sldId id="332" r:id="rId38"/>
    <p:sldId id="333" r:id="rId39"/>
    <p:sldId id="341" r:id="rId40"/>
    <p:sldId id="342" r:id="rId41"/>
    <p:sldId id="344" r:id="rId42"/>
    <p:sldId id="334" r:id="rId43"/>
    <p:sldId id="335" r:id="rId44"/>
    <p:sldId id="336" r:id="rId45"/>
    <p:sldId id="337" r:id="rId46"/>
    <p:sldId id="338" r:id="rId47"/>
    <p:sldId id="339" r:id="rId48"/>
    <p:sldId id="340" r:id="rId49"/>
    <p:sldId id="345" r:id="rId50"/>
    <p:sldId id="346" r:id="rId51"/>
    <p:sldId id="347" r:id="rId52"/>
    <p:sldId id="348" r:id="rId53"/>
    <p:sldId id="349" r:id="rId54"/>
    <p:sldId id="350" r:id="rId55"/>
    <p:sldId id="351" r:id="rId56"/>
    <p:sldId id="352" r:id="rId57"/>
    <p:sldId id="274" r:id="rId58"/>
  </p:sldIdLst>
  <p:sldSz cx="9144000" cy="6858000" type="screen4x3"/>
  <p:notesSz cx="6858000" cy="9144000"/>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howGuides="1">
      <p:cViewPr varScale="1">
        <p:scale>
          <a:sx n="95" d="100"/>
          <a:sy n="95" d="100"/>
        </p:scale>
        <p:origin x="9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16D341-6D40-498C-B355-1A6B10FB4029}" type="datetimeFigureOut">
              <a:rPr lang="en-US"/>
              <a:t>2/23/2017</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386A95-D0A4-44B9-98DA-3665758D8262}" type="slidenum">
              <a:rPr/>
              <a:t>‹#›</a:t>
            </a:fld>
            <a:endParaRPr dirty="0"/>
          </a:p>
        </p:txBody>
      </p:sp>
    </p:spTree>
    <p:extLst>
      <p:ext uri="{BB962C8B-B14F-4D97-AF65-F5344CB8AC3E}">
        <p14:creationId xmlns:p14="http://schemas.microsoft.com/office/powerpoint/2010/main" val="34698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5E7497-3723-4859-BCC5-41DA474F1359}" type="datetimeFigureOut">
              <a:rPr lang="en-US"/>
              <a:t>2/23/2017</a:t>
            </a:fld>
            <a:endParaRP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3821A9-1C31-4760-BDBC-9A0BA471B1B7}" type="slidenum">
              <a:rPr/>
              <a:t>‹#›</a:t>
            </a:fld>
            <a:endParaRPr dirty="0"/>
          </a:p>
        </p:txBody>
      </p:sp>
    </p:spTree>
    <p:extLst>
      <p:ext uri="{BB962C8B-B14F-4D97-AF65-F5344CB8AC3E}">
        <p14:creationId xmlns:p14="http://schemas.microsoft.com/office/powerpoint/2010/main" val="3322161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9220" name="Slide Number Placeholder 3"/>
          <p:cNvSpPr>
            <a:spLocks noGrp="1"/>
          </p:cNvSpPr>
          <p:nvPr>
            <p:ph type="sldNum" sz="quarter" idx="5"/>
          </p:nvPr>
        </p:nvSpPr>
        <p:spPr>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Times" panose="02020603050405020304" pitchFamily="18" charset="0"/>
              </a:defRPr>
            </a:lvl1pPr>
            <a:lvl2pPr marL="742950" indent="-285750">
              <a:defRPr sz="2400" u="sng">
                <a:solidFill>
                  <a:schemeClr val="tx1"/>
                </a:solidFill>
                <a:latin typeface="Times" panose="02020603050405020304" pitchFamily="18" charset="0"/>
              </a:defRPr>
            </a:lvl2pPr>
            <a:lvl3pPr marL="1143000" indent="-228600">
              <a:defRPr sz="2400" u="sng">
                <a:solidFill>
                  <a:schemeClr val="tx1"/>
                </a:solidFill>
                <a:latin typeface="Times" panose="02020603050405020304" pitchFamily="18" charset="0"/>
              </a:defRPr>
            </a:lvl3pPr>
            <a:lvl4pPr marL="1600200" indent="-228600">
              <a:defRPr sz="2400" u="sng">
                <a:solidFill>
                  <a:schemeClr val="tx1"/>
                </a:solidFill>
                <a:latin typeface="Times" panose="02020603050405020304" pitchFamily="18" charset="0"/>
              </a:defRPr>
            </a:lvl4pPr>
            <a:lvl5pPr marL="2057400" indent="-228600">
              <a:defRPr sz="2400" u="sng">
                <a:solidFill>
                  <a:schemeClr val="tx1"/>
                </a:solidFill>
                <a:latin typeface="Times" panose="02020603050405020304" pitchFamily="18" charset="0"/>
              </a:defRPr>
            </a:lvl5pPr>
            <a:lvl6pPr marL="2514600" indent="-228600" eaLnBrk="0" fontAlgn="base" hangingPunct="0">
              <a:spcBef>
                <a:spcPct val="0"/>
              </a:spcBef>
              <a:spcAft>
                <a:spcPct val="0"/>
              </a:spcAft>
              <a:defRPr sz="2400" u="sng">
                <a:solidFill>
                  <a:schemeClr val="tx1"/>
                </a:solidFill>
                <a:latin typeface="Times" panose="02020603050405020304" pitchFamily="18" charset="0"/>
              </a:defRPr>
            </a:lvl6pPr>
            <a:lvl7pPr marL="2971800" indent="-228600" eaLnBrk="0" fontAlgn="base" hangingPunct="0">
              <a:spcBef>
                <a:spcPct val="0"/>
              </a:spcBef>
              <a:spcAft>
                <a:spcPct val="0"/>
              </a:spcAft>
              <a:defRPr sz="2400" u="sng">
                <a:solidFill>
                  <a:schemeClr val="tx1"/>
                </a:solidFill>
                <a:latin typeface="Times" panose="02020603050405020304" pitchFamily="18" charset="0"/>
              </a:defRPr>
            </a:lvl7pPr>
            <a:lvl8pPr marL="3429000" indent="-228600" eaLnBrk="0" fontAlgn="base" hangingPunct="0">
              <a:spcBef>
                <a:spcPct val="0"/>
              </a:spcBef>
              <a:spcAft>
                <a:spcPct val="0"/>
              </a:spcAft>
              <a:defRPr sz="2400" u="sng">
                <a:solidFill>
                  <a:schemeClr val="tx1"/>
                </a:solidFill>
                <a:latin typeface="Times" panose="02020603050405020304" pitchFamily="18" charset="0"/>
              </a:defRPr>
            </a:lvl8pPr>
            <a:lvl9pPr marL="3886200" indent="-228600" eaLnBrk="0" fontAlgn="base" hangingPunct="0">
              <a:spcBef>
                <a:spcPct val="0"/>
              </a:spcBef>
              <a:spcAft>
                <a:spcPct val="0"/>
              </a:spcAft>
              <a:defRPr sz="2400" u="sng">
                <a:solidFill>
                  <a:schemeClr val="tx1"/>
                </a:solidFill>
                <a:latin typeface="Times" panose="02020603050405020304" pitchFamily="18" charset="0"/>
              </a:defRPr>
            </a:lvl9pPr>
          </a:lstStyle>
          <a:p>
            <a:fld id="{7C1D1385-A0EE-4C4A-A90B-4E1D1692D434}" type="slidenum">
              <a:rPr lang="en-US" altLang="en-US" sz="1200" u="none" smtClean="0">
                <a:latin typeface="Calibri" panose="020F0502020204030204" pitchFamily="34" charset="0"/>
                <a:cs typeface="Arial" panose="020B0604020202020204" pitchFamily="34" charset="0"/>
              </a:rPr>
              <a:pPr/>
              <a:t>2</a:t>
            </a:fld>
            <a:endParaRPr lang="en-US" altLang="en-US" sz="1200" u="none" smtClean="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80235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12</a:t>
            </a:fld>
            <a:endParaRPr lang="en-US" dirty="0"/>
          </a:p>
        </p:txBody>
      </p:sp>
    </p:spTree>
    <p:extLst>
      <p:ext uri="{BB962C8B-B14F-4D97-AF65-F5344CB8AC3E}">
        <p14:creationId xmlns:p14="http://schemas.microsoft.com/office/powerpoint/2010/main" val="2948643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13</a:t>
            </a:fld>
            <a:endParaRPr lang="en-US" dirty="0"/>
          </a:p>
        </p:txBody>
      </p:sp>
    </p:spTree>
    <p:extLst>
      <p:ext uri="{BB962C8B-B14F-4D97-AF65-F5344CB8AC3E}">
        <p14:creationId xmlns:p14="http://schemas.microsoft.com/office/powerpoint/2010/main" val="2481249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14</a:t>
            </a:fld>
            <a:endParaRPr lang="en-US" dirty="0"/>
          </a:p>
        </p:txBody>
      </p:sp>
    </p:spTree>
    <p:extLst>
      <p:ext uri="{BB962C8B-B14F-4D97-AF65-F5344CB8AC3E}">
        <p14:creationId xmlns:p14="http://schemas.microsoft.com/office/powerpoint/2010/main" val="2239751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15</a:t>
            </a:fld>
            <a:endParaRPr lang="en-US" dirty="0"/>
          </a:p>
        </p:txBody>
      </p:sp>
    </p:spTree>
    <p:extLst>
      <p:ext uri="{BB962C8B-B14F-4D97-AF65-F5344CB8AC3E}">
        <p14:creationId xmlns:p14="http://schemas.microsoft.com/office/powerpoint/2010/main" val="308340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16</a:t>
            </a:fld>
            <a:endParaRPr lang="en-US" dirty="0"/>
          </a:p>
        </p:txBody>
      </p:sp>
    </p:spTree>
    <p:extLst>
      <p:ext uri="{BB962C8B-B14F-4D97-AF65-F5344CB8AC3E}">
        <p14:creationId xmlns:p14="http://schemas.microsoft.com/office/powerpoint/2010/main" val="3254937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17</a:t>
            </a:fld>
            <a:endParaRPr lang="en-US" dirty="0"/>
          </a:p>
        </p:txBody>
      </p:sp>
    </p:spTree>
    <p:extLst>
      <p:ext uri="{BB962C8B-B14F-4D97-AF65-F5344CB8AC3E}">
        <p14:creationId xmlns:p14="http://schemas.microsoft.com/office/powerpoint/2010/main" val="2499354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18</a:t>
            </a:fld>
            <a:endParaRPr lang="en-US" dirty="0"/>
          </a:p>
        </p:txBody>
      </p:sp>
    </p:spTree>
    <p:extLst>
      <p:ext uri="{BB962C8B-B14F-4D97-AF65-F5344CB8AC3E}">
        <p14:creationId xmlns:p14="http://schemas.microsoft.com/office/powerpoint/2010/main" val="2224955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19</a:t>
            </a:fld>
            <a:endParaRPr lang="en-US" dirty="0"/>
          </a:p>
        </p:txBody>
      </p:sp>
    </p:spTree>
    <p:extLst>
      <p:ext uri="{BB962C8B-B14F-4D97-AF65-F5344CB8AC3E}">
        <p14:creationId xmlns:p14="http://schemas.microsoft.com/office/powerpoint/2010/main" val="4012708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20</a:t>
            </a:fld>
            <a:endParaRPr lang="en-US" dirty="0"/>
          </a:p>
        </p:txBody>
      </p:sp>
    </p:spTree>
    <p:extLst>
      <p:ext uri="{BB962C8B-B14F-4D97-AF65-F5344CB8AC3E}">
        <p14:creationId xmlns:p14="http://schemas.microsoft.com/office/powerpoint/2010/main" val="1529398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21</a:t>
            </a:fld>
            <a:endParaRPr lang="en-US" dirty="0"/>
          </a:p>
        </p:txBody>
      </p:sp>
    </p:spTree>
    <p:extLst>
      <p:ext uri="{BB962C8B-B14F-4D97-AF65-F5344CB8AC3E}">
        <p14:creationId xmlns:p14="http://schemas.microsoft.com/office/powerpoint/2010/main" val="2940127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0761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22</a:t>
            </a:fld>
            <a:endParaRPr lang="en-US" dirty="0"/>
          </a:p>
        </p:txBody>
      </p:sp>
    </p:spTree>
    <p:extLst>
      <p:ext uri="{BB962C8B-B14F-4D97-AF65-F5344CB8AC3E}">
        <p14:creationId xmlns:p14="http://schemas.microsoft.com/office/powerpoint/2010/main" val="2984922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23</a:t>
            </a:fld>
            <a:endParaRPr lang="en-US" dirty="0"/>
          </a:p>
        </p:txBody>
      </p:sp>
    </p:spTree>
    <p:extLst>
      <p:ext uri="{BB962C8B-B14F-4D97-AF65-F5344CB8AC3E}">
        <p14:creationId xmlns:p14="http://schemas.microsoft.com/office/powerpoint/2010/main" val="638542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24</a:t>
            </a:fld>
            <a:endParaRPr lang="en-US" dirty="0"/>
          </a:p>
        </p:txBody>
      </p:sp>
    </p:spTree>
    <p:extLst>
      <p:ext uri="{BB962C8B-B14F-4D97-AF65-F5344CB8AC3E}">
        <p14:creationId xmlns:p14="http://schemas.microsoft.com/office/powerpoint/2010/main" val="3541208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25</a:t>
            </a:fld>
            <a:endParaRPr lang="en-US" dirty="0"/>
          </a:p>
        </p:txBody>
      </p:sp>
    </p:spTree>
    <p:extLst>
      <p:ext uri="{BB962C8B-B14F-4D97-AF65-F5344CB8AC3E}">
        <p14:creationId xmlns:p14="http://schemas.microsoft.com/office/powerpoint/2010/main" val="2970109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26</a:t>
            </a:fld>
            <a:endParaRPr lang="en-US" dirty="0"/>
          </a:p>
        </p:txBody>
      </p:sp>
    </p:spTree>
    <p:extLst>
      <p:ext uri="{BB962C8B-B14F-4D97-AF65-F5344CB8AC3E}">
        <p14:creationId xmlns:p14="http://schemas.microsoft.com/office/powerpoint/2010/main" val="201835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27</a:t>
            </a:fld>
            <a:endParaRPr lang="en-US" dirty="0"/>
          </a:p>
        </p:txBody>
      </p:sp>
    </p:spTree>
    <p:extLst>
      <p:ext uri="{BB962C8B-B14F-4D97-AF65-F5344CB8AC3E}">
        <p14:creationId xmlns:p14="http://schemas.microsoft.com/office/powerpoint/2010/main" val="3664665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28</a:t>
            </a:fld>
            <a:endParaRPr lang="en-US" dirty="0"/>
          </a:p>
        </p:txBody>
      </p:sp>
    </p:spTree>
    <p:extLst>
      <p:ext uri="{BB962C8B-B14F-4D97-AF65-F5344CB8AC3E}">
        <p14:creationId xmlns:p14="http://schemas.microsoft.com/office/powerpoint/2010/main" val="3654986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29</a:t>
            </a:fld>
            <a:endParaRPr lang="en-US" dirty="0"/>
          </a:p>
        </p:txBody>
      </p:sp>
    </p:spTree>
    <p:extLst>
      <p:ext uri="{BB962C8B-B14F-4D97-AF65-F5344CB8AC3E}">
        <p14:creationId xmlns:p14="http://schemas.microsoft.com/office/powerpoint/2010/main" val="2267827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30</a:t>
            </a:fld>
            <a:endParaRPr lang="en-US" dirty="0"/>
          </a:p>
        </p:txBody>
      </p:sp>
    </p:spTree>
    <p:extLst>
      <p:ext uri="{BB962C8B-B14F-4D97-AF65-F5344CB8AC3E}">
        <p14:creationId xmlns:p14="http://schemas.microsoft.com/office/powerpoint/2010/main" val="2965703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31</a:t>
            </a:fld>
            <a:endParaRPr lang="en-US" dirty="0"/>
          </a:p>
        </p:txBody>
      </p:sp>
    </p:spTree>
    <p:extLst>
      <p:ext uri="{BB962C8B-B14F-4D97-AF65-F5344CB8AC3E}">
        <p14:creationId xmlns:p14="http://schemas.microsoft.com/office/powerpoint/2010/main" val="3715114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0ECD4-EC9C-45B6-95AE-C9A863AF3A45}" type="slidenum">
              <a:rPr lang="en-US" smtClean="0"/>
              <a:t>4</a:t>
            </a:fld>
            <a:endParaRPr lang="en-US"/>
          </a:p>
        </p:txBody>
      </p:sp>
    </p:spTree>
    <p:extLst>
      <p:ext uri="{BB962C8B-B14F-4D97-AF65-F5344CB8AC3E}">
        <p14:creationId xmlns:p14="http://schemas.microsoft.com/office/powerpoint/2010/main" val="2820580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32</a:t>
            </a:fld>
            <a:endParaRPr lang="en-US" dirty="0"/>
          </a:p>
        </p:txBody>
      </p:sp>
    </p:spTree>
    <p:extLst>
      <p:ext uri="{BB962C8B-B14F-4D97-AF65-F5344CB8AC3E}">
        <p14:creationId xmlns:p14="http://schemas.microsoft.com/office/powerpoint/2010/main" val="1027888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33</a:t>
            </a:fld>
            <a:endParaRPr lang="en-US" dirty="0"/>
          </a:p>
        </p:txBody>
      </p:sp>
    </p:spTree>
    <p:extLst>
      <p:ext uri="{BB962C8B-B14F-4D97-AF65-F5344CB8AC3E}">
        <p14:creationId xmlns:p14="http://schemas.microsoft.com/office/powerpoint/2010/main" val="28179975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34</a:t>
            </a:fld>
            <a:endParaRPr lang="en-US" dirty="0"/>
          </a:p>
        </p:txBody>
      </p:sp>
    </p:spTree>
    <p:extLst>
      <p:ext uri="{BB962C8B-B14F-4D97-AF65-F5344CB8AC3E}">
        <p14:creationId xmlns:p14="http://schemas.microsoft.com/office/powerpoint/2010/main" val="42780706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35</a:t>
            </a:fld>
            <a:endParaRPr lang="en-US" dirty="0"/>
          </a:p>
        </p:txBody>
      </p:sp>
    </p:spTree>
    <p:extLst>
      <p:ext uri="{BB962C8B-B14F-4D97-AF65-F5344CB8AC3E}">
        <p14:creationId xmlns:p14="http://schemas.microsoft.com/office/powerpoint/2010/main" val="2518711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36</a:t>
            </a:fld>
            <a:endParaRPr lang="en-US" dirty="0"/>
          </a:p>
        </p:txBody>
      </p:sp>
    </p:spTree>
    <p:extLst>
      <p:ext uri="{BB962C8B-B14F-4D97-AF65-F5344CB8AC3E}">
        <p14:creationId xmlns:p14="http://schemas.microsoft.com/office/powerpoint/2010/main" val="42438810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37</a:t>
            </a:fld>
            <a:endParaRPr lang="en-US" dirty="0"/>
          </a:p>
        </p:txBody>
      </p:sp>
    </p:spTree>
    <p:extLst>
      <p:ext uri="{BB962C8B-B14F-4D97-AF65-F5344CB8AC3E}">
        <p14:creationId xmlns:p14="http://schemas.microsoft.com/office/powerpoint/2010/main" val="2796499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38</a:t>
            </a:fld>
            <a:endParaRPr lang="en-US" dirty="0"/>
          </a:p>
        </p:txBody>
      </p:sp>
    </p:spTree>
    <p:extLst>
      <p:ext uri="{BB962C8B-B14F-4D97-AF65-F5344CB8AC3E}">
        <p14:creationId xmlns:p14="http://schemas.microsoft.com/office/powerpoint/2010/main" val="21717628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39</a:t>
            </a:fld>
            <a:endParaRPr lang="en-US" dirty="0"/>
          </a:p>
        </p:txBody>
      </p:sp>
    </p:spTree>
    <p:extLst>
      <p:ext uri="{BB962C8B-B14F-4D97-AF65-F5344CB8AC3E}">
        <p14:creationId xmlns:p14="http://schemas.microsoft.com/office/powerpoint/2010/main" val="32985064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87130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41</a:t>
            </a:fld>
            <a:endParaRPr lang="en-US" dirty="0"/>
          </a:p>
        </p:txBody>
      </p:sp>
    </p:spTree>
    <p:extLst>
      <p:ext uri="{BB962C8B-B14F-4D97-AF65-F5344CB8AC3E}">
        <p14:creationId xmlns:p14="http://schemas.microsoft.com/office/powerpoint/2010/main" val="4234824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14340" name="Slide Number Placeholder 3"/>
          <p:cNvSpPr>
            <a:spLocks noGrp="1"/>
          </p:cNvSpPr>
          <p:nvPr>
            <p:ph type="sldNum" sz="quarter" idx="5"/>
          </p:nvPr>
        </p:nvSpPr>
        <p:spPr>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Times" panose="02020603050405020304" pitchFamily="18" charset="0"/>
              </a:defRPr>
            </a:lvl1pPr>
            <a:lvl2pPr marL="742950" indent="-285750">
              <a:defRPr sz="2400" u="sng">
                <a:solidFill>
                  <a:schemeClr val="tx1"/>
                </a:solidFill>
                <a:latin typeface="Times" panose="02020603050405020304" pitchFamily="18" charset="0"/>
              </a:defRPr>
            </a:lvl2pPr>
            <a:lvl3pPr marL="1143000" indent="-228600">
              <a:defRPr sz="2400" u="sng">
                <a:solidFill>
                  <a:schemeClr val="tx1"/>
                </a:solidFill>
                <a:latin typeface="Times" panose="02020603050405020304" pitchFamily="18" charset="0"/>
              </a:defRPr>
            </a:lvl3pPr>
            <a:lvl4pPr marL="1600200" indent="-228600">
              <a:defRPr sz="2400" u="sng">
                <a:solidFill>
                  <a:schemeClr val="tx1"/>
                </a:solidFill>
                <a:latin typeface="Times" panose="02020603050405020304" pitchFamily="18" charset="0"/>
              </a:defRPr>
            </a:lvl4pPr>
            <a:lvl5pPr marL="2057400" indent="-228600">
              <a:defRPr sz="2400" u="sng">
                <a:solidFill>
                  <a:schemeClr val="tx1"/>
                </a:solidFill>
                <a:latin typeface="Times" panose="02020603050405020304" pitchFamily="18" charset="0"/>
              </a:defRPr>
            </a:lvl5pPr>
            <a:lvl6pPr marL="2514600" indent="-228600" eaLnBrk="0" fontAlgn="base" hangingPunct="0">
              <a:spcBef>
                <a:spcPct val="0"/>
              </a:spcBef>
              <a:spcAft>
                <a:spcPct val="0"/>
              </a:spcAft>
              <a:defRPr sz="2400" u="sng">
                <a:solidFill>
                  <a:schemeClr val="tx1"/>
                </a:solidFill>
                <a:latin typeface="Times" panose="02020603050405020304" pitchFamily="18" charset="0"/>
              </a:defRPr>
            </a:lvl6pPr>
            <a:lvl7pPr marL="2971800" indent="-228600" eaLnBrk="0" fontAlgn="base" hangingPunct="0">
              <a:spcBef>
                <a:spcPct val="0"/>
              </a:spcBef>
              <a:spcAft>
                <a:spcPct val="0"/>
              </a:spcAft>
              <a:defRPr sz="2400" u="sng">
                <a:solidFill>
                  <a:schemeClr val="tx1"/>
                </a:solidFill>
                <a:latin typeface="Times" panose="02020603050405020304" pitchFamily="18" charset="0"/>
              </a:defRPr>
            </a:lvl7pPr>
            <a:lvl8pPr marL="3429000" indent="-228600" eaLnBrk="0" fontAlgn="base" hangingPunct="0">
              <a:spcBef>
                <a:spcPct val="0"/>
              </a:spcBef>
              <a:spcAft>
                <a:spcPct val="0"/>
              </a:spcAft>
              <a:defRPr sz="2400" u="sng">
                <a:solidFill>
                  <a:schemeClr val="tx1"/>
                </a:solidFill>
                <a:latin typeface="Times" panose="02020603050405020304" pitchFamily="18" charset="0"/>
              </a:defRPr>
            </a:lvl8pPr>
            <a:lvl9pPr marL="3886200" indent="-228600" eaLnBrk="0" fontAlgn="base" hangingPunct="0">
              <a:spcBef>
                <a:spcPct val="0"/>
              </a:spcBef>
              <a:spcAft>
                <a:spcPct val="0"/>
              </a:spcAft>
              <a:defRPr sz="2400" u="sng">
                <a:solidFill>
                  <a:schemeClr val="tx1"/>
                </a:solidFill>
                <a:latin typeface="Times" panose="02020603050405020304" pitchFamily="18" charset="0"/>
              </a:defRPr>
            </a:lvl9pPr>
          </a:lstStyle>
          <a:p>
            <a:fld id="{13064518-3A33-4BBC-B30A-E8FEED739AF5}" type="slidenum">
              <a:rPr lang="en-US" altLang="en-US" sz="1200" u="none" smtClean="0">
                <a:latin typeface="Calibri" panose="020F0502020204030204" pitchFamily="34" charset="0"/>
                <a:cs typeface="Arial" panose="020B0604020202020204" pitchFamily="34" charset="0"/>
              </a:rPr>
              <a:pPr/>
              <a:t>5</a:t>
            </a:fld>
            <a:endParaRPr lang="en-US" altLang="en-US" sz="1200" u="none" smtClean="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122008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42</a:t>
            </a:fld>
            <a:endParaRPr lang="en-US" dirty="0"/>
          </a:p>
        </p:txBody>
      </p:sp>
    </p:spTree>
    <p:extLst>
      <p:ext uri="{BB962C8B-B14F-4D97-AF65-F5344CB8AC3E}">
        <p14:creationId xmlns:p14="http://schemas.microsoft.com/office/powerpoint/2010/main" val="27827520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43</a:t>
            </a:fld>
            <a:endParaRPr lang="en-US" dirty="0"/>
          </a:p>
        </p:txBody>
      </p:sp>
    </p:spTree>
    <p:extLst>
      <p:ext uri="{BB962C8B-B14F-4D97-AF65-F5344CB8AC3E}">
        <p14:creationId xmlns:p14="http://schemas.microsoft.com/office/powerpoint/2010/main" val="25572209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44</a:t>
            </a:fld>
            <a:endParaRPr lang="en-US" dirty="0"/>
          </a:p>
        </p:txBody>
      </p:sp>
    </p:spTree>
    <p:extLst>
      <p:ext uri="{BB962C8B-B14F-4D97-AF65-F5344CB8AC3E}">
        <p14:creationId xmlns:p14="http://schemas.microsoft.com/office/powerpoint/2010/main" val="9416832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45</a:t>
            </a:fld>
            <a:endParaRPr lang="en-US" dirty="0"/>
          </a:p>
        </p:txBody>
      </p:sp>
    </p:spTree>
    <p:extLst>
      <p:ext uri="{BB962C8B-B14F-4D97-AF65-F5344CB8AC3E}">
        <p14:creationId xmlns:p14="http://schemas.microsoft.com/office/powerpoint/2010/main" val="19899525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46</a:t>
            </a:fld>
            <a:endParaRPr lang="en-US" dirty="0"/>
          </a:p>
        </p:txBody>
      </p:sp>
    </p:spTree>
    <p:extLst>
      <p:ext uri="{BB962C8B-B14F-4D97-AF65-F5344CB8AC3E}">
        <p14:creationId xmlns:p14="http://schemas.microsoft.com/office/powerpoint/2010/main" val="38838339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47</a:t>
            </a:fld>
            <a:endParaRPr lang="en-US" dirty="0"/>
          </a:p>
        </p:txBody>
      </p:sp>
    </p:spTree>
    <p:extLst>
      <p:ext uri="{BB962C8B-B14F-4D97-AF65-F5344CB8AC3E}">
        <p14:creationId xmlns:p14="http://schemas.microsoft.com/office/powerpoint/2010/main" val="34939423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48</a:t>
            </a:fld>
            <a:endParaRPr lang="en-US" dirty="0"/>
          </a:p>
        </p:txBody>
      </p:sp>
    </p:spTree>
    <p:extLst>
      <p:ext uri="{BB962C8B-B14F-4D97-AF65-F5344CB8AC3E}">
        <p14:creationId xmlns:p14="http://schemas.microsoft.com/office/powerpoint/2010/main" val="30096881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49</a:t>
            </a:fld>
            <a:endParaRPr lang="en-US" dirty="0"/>
          </a:p>
        </p:txBody>
      </p:sp>
    </p:spTree>
    <p:extLst>
      <p:ext uri="{BB962C8B-B14F-4D97-AF65-F5344CB8AC3E}">
        <p14:creationId xmlns:p14="http://schemas.microsoft.com/office/powerpoint/2010/main" val="37503318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50</a:t>
            </a:fld>
            <a:endParaRPr lang="en-US" dirty="0"/>
          </a:p>
        </p:txBody>
      </p:sp>
    </p:spTree>
    <p:extLst>
      <p:ext uri="{BB962C8B-B14F-4D97-AF65-F5344CB8AC3E}">
        <p14:creationId xmlns:p14="http://schemas.microsoft.com/office/powerpoint/2010/main" val="9123243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51</a:t>
            </a:fld>
            <a:endParaRPr lang="en-US" dirty="0"/>
          </a:p>
        </p:txBody>
      </p:sp>
    </p:spTree>
    <p:extLst>
      <p:ext uri="{BB962C8B-B14F-4D97-AF65-F5344CB8AC3E}">
        <p14:creationId xmlns:p14="http://schemas.microsoft.com/office/powerpoint/2010/main" val="1215066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7</a:t>
            </a:fld>
            <a:endParaRPr lang="en-US" dirty="0"/>
          </a:p>
        </p:txBody>
      </p:sp>
    </p:spTree>
    <p:extLst>
      <p:ext uri="{BB962C8B-B14F-4D97-AF65-F5344CB8AC3E}">
        <p14:creationId xmlns:p14="http://schemas.microsoft.com/office/powerpoint/2010/main" val="39032796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52</a:t>
            </a:fld>
            <a:endParaRPr lang="en-US" dirty="0"/>
          </a:p>
        </p:txBody>
      </p:sp>
    </p:spTree>
    <p:extLst>
      <p:ext uri="{BB962C8B-B14F-4D97-AF65-F5344CB8AC3E}">
        <p14:creationId xmlns:p14="http://schemas.microsoft.com/office/powerpoint/2010/main" val="17146381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53</a:t>
            </a:fld>
            <a:endParaRPr lang="en-US" dirty="0"/>
          </a:p>
        </p:txBody>
      </p:sp>
    </p:spTree>
    <p:extLst>
      <p:ext uri="{BB962C8B-B14F-4D97-AF65-F5344CB8AC3E}">
        <p14:creationId xmlns:p14="http://schemas.microsoft.com/office/powerpoint/2010/main" val="34393647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54</a:t>
            </a:fld>
            <a:endParaRPr lang="en-US" dirty="0"/>
          </a:p>
        </p:txBody>
      </p:sp>
    </p:spTree>
    <p:extLst>
      <p:ext uri="{BB962C8B-B14F-4D97-AF65-F5344CB8AC3E}">
        <p14:creationId xmlns:p14="http://schemas.microsoft.com/office/powerpoint/2010/main" val="20653958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55</a:t>
            </a:fld>
            <a:endParaRPr lang="en-US" dirty="0"/>
          </a:p>
        </p:txBody>
      </p:sp>
    </p:spTree>
    <p:extLst>
      <p:ext uri="{BB962C8B-B14F-4D97-AF65-F5344CB8AC3E}">
        <p14:creationId xmlns:p14="http://schemas.microsoft.com/office/powerpoint/2010/main" val="1633327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8</a:t>
            </a:fld>
            <a:endParaRPr lang="en-US" dirty="0"/>
          </a:p>
        </p:txBody>
      </p:sp>
    </p:spTree>
    <p:extLst>
      <p:ext uri="{BB962C8B-B14F-4D97-AF65-F5344CB8AC3E}">
        <p14:creationId xmlns:p14="http://schemas.microsoft.com/office/powerpoint/2010/main" val="1505039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9</a:t>
            </a:fld>
            <a:endParaRPr lang="en-US" dirty="0"/>
          </a:p>
        </p:txBody>
      </p:sp>
    </p:spTree>
    <p:extLst>
      <p:ext uri="{BB962C8B-B14F-4D97-AF65-F5344CB8AC3E}">
        <p14:creationId xmlns:p14="http://schemas.microsoft.com/office/powerpoint/2010/main" val="3471070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10</a:t>
            </a:fld>
            <a:endParaRPr lang="en-US" dirty="0"/>
          </a:p>
        </p:txBody>
      </p:sp>
    </p:spTree>
    <p:extLst>
      <p:ext uri="{BB962C8B-B14F-4D97-AF65-F5344CB8AC3E}">
        <p14:creationId xmlns:p14="http://schemas.microsoft.com/office/powerpoint/2010/main" val="3069441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11</a:t>
            </a:fld>
            <a:endParaRPr lang="en-US" dirty="0"/>
          </a:p>
        </p:txBody>
      </p:sp>
    </p:spTree>
    <p:extLst>
      <p:ext uri="{BB962C8B-B14F-4D97-AF65-F5344CB8AC3E}">
        <p14:creationId xmlns:p14="http://schemas.microsoft.com/office/powerpoint/2010/main" val="293408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2106" y="1643064"/>
            <a:ext cx="6859788" cy="2928936"/>
          </a:xfrm>
        </p:spPr>
        <p:txBody>
          <a:bodyPr>
            <a:noAutofit/>
          </a:bodyPr>
          <a:lstStyle>
            <a:lvl1pPr algn="ctr">
              <a:lnSpc>
                <a:spcPct val="80000"/>
              </a:lnSpc>
              <a:defRPr sz="4951">
                <a:solidFill>
                  <a:schemeClr val="tx1">
                    <a:lumMod val="75000"/>
                    <a:lumOff val="25000"/>
                  </a:schemeClr>
                </a:solidFill>
              </a:defRPr>
            </a:lvl1pPr>
          </a:lstStyle>
          <a:p>
            <a:r>
              <a:rPr lang="en-US" smtClean="0"/>
              <a:t>Click to edit Master title style</a:t>
            </a:r>
            <a:endParaRPr/>
          </a:p>
        </p:txBody>
      </p:sp>
      <p:sp>
        <p:nvSpPr>
          <p:cNvPr id="3" name="Subtitle 2"/>
          <p:cNvSpPr>
            <a:spLocks noGrp="1"/>
          </p:cNvSpPr>
          <p:nvPr>
            <p:ph type="subTitle" idx="1"/>
          </p:nvPr>
        </p:nvSpPr>
        <p:spPr>
          <a:xfrm>
            <a:off x="1142107" y="4572001"/>
            <a:ext cx="6859786" cy="1066799"/>
          </a:xfrm>
        </p:spPr>
        <p:txBody>
          <a:bodyPr>
            <a:normAutofit/>
          </a:bodyPr>
          <a:lstStyle>
            <a:lvl1pPr marL="0" indent="0" algn="ctr">
              <a:spcBef>
                <a:spcPts val="0"/>
              </a:spcBef>
              <a:buNone/>
              <a:defRPr sz="1800">
                <a:solidFill>
                  <a:schemeClr val="tx1">
                    <a:lumMod val="90000"/>
                    <a:lumOff val="10000"/>
                  </a:schemeClr>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A753D76A-AFCE-4D96-B917-CBEF96F7D1EB}" type="datetimeFigureOut">
              <a:rPr lang="en-US"/>
              <a:t>2/23/2017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99259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53D76A-AFCE-4D96-B917-CBEF96F7D1EB}" type="datetimeFigureOut">
              <a:rPr lang="en-US"/>
              <a:t>2/23/2017</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354325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957" y="1462088"/>
            <a:ext cx="2343761" cy="1966912"/>
          </a:xfrm>
        </p:spPr>
        <p:txBody>
          <a:bodyPr anchor="b">
            <a:normAutofit/>
          </a:bodyPr>
          <a:lstStyle>
            <a:lvl1pPr algn="l">
              <a:defRPr sz="2701" b="0"/>
            </a:lvl1pPr>
          </a:lstStyle>
          <a:p>
            <a:r>
              <a:rPr lang="en-US" smtClean="0"/>
              <a:t>Click to edit Master title style</a:t>
            </a:r>
            <a:endParaRPr/>
          </a:p>
        </p:txBody>
      </p:sp>
      <p:sp>
        <p:nvSpPr>
          <p:cNvPr id="3" name="Content Placeholder 2"/>
          <p:cNvSpPr>
            <a:spLocks noGrp="1"/>
          </p:cNvSpPr>
          <p:nvPr>
            <p:ph idx="1"/>
          </p:nvPr>
        </p:nvSpPr>
        <p:spPr>
          <a:xfrm>
            <a:off x="856283" y="685800"/>
            <a:ext cx="4859015" cy="54864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943957" y="3429000"/>
            <a:ext cx="2343761" cy="1828800"/>
          </a:xfrm>
        </p:spPr>
        <p:txBody>
          <a:bodyPr>
            <a:normAutofit/>
          </a:bodyPr>
          <a:lstStyle>
            <a:lvl1pPr marL="0" indent="0">
              <a:spcBef>
                <a:spcPts val="900"/>
              </a:spcBef>
              <a:buNone/>
              <a:defRPr sz="12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53D76A-AFCE-4D96-B917-CBEF96F7D1EB}" type="datetimeFigureOut">
              <a:rPr lang="en-US"/>
              <a:t>2/23/2017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70639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ectangle 14"/>
          <p:cNvSpPr/>
          <p:nvPr/>
        </p:nvSpPr>
        <p:spPr bwMode="gray">
          <a:xfrm rot="120000">
            <a:off x="491315" y="532502"/>
            <a:ext cx="4578903" cy="5715899"/>
          </a:xfrm>
          <a:prstGeom prst="rect">
            <a:avLst/>
          </a:prstGeom>
          <a:solidFill>
            <a:schemeClr val="bg1"/>
          </a:solidFill>
          <a:ln w="190500">
            <a:noFill/>
            <a:miter lim="800000"/>
          </a:ln>
          <a:effectLst>
            <a:outerShdw blurRad="88900" algn="ctr"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sp>
        <p:nvSpPr>
          <p:cNvPr id="10" name="Rectangle 9"/>
          <p:cNvSpPr/>
          <p:nvPr/>
        </p:nvSpPr>
        <p:spPr bwMode="gray">
          <a:xfrm>
            <a:off x="5486638" y="0"/>
            <a:ext cx="3144070"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cxnSp>
        <p:nvCxnSpPr>
          <p:cNvPr id="11" name="Straight Connector 10"/>
          <p:cNvCxnSpPr/>
          <p:nvPr/>
        </p:nvCxnSpPr>
        <p:spPr>
          <a:xfrm>
            <a:off x="5600968"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8516377"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a:xfrm>
            <a:off x="5943957" y="1643064"/>
            <a:ext cx="2343761" cy="2776537"/>
          </a:xfrm>
        </p:spPr>
        <p:txBody>
          <a:bodyPr anchor="b">
            <a:normAutofit/>
          </a:bodyPr>
          <a:lstStyle>
            <a:lvl1pPr algn="l">
              <a:defRPr sz="2701" b="0"/>
            </a:lvl1pPr>
          </a:lstStyle>
          <a:p>
            <a:r>
              <a:rPr lang="en-US" smtClean="0"/>
              <a:t>Click to edit Master title style</a:t>
            </a:r>
            <a:endParaRPr/>
          </a:p>
        </p:txBody>
      </p:sp>
      <p:sp>
        <p:nvSpPr>
          <p:cNvPr id="3" name="Picture Placeholder 2"/>
          <p:cNvSpPr>
            <a:spLocks noGrp="1"/>
          </p:cNvSpPr>
          <p:nvPr>
            <p:ph type="pic" idx="1"/>
          </p:nvPr>
        </p:nvSpPr>
        <p:spPr bwMode="gray">
          <a:xfrm>
            <a:off x="559335" y="609600"/>
            <a:ext cx="4437154" cy="5562600"/>
          </a:xfrm>
          <a:solidFill>
            <a:srgbClr val="FFFFFF">
              <a:shade val="85000"/>
            </a:srgbClr>
          </a:solidFill>
          <a:ln w="152400" cap="flat" cmpd="sng">
            <a:solidFill>
              <a:srgbClr val="FFFFFF"/>
            </a:solidFill>
            <a:miter lim="800000"/>
          </a:ln>
          <a:effectLst>
            <a:outerShdw blurRad="88900" sx="101000" sy="101000" algn="tl" rotWithShape="0">
              <a:schemeClr val="accent1">
                <a:lumMod val="50000"/>
                <a:alpha val="15000"/>
              </a:schemeClr>
            </a:outerShdw>
          </a:effectLst>
          <a:scene3d>
            <a:camera prst="orthographicFront"/>
            <a:lightRig rig="twoPt" dir="t">
              <a:rot lat="0" lon="0" rev="7200000"/>
            </a:lightRig>
          </a:scene3d>
          <a:sp3d prstMaterial="matte">
            <a:bevelT w="25400" h="19050"/>
            <a:contourClr>
              <a:srgbClr val="FFFFFF"/>
            </a:contourClr>
          </a:sp3d>
        </p:spPr>
        <p:txBody>
          <a:bodyPr tIns="457200">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dirty="0" smtClean="0"/>
              <a:t>Click icon to add picture</a:t>
            </a:r>
            <a:endParaRPr dirty="0"/>
          </a:p>
        </p:txBody>
      </p:sp>
      <p:sp>
        <p:nvSpPr>
          <p:cNvPr id="4" name="Text Placeholder 3"/>
          <p:cNvSpPr>
            <a:spLocks noGrp="1"/>
          </p:cNvSpPr>
          <p:nvPr>
            <p:ph type="body" sz="half" idx="2"/>
          </p:nvPr>
        </p:nvSpPr>
        <p:spPr>
          <a:xfrm>
            <a:off x="5943957" y="4423914"/>
            <a:ext cx="2343761" cy="1748287"/>
          </a:xfrm>
        </p:spPr>
        <p:txBody>
          <a:bodyPr>
            <a:normAutofit/>
          </a:bodyPr>
          <a:lstStyle>
            <a:lvl1pPr marL="0" indent="0">
              <a:spcBef>
                <a:spcPts val="900"/>
              </a:spcBef>
              <a:buNone/>
              <a:defRPr sz="12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A753D76A-AFCE-4D96-B917-CBEF96F7D1EB}" type="datetimeFigureOut">
              <a:rPr lang="en-US"/>
              <a:pPr/>
              <a:t>2/23/2017</a:t>
            </a:fld>
            <a:endParaRPr dirty="0"/>
          </a:p>
        </p:txBody>
      </p:sp>
      <p:sp>
        <p:nvSpPr>
          <p:cNvPr id="13" name="Footer Placeholder 12"/>
          <p:cNvSpPr>
            <a:spLocks noGrp="1"/>
          </p:cNvSpPr>
          <p:nvPr>
            <p:ph type="ftr" sz="quarter" idx="11"/>
          </p:nvPr>
        </p:nvSpPr>
        <p:spPr/>
        <p:txBody>
          <a:bodyPr/>
          <a:lstStyle/>
          <a:p>
            <a:endParaRPr dirty="0"/>
          </a:p>
        </p:txBody>
      </p:sp>
      <p:sp>
        <p:nvSpPr>
          <p:cNvPr id="14" name="Slide Number Placeholder 13"/>
          <p:cNvSpPr>
            <a:spLocks noGrp="1"/>
          </p:cNvSpPr>
          <p:nvPr>
            <p:ph type="sldNum" sz="quarter" idx="12"/>
          </p:nvPr>
        </p:nvSpPr>
        <p:spPr/>
        <p:txBody>
          <a:bodyPr/>
          <a:lstStyle/>
          <a:p>
            <a:fld id="{F25A965E-3C11-4F28-82DC-E30D63FAC43C}" type="slidenum">
              <a:rPr/>
              <a:pPr/>
              <a:t>‹#›</a:t>
            </a:fld>
            <a:endParaRPr dirty="0"/>
          </a:p>
        </p:txBody>
      </p:sp>
    </p:spTree>
    <p:extLst>
      <p:ext uri="{BB962C8B-B14F-4D97-AF65-F5344CB8AC3E}">
        <p14:creationId xmlns:p14="http://schemas.microsoft.com/office/powerpoint/2010/main" val="295547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753D76A-AFCE-4D96-B917-CBEF96F7D1EB}" type="datetimeFigureOut">
              <a:rPr lang="en-US"/>
              <a:t>2/23/2017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303487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760" y="685801"/>
            <a:ext cx="1371958"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56283" y="685800"/>
            <a:ext cx="5945147"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753D76A-AFCE-4D96-B917-CBEF96F7D1EB}" type="datetimeFigureOut">
              <a:rPr lang="en-US"/>
              <a:t>2/23/2017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121322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Pictures">
    <p:spTree>
      <p:nvGrpSpPr>
        <p:cNvPr id="1" name=""/>
        <p:cNvGrpSpPr/>
        <p:nvPr/>
      </p:nvGrpSpPr>
      <p:grpSpPr>
        <a:xfrm>
          <a:off x="0" y="0"/>
          <a:ext cx="0" cy="0"/>
          <a:chOff x="0" y="0"/>
          <a:chExt cx="0" cy="0"/>
        </a:xfrm>
      </p:grpSpPr>
      <p:sp>
        <p:nvSpPr>
          <p:cNvPr id="7" name="Rectangle 6"/>
          <p:cNvSpPr/>
          <p:nvPr/>
        </p:nvSpPr>
        <p:spPr bwMode="gray">
          <a:xfrm rot="120000">
            <a:off x="3451453" y="740344"/>
            <a:ext cx="2210835"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sp>
        <p:nvSpPr>
          <p:cNvPr id="8" name="Rectangle 7"/>
          <p:cNvSpPr/>
          <p:nvPr/>
        </p:nvSpPr>
        <p:spPr bwMode="gray">
          <a:xfrm rot="185582">
            <a:off x="1061209" y="762624"/>
            <a:ext cx="2210835"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sp>
        <p:nvSpPr>
          <p:cNvPr id="9" name="Rectangle 8"/>
          <p:cNvSpPr/>
          <p:nvPr/>
        </p:nvSpPr>
        <p:spPr bwMode="gray">
          <a:xfrm rot="21480000">
            <a:off x="5832965" y="727478"/>
            <a:ext cx="2210835"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sp>
        <p:nvSpPr>
          <p:cNvPr id="4" name="Date Placeholder 3"/>
          <p:cNvSpPr>
            <a:spLocks noGrp="1"/>
          </p:cNvSpPr>
          <p:nvPr>
            <p:ph type="dt" sz="half" idx="10"/>
          </p:nvPr>
        </p:nvSpPr>
        <p:spPr/>
        <p:txBody>
          <a:bodyPr/>
          <a:lstStyle/>
          <a:p>
            <a:fld id="{A753D76A-AFCE-4D96-B917-CBEF96F7D1EB}" type="datetimeFigureOut">
              <a:rPr lang="en-US"/>
              <a:t>2/23/2017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F25A965E-3C11-4F28-82DC-E30D63FAC43C}" type="slidenum">
              <a:rPr/>
              <a:t>‹#›</a:t>
            </a:fld>
            <a:endParaRPr dirty="0"/>
          </a:p>
        </p:txBody>
      </p:sp>
      <p:sp>
        <p:nvSpPr>
          <p:cNvPr id="11" name="Picture Placeholder 10"/>
          <p:cNvSpPr>
            <a:spLocks noGrp="1"/>
          </p:cNvSpPr>
          <p:nvPr>
            <p:ph type="pic" sz="quarter" idx="13"/>
          </p:nvPr>
        </p:nvSpPr>
        <p:spPr bwMode="gray">
          <a:xfrm>
            <a:off x="1226232" y="917753"/>
            <a:ext cx="1944797"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34299" indent="0" algn="ctr">
              <a:buNone/>
              <a:defRPr/>
            </a:lvl1pPr>
          </a:lstStyle>
          <a:p>
            <a:r>
              <a:rPr lang="en-US" dirty="0" smtClean="0"/>
              <a:t>Click icon to add picture</a:t>
            </a:r>
            <a:endParaRPr dirty="0"/>
          </a:p>
        </p:txBody>
      </p:sp>
      <p:sp>
        <p:nvSpPr>
          <p:cNvPr id="12" name="Picture Placeholder 10"/>
          <p:cNvSpPr>
            <a:spLocks noGrp="1"/>
          </p:cNvSpPr>
          <p:nvPr>
            <p:ph type="pic" sz="quarter" idx="14"/>
          </p:nvPr>
        </p:nvSpPr>
        <p:spPr bwMode="gray">
          <a:xfrm>
            <a:off x="3591566" y="917753"/>
            <a:ext cx="1944797"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34299" indent="0" algn="ctr">
              <a:buNone/>
              <a:defRPr/>
            </a:lvl1pPr>
          </a:lstStyle>
          <a:p>
            <a:r>
              <a:rPr lang="en-US" dirty="0" smtClean="0"/>
              <a:t>Click icon to add picture</a:t>
            </a:r>
            <a:endParaRPr dirty="0"/>
          </a:p>
        </p:txBody>
      </p:sp>
      <p:sp>
        <p:nvSpPr>
          <p:cNvPr id="13" name="Picture Placeholder 10"/>
          <p:cNvSpPr>
            <a:spLocks noGrp="1"/>
          </p:cNvSpPr>
          <p:nvPr>
            <p:ph type="pic" sz="quarter" idx="15"/>
          </p:nvPr>
        </p:nvSpPr>
        <p:spPr bwMode="gray">
          <a:xfrm>
            <a:off x="5956899" y="917754"/>
            <a:ext cx="1944797" cy="3314701"/>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34299" indent="0" algn="ctr">
              <a:buNone/>
              <a:defRPr/>
            </a:lvl1pPr>
          </a:lstStyle>
          <a:p>
            <a:r>
              <a:rPr lang="en-US" dirty="0" smtClean="0"/>
              <a:t>Click icon to add picture</a:t>
            </a:r>
            <a:endParaRPr dirty="0"/>
          </a:p>
        </p:txBody>
      </p:sp>
      <p:sp>
        <p:nvSpPr>
          <p:cNvPr id="3" name="Subtitle 2"/>
          <p:cNvSpPr>
            <a:spLocks noGrp="1"/>
          </p:cNvSpPr>
          <p:nvPr>
            <p:ph type="subTitle" idx="1"/>
          </p:nvPr>
        </p:nvSpPr>
        <p:spPr>
          <a:xfrm>
            <a:off x="1142107" y="5791200"/>
            <a:ext cx="6859786" cy="457200"/>
          </a:xfrm>
        </p:spPr>
        <p:txBody>
          <a:bodyPr wrap="square">
            <a:normAutofit/>
          </a:bodyPr>
          <a:lstStyle>
            <a:lvl1pPr marL="0" indent="0" algn="ctr">
              <a:spcBef>
                <a:spcPts val="0"/>
              </a:spcBef>
              <a:buNone/>
              <a:defRPr sz="1800">
                <a:solidFill>
                  <a:schemeClr val="tx1">
                    <a:lumMod val="90000"/>
                    <a:lumOff val="10000"/>
                  </a:schemeClr>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142106" y="4843464"/>
            <a:ext cx="6859788" cy="947736"/>
          </a:xfrm>
        </p:spPr>
        <p:txBody>
          <a:bodyPr>
            <a:normAutofit/>
          </a:bodyPr>
          <a:lstStyle>
            <a:lvl1pPr algn="ctr">
              <a:lnSpc>
                <a:spcPct val="80000"/>
              </a:lnSpc>
              <a:defRPr sz="4951">
                <a:solidFill>
                  <a:schemeClr val="tx1">
                    <a:lumMod val="75000"/>
                    <a:lumOff val="25000"/>
                  </a:schemeClr>
                </a:solidFill>
              </a:defRPr>
            </a:lvl1pPr>
          </a:lstStyle>
          <a:p>
            <a:r>
              <a:rPr lang="en-US" smtClean="0"/>
              <a:t>Click to edit Master title style</a:t>
            </a:r>
            <a:endParaRPr/>
          </a:p>
        </p:txBody>
      </p:sp>
    </p:spTree>
    <p:extLst>
      <p:ext uri="{BB962C8B-B14F-4D97-AF65-F5344CB8AC3E}">
        <p14:creationId xmlns:p14="http://schemas.microsoft.com/office/powerpoint/2010/main" val="311100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lternate Title Slide with Picture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753D76A-AFCE-4D96-B917-CBEF96F7D1EB}" type="datetimeFigureOut">
              <a:rPr lang="en-US"/>
              <a:t>2/23/2017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F25A965E-3C11-4F28-82DC-E30D63FAC43C}" type="slidenum">
              <a:rPr/>
              <a:t>‹#›</a:t>
            </a:fld>
            <a:endParaRPr dirty="0"/>
          </a:p>
        </p:txBody>
      </p:sp>
      <p:sp>
        <p:nvSpPr>
          <p:cNvPr id="11" name="Picture Placeholder 10"/>
          <p:cNvSpPr>
            <a:spLocks noGrp="1"/>
          </p:cNvSpPr>
          <p:nvPr>
            <p:ph type="pic" sz="quarter" idx="13"/>
          </p:nvPr>
        </p:nvSpPr>
        <p:spPr>
          <a:xfrm>
            <a:off x="1390179" y="685800"/>
            <a:ext cx="2057936"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tIns="457200"/>
          <a:lstStyle>
            <a:lvl1pPr marL="0" indent="0" algn="ctr">
              <a:buNone/>
              <a:defRPr/>
            </a:lvl1pPr>
          </a:lstStyle>
          <a:p>
            <a:r>
              <a:rPr lang="en-US" dirty="0" smtClean="0"/>
              <a:t>Click icon to add picture</a:t>
            </a:r>
            <a:endParaRPr dirty="0"/>
          </a:p>
        </p:txBody>
      </p:sp>
      <p:sp>
        <p:nvSpPr>
          <p:cNvPr id="12" name="Picture Placeholder 10"/>
          <p:cNvSpPr>
            <a:spLocks noGrp="1"/>
          </p:cNvSpPr>
          <p:nvPr>
            <p:ph type="pic" sz="quarter" idx="14"/>
          </p:nvPr>
        </p:nvSpPr>
        <p:spPr>
          <a:xfrm>
            <a:off x="3543032" y="685800"/>
            <a:ext cx="2057936"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171496" algn="ctr">
              <a:buNone/>
              <a:defRPr/>
            </a:lvl1pPr>
          </a:lstStyle>
          <a:p>
            <a:pPr marL="34299" lvl="0" indent="0" algn="ctr"/>
            <a:r>
              <a:rPr lang="en-US" dirty="0" smtClean="0"/>
              <a:t>Click icon to add picture</a:t>
            </a:r>
            <a:endParaRPr dirty="0"/>
          </a:p>
        </p:txBody>
      </p:sp>
      <p:sp>
        <p:nvSpPr>
          <p:cNvPr id="13" name="Picture Placeholder 10"/>
          <p:cNvSpPr>
            <a:spLocks noGrp="1"/>
          </p:cNvSpPr>
          <p:nvPr>
            <p:ph type="pic" sz="quarter" idx="15"/>
          </p:nvPr>
        </p:nvSpPr>
        <p:spPr>
          <a:xfrm>
            <a:off x="5695884" y="685800"/>
            <a:ext cx="2057936"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171496" algn="ctr">
              <a:buNone/>
              <a:defRPr/>
            </a:lvl1pPr>
          </a:lstStyle>
          <a:p>
            <a:pPr marL="34299" lvl="0" indent="0" algn="ctr"/>
            <a:r>
              <a:rPr lang="en-US" dirty="0" smtClean="0"/>
              <a:t>Click icon to add picture</a:t>
            </a:r>
            <a:endParaRPr dirty="0"/>
          </a:p>
        </p:txBody>
      </p:sp>
      <p:sp>
        <p:nvSpPr>
          <p:cNvPr id="3" name="Subtitle 2"/>
          <p:cNvSpPr>
            <a:spLocks noGrp="1"/>
          </p:cNvSpPr>
          <p:nvPr>
            <p:ph type="subTitle" idx="1"/>
          </p:nvPr>
        </p:nvSpPr>
        <p:spPr>
          <a:xfrm>
            <a:off x="1142107" y="5791200"/>
            <a:ext cx="6859786" cy="457200"/>
          </a:xfrm>
        </p:spPr>
        <p:txBody>
          <a:bodyPr wrap="square">
            <a:normAutofit/>
          </a:bodyPr>
          <a:lstStyle>
            <a:lvl1pPr marL="0" indent="0" algn="ctr">
              <a:spcBef>
                <a:spcPts val="0"/>
              </a:spcBef>
              <a:buNone/>
              <a:defRPr sz="1800">
                <a:solidFill>
                  <a:schemeClr val="tx1">
                    <a:lumMod val="90000"/>
                    <a:lumOff val="10000"/>
                  </a:schemeClr>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142107" y="4843464"/>
            <a:ext cx="6859788" cy="947736"/>
          </a:xfrm>
        </p:spPr>
        <p:txBody>
          <a:bodyPr>
            <a:normAutofit/>
          </a:bodyPr>
          <a:lstStyle>
            <a:lvl1pPr algn="ctr">
              <a:lnSpc>
                <a:spcPct val="80000"/>
              </a:lnSpc>
              <a:defRPr sz="4951">
                <a:solidFill>
                  <a:schemeClr val="tx1">
                    <a:lumMod val="75000"/>
                    <a:lumOff val="25000"/>
                  </a:schemeClr>
                </a:solidFill>
              </a:defRPr>
            </a:lvl1pPr>
          </a:lstStyle>
          <a:p>
            <a:r>
              <a:rPr lang="en-US" smtClean="0"/>
              <a:t>Click to edit Master title style</a:t>
            </a:r>
            <a:endParaRPr/>
          </a:p>
        </p:txBody>
      </p:sp>
    </p:spTree>
    <p:extLst>
      <p:ext uri="{BB962C8B-B14F-4D97-AF65-F5344CB8AC3E}">
        <p14:creationId xmlns:p14="http://schemas.microsoft.com/office/powerpoint/2010/main" val="36426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dirty="0"/>
          </a:p>
        </p:txBody>
      </p:sp>
      <p:sp>
        <p:nvSpPr>
          <p:cNvPr id="3" name="Content Placeholder 2"/>
          <p:cNvSpPr>
            <a:spLocks noGrp="1"/>
          </p:cNvSpPr>
          <p:nvPr>
            <p:ph idx="1"/>
          </p:nvPr>
        </p:nvSpPr>
        <p:spPr/>
        <p:txBody>
          <a:bodyPr/>
          <a:lstStyle>
            <a:lvl1pPr>
              <a:defRPr sz="2800"/>
            </a:lvl1pPr>
            <a:lvl2pPr>
              <a:defRPr sz="2400"/>
            </a:lvl2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A753D76A-AFCE-4D96-B917-CBEF96F7D1EB}" type="datetimeFigureOut">
              <a:rPr lang="en-US"/>
              <a:t>2/23/2017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217188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with Picture">
    <p:spTree>
      <p:nvGrpSpPr>
        <p:cNvPr id="1" name=""/>
        <p:cNvGrpSpPr/>
        <p:nvPr/>
      </p:nvGrpSpPr>
      <p:grpSpPr>
        <a:xfrm>
          <a:off x="0" y="0"/>
          <a:ext cx="0" cy="0"/>
          <a:chOff x="0" y="0"/>
          <a:chExt cx="0" cy="0"/>
        </a:xfrm>
      </p:grpSpPr>
      <p:sp>
        <p:nvSpPr>
          <p:cNvPr id="7" name="Rounded Rectangle 6"/>
          <p:cNvSpPr/>
          <p:nvPr/>
        </p:nvSpPr>
        <p:spPr bwMode="gray">
          <a:xfrm>
            <a:off x="1620041" y="0"/>
            <a:ext cx="7010666" cy="6858000"/>
          </a:xfrm>
          <a:prstGeom prst="roundRect">
            <a:avLst>
              <a:gd name="adj" fmla="val 0"/>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cxnSp>
        <p:nvCxnSpPr>
          <p:cNvPr id="8" name="Straight Connector 7"/>
          <p:cNvCxnSpPr/>
          <p:nvPr/>
        </p:nvCxnSpPr>
        <p:spPr>
          <a:xfrm>
            <a:off x="1732810"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8516377"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a:xfrm>
            <a:off x="2247294" y="319088"/>
            <a:ext cx="5754600" cy="1143000"/>
          </a:xfrm>
        </p:spPr>
        <p:txBody>
          <a:bodyPr/>
          <a:lstStyle/>
          <a:p>
            <a:r>
              <a:rPr lang="en-US" smtClean="0"/>
              <a:t>Click to edit Master title style</a:t>
            </a:r>
            <a:endParaRPr/>
          </a:p>
        </p:txBody>
      </p:sp>
      <p:sp>
        <p:nvSpPr>
          <p:cNvPr id="3" name="Content Placeholder 2"/>
          <p:cNvSpPr>
            <a:spLocks noGrp="1"/>
          </p:cNvSpPr>
          <p:nvPr>
            <p:ph idx="1"/>
          </p:nvPr>
        </p:nvSpPr>
        <p:spPr>
          <a:xfrm>
            <a:off x="2247294" y="1643063"/>
            <a:ext cx="5754600" cy="4529137"/>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753D76A-AFCE-4D96-B917-CBEF96F7D1EB}" type="datetimeFigureOut">
              <a:rPr lang="en-US"/>
              <a:t>2/23/2017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F25A965E-3C11-4F28-82DC-E30D63FAC43C}" type="slidenum">
              <a:rPr/>
              <a:t>‹#›</a:t>
            </a:fld>
            <a:endParaRPr dirty="0"/>
          </a:p>
        </p:txBody>
      </p:sp>
      <p:sp>
        <p:nvSpPr>
          <p:cNvPr id="12" name="Rectangle 11"/>
          <p:cNvSpPr/>
          <p:nvPr/>
        </p:nvSpPr>
        <p:spPr bwMode="gray">
          <a:xfrm rot="21379692">
            <a:off x="241760" y="211183"/>
            <a:ext cx="1157138" cy="2051702"/>
          </a:xfrm>
          <a:prstGeom prst="rect">
            <a:avLst/>
          </a:prstGeom>
          <a:solidFill>
            <a:schemeClr val="bg1"/>
          </a:solidFill>
          <a:ln w="190500">
            <a:noFill/>
            <a:miter lim="800000"/>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sp>
        <p:nvSpPr>
          <p:cNvPr id="14" name="Picture Placeholder 13"/>
          <p:cNvSpPr>
            <a:spLocks noGrp="1"/>
          </p:cNvSpPr>
          <p:nvPr>
            <p:ph type="pic" sz="quarter" idx="13"/>
          </p:nvPr>
        </p:nvSpPr>
        <p:spPr bwMode="gray">
          <a:xfrm rot="180000">
            <a:off x="268132" y="280969"/>
            <a:ext cx="1084900" cy="1965874"/>
          </a:xfrm>
          <a:solidFill>
            <a:schemeClr val="bg1">
              <a:lumMod val="95000"/>
            </a:schemeClr>
          </a:solidFill>
          <a:ln w="76200">
            <a:solidFill>
              <a:schemeClr val="bg1"/>
            </a:solidFill>
            <a:miter lim="800000"/>
          </a:ln>
          <a:effectLst>
            <a:outerShdw blurRad="63500" algn="ctr" rotWithShape="0">
              <a:prstClr val="black">
                <a:alpha val="20000"/>
              </a:prstClr>
            </a:outerShdw>
          </a:effectLst>
        </p:spPr>
        <p:txBody>
          <a:bodyPr tIns="182880">
            <a:normAutofit/>
          </a:bodyPr>
          <a:lstStyle>
            <a:lvl1pPr marL="34299" indent="0" algn="ctr">
              <a:buNone/>
              <a:defRPr sz="1200"/>
            </a:lvl1pPr>
          </a:lstStyle>
          <a:p>
            <a:r>
              <a:rPr lang="en-US" dirty="0" smtClean="0"/>
              <a:t>Click icon to add picture</a:t>
            </a:r>
            <a:endParaRPr dirty="0"/>
          </a:p>
        </p:txBody>
      </p:sp>
    </p:spTree>
    <p:extLst>
      <p:ext uri="{BB962C8B-B14F-4D97-AF65-F5344CB8AC3E}">
        <p14:creationId xmlns:p14="http://schemas.microsoft.com/office/powerpoint/2010/main" val="22659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2107" y="1643064"/>
            <a:ext cx="6859788" cy="2928936"/>
          </a:xfrm>
        </p:spPr>
        <p:txBody>
          <a:bodyPr anchor="b">
            <a:normAutofit/>
          </a:bodyPr>
          <a:lstStyle>
            <a:lvl1pPr algn="ctr">
              <a:lnSpc>
                <a:spcPct val="80000"/>
              </a:lnSpc>
              <a:defRPr sz="4951" b="0" cap="none" baseline="0">
                <a:solidFill>
                  <a:schemeClr val="tx1">
                    <a:lumMod val="75000"/>
                    <a:lumOff val="2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142107" y="4572001"/>
            <a:ext cx="6859786" cy="1066799"/>
          </a:xfrm>
        </p:spPr>
        <p:txBody>
          <a:bodyPr anchor="t">
            <a:normAutofit/>
          </a:bodyPr>
          <a:lstStyle>
            <a:lvl1pPr marL="0" indent="0" algn="ctr">
              <a:spcBef>
                <a:spcPts val="0"/>
              </a:spcBef>
              <a:buNone/>
              <a:defRPr sz="1800">
                <a:solidFill>
                  <a:schemeClr val="tx1">
                    <a:lumMod val="90000"/>
                    <a:lumOff val="10000"/>
                  </a:schemeClr>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53D76A-AFCE-4D96-B917-CBEF96F7D1EB}" type="datetimeFigureOut">
              <a:rPr lang="en-US"/>
              <a:t>2/23/2017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293233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42107" y="1643063"/>
            <a:ext cx="3361295" cy="4529137"/>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640599" y="1643063"/>
            <a:ext cx="3361295" cy="4529137"/>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A753D76A-AFCE-4D96-B917-CBEF96F7D1EB}" type="datetimeFigureOut">
              <a:rPr lang="en-US"/>
              <a:t>2/23/2017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420626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42108" y="1624372"/>
            <a:ext cx="3361295" cy="737828"/>
          </a:xfrm>
        </p:spPr>
        <p:txBody>
          <a:bodyPr anchor="ctr"/>
          <a:lstStyle>
            <a:lvl1pPr marL="0" indent="0">
              <a:spcBef>
                <a:spcPts val="0"/>
              </a:spcBef>
              <a:buNone/>
              <a:defRPr sz="1800" b="0">
                <a:solidFill>
                  <a:schemeClr val="tx1">
                    <a:lumMod val="75000"/>
                    <a:lumOff val="25000"/>
                  </a:schemeClr>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142108" y="2438401"/>
            <a:ext cx="3361295" cy="3733799"/>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40599" y="1624372"/>
            <a:ext cx="3361295" cy="737828"/>
          </a:xfrm>
        </p:spPr>
        <p:txBody>
          <a:bodyPr anchor="ctr"/>
          <a:lstStyle>
            <a:lvl1pPr marL="0" indent="0">
              <a:spcBef>
                <a:spcPts val="0"/>
              </a:spcBef>
              <a:buNone/>
              <a:defRPr sz="1800" b="0">
                <a:solidFill>
                  <a:schemeClr val="tx1">
                    <a:lumMod val="75000"/>
                    <a:lumOff val="25000"/>
                  </a:schemeClr>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0599" y="2438401"/>
            <a:ext cx="3361295" cy="3733799"/>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753D76A-AFCE-4D96-B917-CBEF96F7D1EB}" type="datetimeFigureOut">
              <a:rPr lang="en-US"/>
              <a:t>2/23/2017</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342443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753D76A-AFCE-4D96-B917-CBEF96F7D1EB}" type="datetimeFigureOut">
              <a:rPr lang="en-US"/>
              <a:t>2/23/2017</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8442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gray">
          <a:xfrm>
            <a:off x="513292" y="0"/>
            <a:ext cx="8117415"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cxnSp>
        <p:nvCxnSpPr>
          <p:cNvPr id="8" name="Straight Connector 7"/>
          <p:cNvCxnSpPr/>
          <p:nvPr/>
        </p:nvCxnSpPr>
        <p:spPr>
          <a:xfrm>
            <a:off x="62762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8516377"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Title Placeholder 1"/>
          <p:cNvSpPr>
            <a:spLocks noGrp="1"/>
          </p:cNvSpPr>
          <p:nvPr>
            <p:ph type="title"/>
          </p:nvPr>
        </p:nvSpPr>
        <p:spPr>
          <a:xfrm>
            <a:off x="1142108" y="319088"/>
            <a:ext cx="6859786"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42108" y="1643063"/>
            <a:ext cx="6859786" cy="45291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344112" y="6400801"/>
            <a:ext cx="875972" cy="276226"/>
          </a:xfrm>
          <a:prstGeom prst="rect">
            <a:avLst/>
          </a:prstGeom>
        </p:spPr>
        <p:txBody>
          <a:bodyPr vert="horz" lIns="91440" tIns="45720" rIns="91440" bIns="45720" rtlCol="0" anchor="ctr"/>
          <a:lstStyle>
            <a:lvl1pPr algn="r">
              <a:defRPr sz="600">
                <a:solidFill>
                  <a:schemeClr val="tx1"/>
                </a:solidFill>
              </a:defRPr>
            </a:lvl1pPr>
          </a:lstStyle>
          <a:p>
            <a:fld id="{A753D76A-AFCE-4D96-B917-CBEF96F7D1EB}" type="datetimeFigureOut">
              <a:rPr lang="en-US"/>
              <a:pPr/>
              <a:t>2/23/2017</a:t>
            </a:fld>
            <a:endParaRPr dirty="0"/>
          </a:p>
        </p:txBody>
      </p:sp>
      <p:sp>
        <p:nvSpPr>
          <p:cNvPr id="5" name="Footer Placeholder 4"/>
          <p:cNvSpPr>
            <a:spLocks noGrp="1"/>
          </p:cNvSpPr>
          <p:nvPr>
            <p:ph type="ftr" sz="quarter" idx="3"/>
          </p:nvPr>
        </p:nvSpPr>
        <p:spPr>
          <a:xfrm>
            <a:off x="1131209" y="6400801"/>
            <a:ext cx="5098573" cy="276226"/>
          </a:xfrm>
          <a:prstGeom prst="rect">
            <a:avLst/>
          </a:prstGeom>
        </p:spPr>
        <p:txBody>
          <a:bodyPr vert="horz" lIns="91440" tIns="45720" rIns="91440" bIns="45720" rtlCol="0" anchor="ctr"/>
          <a:lstStyle>
            <a:lvl1pPr algn="l">
              <a:defRPr sz="600">
                <a:solidFill>
                  <a:schemeClr val="tx1"/>
                </a:solidFill>
              </a:defRPr>
            </a:lvl1pPr>
          </a:lstStyle>
          <a:p>
            <a:endParaRPr dirty="0"/>
          </a:p>
        </p:txBody>
      </p:sp>
      <p:sp>
        <p:nvSpPr>
          <p:cNvPr id="6" name="Slide Number Placeholder 5"/>
          <p:cNvSpPr>
            <a:spLocks noGrp="1"/>
          </p:cNvSpPr>
          <p:nvPr>
            <p:ph type="sldNum" sz="quarter" idx="4"/>
          </p:nvPr>
        </p:nvSpPr>
        <p:spPr>
          <a:xfrm>
            <a:off x="7315914" y="6400801"/>
            <a:ext cx="685980" cy="276226"/>
          </a:xfrm>
          <a:prstGeom prst="rect">
            <a:avLst/>
          </a:prstGeom>
        </p:spPr>
        <p:txBody>
          <a:bodyPr vert="horz" lIns="91440" tIns="45720" rIns="91440" bIns="45720" rtlCol="0" anchor="ctr"/>
          <a:lstStyle>
            <a:lvl1pPr algn="r">
              <a:defRPr sz="600">
                <a:solidFill>
                  <a:schemeClr val="tx1"/>
                </a:solidFill>
              </a:defRPr>
            </a:lvl1pPr>
          </a:lstStyle>
          <a:p>
            <a:fld id="{F25A965E-3C11-4F28-82DC-E30D63FAC43C}" type="slidenum">
              <a:rPr/>
              <a:pPr/>
              <a:t>‹#›</a:t>
            </a:fld>
            <a:endParaRPr dirty="0"/>
          </a:p>
        </p:txBody>
      </p:sp>
    </p:spTree>
    <p:extLst>
      <p:ext uri="{BB962C8B-B14F-4D97-AF65-F5344CB8AC3E}">
        <p14:creationId xmlns:p14="http://schemas.microsoft.com/office/powerpoint/2010/main" val="264783986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685983" rtl="0" eaLnBrk="1" latinLnBrk="0" hangingPunct="1">
        <a:lnSpc>
          <a:spcPct val="85000"/>
        </a:lnSpc>
        <a:spcBef>
          <a:spcPct val="0"/>
        </a:spcBef>
        <a:buNone/>
        <a:defRPr sz="2701" kern="1200">
          <a:solidFill>
            <a:schemeClr val="tx1">
              <a:lumMod val="75000"/>
              <a:lumOff val="25000"/>
            </a:schemeClr>
          </a:solidFill>
          <a:latin typeface="+mj-lt"/>
          <a:ea typeface="+mj-ea"/>
          <a:cs typeface="+mj-cs"/>
        </a:defRPr>
      </a:lvl1pPr>
    </p:titleStyle>
    <p:bodyStyle>
      <a:lvl1pPr marL="205795" indent="-171496" algn="l" defTabSz="685983" rtl="0" eaLnBrk="1" latinLnBrk="0" hangingPunct="1">
        <a:lnSpc>
          <a:spcPct val="90000"/>
        </a:lnSpc>
        <a:spcBef>
          <a:spcPts val="1350"/>
        </a:spcBef>
        <a:buClr>
          <a:schemeClr val="tx1"/>
        </a:buClr>
        <a:buFont typeface="Arial" pitchFamily="34" charset="0"/>
        <a:buChar char="•"/>
        <a:defRPr sz="1500" kern="1200">
          <a:solidFill>
            <a:schemeClr val="tx1"/>
          </a:solidFill>
          <a:latin typeface="+mn-lt"/>
          <a:ea typeface="+mn-ea"/>
          <a:cs typeface="+mn-cs"/>
        </a:defRPr>
      </a:lvl1pPr>
      <a:lvl2pPr marL="445889" indent="-171496" algn="l" defTabSz="685983" rtl="0" eaLnBrk="1" latinLnBrk="0" hangingPunct="1">
        <a:lnSpc>
          <a:spcPct val="90000"/>
        </a:lnSpc>
        <a:spcBef>
          <a:spcPts val="750"/>
        </a:spcBef>
        <a:buClr>
          <a:schemeClr val="tx1"/>
        </a:buClr>
        <a:buFont typeface="Arial" pitchFamily="34" charset="0"/>
        <a:buChar char="•"/>
        <a:defRPr sz="1350" kern="1200">
          <a:solidFill>
            <a:schemeClr val="tx1"/>
          </a:solidFill>
          <a:latin typeface="+mn-lt"/>
          <a:ea typeface="+mn-ea"/>
          <a:cs typeface="+mn-cs"/>
        </a:defRPr>
      </a:lvl2pPr>
      <a:lvl3pPr marL="685983" indent="-171496" algn="l" defTabSz="685983"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926077" indent="-171496" algn="l" defTabSz="685983" rtl="0" eaLnBrk="1" latinLnBrk="0" hangingPunct="1">
        <a:lnSpc>
          <a:spcPct val="90000"/>
        </a:lnSpc>
        <a:spcBef>
          <a:spcPts val="600"/>
        </a:spcBef>
        <a:buClr>
          <a:schemeClr val="tx1"/>
        </a:buClr>
        <a:buFont typeface="Arial" pitchFamily="34" charset="0"/>
        <a:buChar char="•"/>
        <a:defRPr sz="1050" kern="1200">
          <a:solidFill>
            <a:schemeClr val="tx1"/>
          </a:solidFill>
          <a:latin typeface="+mn-lt"/>
          <a:ea typeface="+mn-ea"/>
          <a:cs typeface="+mn-cs"/>
        </a:defRPr>
      </a:lvl4pPr>
      <a:lvl5pPr marL="1166171" indent="-171496" algn="l" defTabSz="685983" rtl="0" eaLnBrk="1" latinLnBrk="0" hangingPunct="1">
        <a:lnSpc>
          <a:spcPct val="90000"/>
        </a:lnSpc>
        <a:spcBef>
          <a:spcPts val="600"/>
        </a:spcBef>
        <a:buClr>
          <a:schemeClr val="tx1"/>
        </a:buClr>
        <a:buFont typeface="Arial" pitchFamily="34" charset="0"/>
        <a:buChar char="•"/>
        <a:defRPr sz="1050" kern="1200">
          <a:solidFill>
            <a:schemeClr val="tx1"/>
          </a:solidFill>
          <a:latin typeface="+mn-lt"/>
          <a:ea typeface="+mn-ea"/>
          <a:cs typeface="+mn-cs"/>
        </a:defRPr>
      </a:lvl5pPr>
      <a:lvl6pPr marL="1406265" indent="-171496" algn="l" defTabSz="685983" rtl="0" eaLnBrk="1" latinLnBrk="0" hangingPunct="1">
        <a:lnSpc>
          <a:spcPct val="90000"/>
        </a:lnSpc>
        <a:spcBef>
          <a:spcPts val="600"/>
        </a:spcBef>
        <a:buFont typeface="Arial" pitchFamily="34" charset="0"/>
        <a:buChar char="•"/>
        <a:defRPr sz="1050" kern="1200">
          <a:solidFill>
            <a:schemeClr val="tx1"/>
          </a:solidFill>
          <a:latin typeface="+mn-lt"/>
          <a:ea typeface="+mn-ea"/>
          <a:cs typeface="+mn-cs"/>
        </a:defRPr>
      </a:lvl6pPr>
      <a:lvl7pPr marL="1646359" indent="-171496" algn="l" defTabSz="685983" rtl="0" eaLnBrk="1" latinLnBrk="0" hangingPunct="1">
        <a:lnSpc>
          <a:spcPct val="90000"/>
        </a:lnSpc>
        <a:spcBef>
          <a:spcPts val="600"/>
        </a:spcBef>
        <a:buFont typeface="Arial" pitchFamily="34" charset="0"/>
        <a:buChar char="•"/>
        <a:defRPr sz="1050" kern="1200">
          <a:solidFill>
            <a:schemeClr val="tx1"/>
          </a:solidFill>
          <a:latin typeface="+mn-lt"/>
          <a:ea typeface="+mn-ea"/>
          <a:cs typeface="+mn-cs"/>
        </a:defRPr>
      </a:lvl7pPr>
      <a:lvl8pPr marL="1886453" indent="-171496" algn="l" defTabSz="685983" rtl="0" eaLnBrk="1" latinLnBrk="0" hangingPunct="1">
        <a:lnSpc>
          <a:spcPct val="90000"/>
        </a:lnSpc>
        <a:spcBef>
          <a:spcPts val="600"/>
        </a:spcBef>
        <a:buFont typeface="Arial" pitchFamily="34" charset="0"/>
        <a:buChar char="•"/>
        <a:defRPr sz="1050" kern="1200">
          <a:solidFill>
            <a:schemeClr val="tx1"/>
          </a:solidFill>
          <a:latin typeface="+mn-lt"/>
          <a:ea typeface="+mn-ea"/>
          <a:cs typeface="+mn-cs"/>
        </a:defRPr>
      </a:lvl8pPr>
      <a:lvl9pPr marL="2126547" indent="-171496" algn="l" defTabSz="685983" rtl="0" eaLnBrk="1" latinLnBrk="0" hangingPunct="1">
        <a:lnSpc>
          <a:spcPct val="90000"/>
        </a:lnSpc>
        <a:spcBef>
          <a:spcPts val="600"/>
        </a:spcBef>
        <a:buFont typeface="Arial" pitchFamily="34" charset="0"/>
        <a:buChar char="•"/>
        <a:defRPr sz="105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20.jp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24.jp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hyperlink" Target="http://www.agrability.org/Online-Training/archived"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hyperlink" Target="mailto:jonesp@purdue.edu"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27.jpg"/><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image" Target="../media/image28.jpg"/><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www.agrability.or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4.xml"/><Relationship Id="rId5" Type="http://schemas.openxmlformats.org/officeDocument/2006/relationships/hyperlink" Target="http://www.fsa.usda.gov/" TargetMode="External"/><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4.xml"/><Relationship Id="rId5" Type="http://schemas.openxmlformats.org/officeDocument/2006/relationships/image" Target="../media/image32.jpg"/><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34.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41807"/>
            <a:ext cx="8080375" cy="1111393"/>
          </a:xfrm>
        </p:spPr>
        <p:txBody>
          <a:bodyPr>
            <a:normAutofit fontScale="90000"/>
          </a:bodyPr>
          <a:lstStyle/>
          <a:p>
            <a:pPr>
              <a:lnSpc>
                <a:spcPct val="100000"/>
              </a:lnSpc>
            </a:pPr>
            <a:r>
              <a:rPr lang="en-US" sz="4000" dirty="0" smtClean="0">
                <a:solidFill>
                  <a:srgbClr val="FF0000"/>
                </a:solidFill>
              </a:rPr>
              <a:t>FSA Farm Loan Programs</a:t>
            </a: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100" dirty="0">
                <a:solidFill>
                  <a:srgbClr val="FF0000"/>
                </a:solidFill>
              </a:rPr>
              <a:t>Norman Cummins</a:t>
            </a:r>
            <a:br>
              <a:rPr lang="en-US" sz="3100" dirty="0">
                <a:solidFill>
                  <a:srgbClr val="FF0000"/>
                </a:solidFill>
              </a:rPr>
            </a:br>
            <a:r>
              <a:rPr lang="en-US" sz="3100" dirty="0" smtClean="0">
                <a:solidFill>
                  <a:srgbClr val="FF0000"/>
                </a:solidFill>
              </a:rPr>
              <a:t>USDA/FSA</a:t>
            </a:r>
            <a:r>
              <a:rPr lang="en-US" sz="3600" b="1" dirty="0" smtClean="0">
                <a:solidFill>
                  <a:schemeClr val="bg1">
                    <a:lumMod val="50000"/>
                  </a:schemeClr>
                </a:solidFill>
              </a:rPr>
              <a:t/>
            </a:r>
            <a:br>
              <a:rPr lang="en-US" sz="3600" b="1" dirty="0" smtClean="0">
                <a:solidFill>
                  <a:schemeClr val="bg1">
                    <a:lumMod val="50000"/>
                  </a:schemeClr>
                </a:solidFill>
              </a:rPr>
            </a:br>
            <a:r>
              <a:rPr lang="en-US" sz="3100" b="1" dirty="0" smtClean="0">
                <a:solidFill>
                  <a:schemeClr val="bg1">
                    <a:lumMod val="50000"/>
                  </a:schemeClr>
                </a:solidFill>
              </a:rPr>
              <a:t/>
            </a:r>
            <a:br>
              <a:rPr lang="en-US" sz="3100" b="1" dirty="0" smtClean="0">
                <a:solidFill>
                  <a:schemeClr val="bg1">
                    <a:lumMod val="50000"/>
                  </a:schemeClr>
                </a:solidFill>
              </a:rPr>
            </a:br>
            <a:r>
              <a:rPr lang="en-US" sz="2700" dirty="0" smtClean="0">
                <a:solidFill>
                  <a:srgbClr val="FF0000"/>
                </a:solidFill>
              </a:rPr>
              <a:t>AgrAbility Virtual National Training Workshop</a:t>
            </a:r>
            <a:br>
              <a:rPr lang="en-US" sz="2700" dirty="0" smtClean="0">
                <a:solidFill>
                  <a:srgbClr val="FF0000"/>
                </a:solidFill>
              </a:rPr>
            </a:br>
            <a:r>
              <a:rPr lang="en-US" sz="2700" dirty="0" smtClean="0">
                <a:solidFill>
                  <a:srgbClr val="FF0000"/>
                </a:solidFill>
              </a:rPr>
              <a:t>Thursday, February 23, 2017</a:t>
            </a:r>
            <a:br>
              <a:rPr lang="en-US" sz="2700" dirty="0" smtClean="0">
                <a:solidFill>
                  <a:srgbClr val="FF0000"/>
                </a:solidFill>
              </a:rPr>
            </a:br>
            <a:r>
              <a:rPr lang="en-US" sz="2700" dirty="0" smtClean="0">
                <a:solidFill>
                  <a:srgbClr val="FF0000"/>
                </a:solidFill>
              </a:rPr>
              <a:t>11:00 a.m. ET</a:t>
            </a:r>
            <a:r>
              <a:rPr lang="en-US" b="1" dirty="0" smtClean="0">
                <a:latin typeface="+mj-lt"/>
              </a:rPr>
              <a:t/>
            </a:r>
            <a:br>
              <a:rPr lang="en-US" b="1" dirty="0" smtClean="0">
                <a:latin typeface="+mj-lt"/>
              </a:rPr>
            </a:br>
            <a:endParaRPr lang="en-US" dirty="0">
              <a:latin typeface="+mj-lt"/>
            </a:endParaRPr>
          </a:p>
        </p:txBody>
      </p:sp>
      <p:pic>
        <p:nvPicPr>
          <p:cNvPr id="4" name="Picture 3" title="AgrAbility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49733" y="513483"/>
            <a:ext cx="5251142" cy="1147253"/>
          </a:xfrm>
          <a:prstGeom prst="rect">
            <a:avLst/>
          </a:prstGeom>
        </p:spPr>
      </p:pic>
    </p:spTree>
    <p:extLst>
      <p:ext uri="{BB962C8B-B14F-4D97-AF65-F5344CB8AC3E}">
        <p14:creationId xmlns:p14="http://schemas.microsoft.com/office/powerpoint/2010/main" val="4245996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7624" y="954850"/>
            <a:ext cx="7888754" cy="484271"/>
          </a:xfrm>
        </p:spPr>
        <p:txBody>
          <a:bodyPr>
            <a:normAutofit fontScale="90000"/>
          </a:bodyPr>
          <a:lstStyle/>
          <a:p>
            <a:pPr algn="ctr"/>
            <a:r>
              <a:rPr lang="en-US" dirty="0" smtClean="0"/>
              <a:t>Loan Programs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828800"/>
            <a:ext cx="6859786" cy="5151399"/>
          </a:xfrm>
        </p:spPr>
        <p:txBody>
          <a:bodyPr>
            <a:noAutofit/>
          </a:bodyPr>
          <a:lstStyle/>
          <a:p>
            <a:pPr>
              <a:lnSpc>
                <a:spcPct val="100000"/>
              </a:lnSpc>
            </a:pPr>
            <a:r>
              <a:rPr lang="en-US" sz="2400" dirty="0">
                <a:latin typeface="Times New Roman" panose="02020603050405020304" pitchFamily="18" charset="0"/>
                <a:cs typeface="Times New Roman" panose="02020603050405020304" pitchFamily="18" charset="0"/>
              </a:rPr>
              <a:t>FSA is a lender of first opportunity and provides credit to agricultural producers who are unable to receive private, commercial credit.</a:t>
            </a:r>
          </a:p>
          <a:p>
            <a:pPr>
              <a:lnSpc>
                <a:spcPct val="100000"/>
              </a:lnSpc>
            </a:pPr>
            <a:r>
              <a:rPr lang="en-US" sz="2400" dirty="0">
                <a:latin typeface="Times New Roman" panose="02020603050405020304" pitchFamily="18" charset="0"/>
                <a:cs typeface="Times New Roman" panose="02020603050405020304" pitchFamily="18" charset="0"/>
              </a:rPr>
              <a:t>If you are a farmer or rancher who is unable to obtain credit from another lender to start, purchase, sustain or expand your family farm you may be able to get a loan through FSA’s Farm Loan Programs.</a:t>
            </a:r>
          </a:p>
          <a:p>
            <a:pPr>
              <a:lnSpc>
                <a:spcPct val="100000"/>
              </a:lnSpc>
            </a:pPr>
            <a:r>
              <a:rPr lang="en-US" sz="2400" dirty="0">
                <a:latin typeface="Times New Roman" panose="02020603050405020304" pitchFamily="18" charset="0"/>
                <a:cs typeface="Times New Roman" panose="02020603050405020304" pitchFamily="18" charset="0"/>
              </a:rPr>
              <a:t>FSA has different types of loans depending on your current situation and what you need the loan for. FSA loan officers are available to answer your questions and to help with the application process.</a:t>
            </a:r>
            <a:endParaRPr lang="en-US" sz="2400" dirty="0"/>
          </a:p>
        </p:txBody>
      </p:sp>
    </p:spTree>
    <p:extLst>
      <p:ext uri="{BB962C8B-B14F-4D97-AF65-F5344CB8AC3E}">
        <p14:creationId xmlns:p14="http://schemas.microsoft.com/office/powerpoint/2010/main" val="38488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7624" y="1066800"/>
            <a:ext cx="7888754" cy="484271"/>
          </a:xfrm>
        </p:spPr>
        <p:txBody>
          <a:bodyPr>
            <a:normAutofit fontScale="90000"/>
          </a:bodyPr>
          <a:lstStyle/>
          <a:p>
            <a:pPr algn="ctr"/>
            <a:r>
              <a:rPr lang="en-US" dirty="0" smtClean="0"/>
              <a:t>Types of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2285702"/>
            <a:ext cx="6859786" cy="4115098"/>
          </a:xfrm>
        </p:spPr>
        <p:txBody>
          <a:bodyPr>
            <a:normAutofit/>
          </a:bodyPr>
          <a:lstStyle/>
          <a:p>
            <a:r>
              <a:rPr lang="en-US" sz="2400" dirty="0"/>
              <a:t>Farm Operating</a:t>
            </a:r>
          </a:p>
          <a:p>
            <a:r>
              <a:rPr lang="en-US" sz="2400" dirty="0"/>
              <a:t>Farm Ownership</a:t>
            </a:r>
          </a:p>
          <a:p>
            <a:r>
              <a:rPr lang="en-US" sz="2400" dirty="0"/>
              <a:t>Emergency Farm Loans</a:t>
            </a:r>
          </a:p>
          <a:p>
            <a:r>
              <a:rPr lang="en-US" sz="2400" dirty="0"/>
              <a:t>Guaranteed Farm Loans</a:t>
            </a:r>
          </a:p>
          <a:p>
            <a:r>
              <a:rPr lang="en-US" sz="2400" dirty="0"/>
              <a:t>Minority &amp; Women Farmers &amp; Ranchers</a:t>
            </a:r>
          </a:p>
          <a:p>
            <a:r>
              <a:rPr lang="en-US" sz="2400" dirty="0"/>
              <a:t>Beginning Farmers &amp; Ranchers</a:t>
            </a:r>
          </a:p>
          <a:p>
            <a:r>
              <a:rPr lang="en-US" sz="2400" dirty="0"/>
              <a:t>Rural Youth Loans</a:t>
            </a:r>
          </a:p>
          <a:p>
            <a:pPr marL="34299" indent="0">
              <a:buNone/>
            </a:pPr>
            <a:endParaRPr lang="en-US" sz="1800" b="1" dirty="0"/>
          </a:p>
        </p:txBody>
      </p:sp>
    </p:spTree>
    <p:extLst>
      <p:ext uri="{BB962C8B-B14F-4D97-AF65-F5344CB8AC3E}">
        <p14:creationId xmlns:p14="http://schemas.microsoft.com/office/powerpoint/2010/main" val="372000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7888754" cy="484271"/>
          </a:xfrm>
        </p:spPr>
        <p:txBody>
          <a:bodyPr>
            <a:normAutofit fontScale="90000"/>
          </a:bodyPr>
          <a:lstStyle/>
          <a:p>
            <a:pPr algn="ctr"/>
            <a:r>
              <a:rPr lang="en-US" dirty="0" smtClean="0"/>
              <a:t>FSA Guaranteed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549501"/>
            <a:ext cx="6859786" cy="5079899"/>
          </a:xfrm>
        </p:spPr>
        <p:txBody>
          <a:bodyPr>
            <a:normAutofit lnSpcReduction="10000"/>
          </a:bodyPr>
          <a:lstStyle/>
          <a:p>
            <a:pPr marL="34299" indent="0">
              <a:lnSpc>
                <a:spcPct val="110000"/>
              </a:lnSpc>
              <a:buNone/>
            </a:pPr>
            <a:r>
              <a:rPr lang="en-US" sz="2400" dirty="0">
                <a:latin typeface="Times New Roman" panose="02020603050405020304" pitchFamily="18" charset="0"/>
                <a:cs typeface="Times New Roman" panose="02020603050405020304" pitchFamily="18" charset="0"/>
              </a:rPr>
              <a:t>FSA guaranteed loans provide lenders (e.g., banks, Farm Credit System Institutions, credit unions) with a guarantee of up to 95 percent of the loss and interest on a loan. Farmers and ranchers apply to an agriculture lender, which then arranges for the guarantee. The FSA guarantee permits lenders to make agricultural credit available to farmers who do not meet the lender’s normal underwriting criteria.</a:t>
            </a:r>
          </a:p>
          <a:p>
            <a:pPr>
              <a:lnSpc>
                <a:spcPct val="110000"/>
              </a:lnSpc>
            </a:pPr>
            <a:r>
              <a:rPr lang="en-US" sz="2400" dirty="0">
                <a:latin typeface="Times New Roman" panose="02020603050405020304" pitchFamily="18" charset="0"/>
                <a:cs typeface="Times New Roman" panose="02020603050405020304" pitchFamily="18" charset="0"/>
              </a:rPr>
              <a:t>Maximum loan amount up to $1,399,000 for FY17 (Amount adjusted annually for inflation).</a:t>
            </a:r>
          </a:p>
          <a:p>
            <a:pPr>
              <a:lnSpc>
                <a:spcPct val="110000"/>
              </a:lnSpc>
            </a:pPr>
            <a:r>
              <a:rPr lang="en-US" sz="2400" dirty="0">
                <a:latin typeface="Times New Roman" panose="02020603050405020304" pitchFamily="18" charset="0"/>
                <a:cs typeface="Times New Roman" panose="02020603050405020304" pitchFamily="18" charset="0"/>
              </a:rPr>
              <a:t>Maximum term up to 40 years depending on loan type.</a:t>
            </a:r>
          </a:p>
          <a:p>
            <a:pPr marL="34299" indent="0">
              <a:buNone/>
            </a:pPr>
            <a:endParaRPr lang="en-US" sz="1800" dirty="0">
              <a:latin typeface="Times New Roman" panose="02020603050405020304" pitchFamily="18" charset="0"/>
              <a:cs typeface="Times New Roman" panose="02020603050405020304" pitchFamily="18" charset="0"/>
            </a:endParaRPr>
          </a:p>
          <a:p>
            <a:pPr marL="34299" indent="0">
              <a:buNone/>
            </a:pPr>
            <a:endParaRPr lang="en-US" sz="1800" b="1" dirty="0"/>
          </a:p>
        </p:txBody>
      </p:sp>
    </p:spTree>
    <p:extLst>
      <p:ext uri="{BB962C8B-B14F-4D97-AF65-F5344CB8AC3E}">
        <p14:creationId xmlns:p14="http://schemas.microsoft.com/office/powerpoint/2010/main" val="73712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7624" y="1116564"/>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600835"/>
            <a:ext cx="6859786" cy="4952365"/>
          </a:xfrm>
        </p:spPr>
        <p:txBody>
          <a:bodyPr>
            <a:normAutofit/>
          </a:bodyPr>
          <a:lstStyle/>
          <a:p>
            <a:pPr marL="34299" indent="0">
              <a:lnSpc>
                <a:spcPct val="100000"/>
              </a:lnSpc>
              <a:buNone/>
            </a:pPr>
            <a:r>
              <a:rPr lang="en-US" sz="2400" b="1" dirty="0">
                <a:latin typeface="Times New Roman" panose="02020603050405020304" pitchFamily="18" charset="0"/>
                <a:cs typeface="Times New Roman" panose="02020603050405020304" pitchFamily="18" charset="0"/>
              </a:rPr>
              <a:t>General Eligibility Requirements:</a:t>
            </a:r>
          </a:p>
          <a:p>
            <a:pPr>
              <a:lnSpc>
                <a:spcPct val="100000"/>
              </a:lnSpc>
            </a:pPr>
            <a:r>
              <a:rPr lang="en-US" sz="2400" dirty="0">
                <a:latin typeface="Times New Roman" panose="02020603050405020304" pitchFamily="18" charset="0"/>
                <a:cs typeface="Times New Roman" panose="02020603050405020304" pitchFamily="18" charset="0"/>
              </a:rPr>
              <a:t> No Controlled Substance Convictions.</a:t>
            </a:r>
          </a:p>
          <a:p>
            <a:pPr>
              <a:lnSpc>
                <a:spcPct val="100000"/>
              </a:lnSpc>
            </a:pPr>
            <a:r>
              <a:rPr lang="en-US" sz="2400" dirty="0">
                <a:latin typeface="Times New Roman" panose="02020603050405020304" pitchFamily="18" charset="0"/>
                <a:cs typeface="Times New Roman" panose="02020603050405020304" pitchFamily="18" charset="0"/>
              </a:rPr>
              <a:t>Applicant and anyone signing promissory note must possess the legal capacity to incur the obligation of the loan.</a:t>
            </a:r>
          </a:p>
          <a:p>
            <a:pPr>
              <a:lnSpc>
                <a:spcPct val="100000"/>
              </a:lnSpc>
            </a:pPr>
            <a:r>
              <a:rPr lang="en-US" sz="2400" dirty="0">
                <a:latin typeface="Times New Roman" panose="02020603050405020304" pitchFamily="18" charset="0"/>
                <a:cs typeface="Times New Roman" panose="02020603050405020304" pitchFamily="18" charset="0"/>
              </a:rPr>
              <a:t>Applicant and anyone who will sign the promissory must be a citizen of the United States, United States non-citizen national, or a qualified alien under applicable Federal immigration laws.</a:t>
            </a:r>
          </a:p>
          <a:p>
            <a:pPr>
              <a:lnSpc>
                <a:spcPct val="100000"/>
              </a:lnSpc>
            </a:pPr>
            <a:r>
              <a:rPr lang="en-US" sz="2400" dirty="0">
                <a:latin typeface="Times New Roman" panose="02020603050405020304" pitchFamily="18" charset="0"/>
                <a:cs typeface="Times New Roman" panose="02020603050405020304" pitchFamily="18" charset="0"/>
              </a:rPr>
              <a:t>Applicant must have acceptable credit history demonstrated by debt repayment.</a:t>
            </a:r>
          </a:p>
          <a:p>
            <a:pPr marL="34299" indent="0">
              <a:buNone/>
            </a:pPr>
            <a:endParaRPr lang="en-US" sz="1800" dirty="0">
              <a:latin typeface="Times New Roman" panose="02020603050405020304" pitchFamily="18" charset="0"/>
              <a:cs typeface="Times New Roman" panose="02020603050405020304" pitchFamily="18" charset="0"/>
            </a:endParaRPr>
          </a:p>
          <a:p>
            <a:pPr marL="34299" indent="0">
              <a:buNone/>
            </a:pPr>
            <a:endParaRPr lang="en-US" sz="1800" b="1" dirty="0"/>
          </a:p>
        </p:txBody>
      </p:sp>
    </p:spTree>
    <p:extLst>
      <p:ext uri="{BB962C8B-B14F-4D97-AF65-F5344CB8AC3E}">
        <p14:creationId xmlns:p14="http://schemas.microsoft.com/office/powerpoint/2010/main" val="118182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7624" y="1116564"/>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600836"/>
            <a:ext cx="6859786" cy="5180964"/>
          </a:xfrm>
        </p:spPr>
        <p:txBody>
          <a:bodyPr>
            <a:normAutofit fontScale="92500"/>
          </a:bodyPr>
          <a:lstStyle/>
          <a:p>
            <a:pPr marL="34299" indent="0">
              <a:lnSpc>
                <a:spcPct val="100000"/>
              </a:lnSpc>
              <a:buNone/>
            </a:pPr>
            <a:r>
              <a:rPr lang="en-US" sz="2400" b="1" dirty="0">
                <a:latin typeface="Times New Roman" panose="02020603050405020304" pitchFamily="18" charset="0"/>
                <a:cs typeface="Times New Roman" panose="02020603050405020304" pitchFamily="18" charset="0"/>
              </a:rPr>
              <a:t>General Eligibility Requirements:</a:t>
            </a:r>
          </a:p>
          <a:p>
            <a:pPr>
              <a:lnSpc>
                <a:spcPct val="100000"/>
              </a:lnSpc>
            </a:pPr>
            <a:r>
              <a:rPr lang="en-US" sz="2400" dirty="0">
                <a:latin typeface="Times New Roman" panose="02020603050405020304" pitchFamily="18" charset="0"/>
                <a:cs typeface="Times New Roman" panose="02020603050405020304" pitchFamily="18" charset="0"/>
              </a:rPr>
              <a:t> Applicant and all entity members in the case of an entity must be unable to obtain sufficient credit elsewhere to finance actual needs at reasonable rates and terms.</a:t>
            </a:r>
          </a:p>
          <a:p>
            <a:pPr>
              <a:lnSpc>
                <a:spcPct val="100000"/>
              </a:lnSpc>
            </a:pPr>
            <a:r>
              <a:rPr lang="en-US" sz="2400" dirty="0">
                <a:latin typeface="Times New Roman" panose="02020603050405020304" pitchFamily="18" charset="0"/>
                <a:cs typeface="Times New Roman" panose="02020603050405020304" pitchFamily="18" charset="0"/>
              </a:rPr>
              <a:t>Applicant and anyone who will sign the Promissory Note must not be in delinquent status on any Federal debt, other than a debt under the Internal Revenue Code of 1986 at the time of closing.</a:t>
            </a:r>
          </a:p>
          <a:p>
            <a:pPr>
              <a:lnSpc>
                <a:spcPct val="100000"/>
              </a:lnSpc>
            </a:pPr>
            <a:r>
              <a:rPr lang="en-US" sz="2400" dirty="0">
                <a:latin typeface="Times New Roman" panose="02020603050405020304" pitchFamily="18" charset="0"/>
                <a:cs typeface="Times New Roman" panose="02020603050405020304" pitchFamily="18" charset="0"/>
              </a:rPr>
              <a:t>Applicant and anyone who will sign the promissory note must have no outstanding unpaid judgments obtained by the United States in any court. Such judgements do not include those filed as a result of action in the United States Tax Courts.</a:t>
            </a:r>
          </a:p>
          <a:p>
            <a:pPr marL="34299" indent="0">
              <a:buNone/>
            </a:pPr>
            <a:endParaRPr lang="en-US" sz="1800" dirty="0">
              <a:latin typeface="Times New Roman" panose="02020603050405020304" pitchFamily="18" charset="0"/>
              <a:cs typeface="Times New Roman" panose="02020603050405020304" pitchFamily="18" charset="0"/>
            </a:endParaRPr>
          </a:p>
          <a:p>
            <a:pPr marL="34299" indent="0">
              <a:buNone/>
            </a:pPr>
            <a:endParaRPr lang="en-US" sz="1800" b="1" dirty="0"/>
          </a:p>
        </p:txBody>
      </p:sp>
    </p:spTree>
    <p:extLst>
      <p:ext uri="{BB962C8B-B14F-4D97-AF65-F5344CB8AC3E}">
        <p14:creationId xmlns:p14="http://schemas.microsoft.com/office/powerpoint/2010/main" val="173894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7624" y="1116564"/>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600835"/>
            <a:ext cx="6859786" cy="5257165"/>
          </a:xfrm>
        </p:spPr>
        <p:txBody>
          <a:bodyPr>
            <a:normAutofit/>
          </a:bodyPr>
          <a:lstStyle/>
          <a:p>
            <a:pPr marL="34299" indent="0">
              <a:lnSpc>
                <a:spcPct val="100000"/>
              </a:lnSpc>
              <a:buNone/>
            </a:pPr>
            <a:r>
              <a:rPr lang="en-US" sz="2400" b="1" dirty="0">
                <a:latin typeface="Times New Roman" panose="02020603050405020304" pitchFamily="18" charset="0"/>
                <a:cs typeface="Times New Roman" panose="02020603050405020304" pitchFamily="18" charset="0"/>
              </a:rPr>
              <a:t>General Eligibility Requirements:</a:t>
            </a:r>
          </a:p>
          <a:p>
            <a:pPr>
              <a:lnSpc>
                <a:spcPct val="100000"/>
              </a:lnSpc>
            </a:pPr>
            <a:r>
              <a:rPr lang="en-US" sz="2400" dirty="0">
                <a:latin typeface="Times New Roman" panose="02020603050405020304" pitchFamily="18" charset="0"/>
                <a:cs typeface="Times New Roman" panose="02020603050405020304" pitchFamily="18" charset="0"/>
              </a:rPr>
              <a:t> Applicant and all entity members in the case of an entity must not be ineligible due to disqualification resulting from Federal Crop Insurance violation, according to 7 CFR Part 718.</a:t>
            </a:r>
          </a:p>
          <a:p>
            <a:pPr>
              <a:lnSpc>
                <a:spcPct val="100000"/>
              </a:lnSpc>
            </a:pPr>
            <a:r>
              <a:rPr lang="en-US" sz="2400" dirty="0">
                <a:latin typeface="Times New Roman" panose="02020603050405020304" pitchFamily="18" charset="0"/>
                <a:cs typeface="Times New Roman" panose="02020603050405020304" pitchFamily="18" charset="0"/>
              </a:rPr>
              <a:t>Applicant must have sufficient managerial ability to assure reasonable prospect of loan repayment, as determined by Agency.</a:t>
            </a:r>
          </a:p>
          <a:p>
            <a:pPr>
              <a:lnSpc>
                <a:spcPct val="100000"/>
              </a:lnSpc>
            </a:pPr>
            <a:r>
              <a:rPr lang="en-US" sz="2400" dirty="0">
                <a:latin typeface="Times New Roman" panose="02020603050405020304" pitchFamily="18" charset="0"/>
                <a:cs typeface="Times New Roman" panose="02020603050405020304" pitchFamily="18" charset="0"/>
              </a:rPr>
              <a:t>Borrower must agree to meet the training requirements if required by Loan Officer.</a:t>
            </a:r>
          </a:p>
          <a:p>
            <a:pPr>
              <a:lnSpc>
                <a:spcPct val="100000"/>
              </a:lnSpc>
            </a:pPr>
            <a:r>
              <a:rPr lang="en-US" sz="2400" dirty="0">
                <a:latin typeface="Times New Roman" panose="02020603050405020304" pitchFamily="18" charset="0"/>
                <a:cs typeface="Times New Roman" panose="02020603050405020304" pitchFamily="18" charset="0"/>
              </a:rPr>
              <a:t>Applicant must be the operator of a family farm after the loan is closed. </a:t>
            </a:r>
          </a:p>
          <a:p>
            <a:endParaRPr lang="en-US" sz="1800" dirty="0">
              <a:latin typeface="Times New Roman" panose="02020603050405020304" pitchFamily="18" charset="0"/>
              <a:cs typeface="Times New Roman" panose="02020603050405020304" pitchFamily="18" charset="0"/>
            </a:endParaRPr>
          </a:p>
          <a:p>
            <a:pPr marL="34299" indent="0">
              <a:buNone/>
            </a:pPr>
            <a:endParaRPr lang="en-US" sz="1800" dirty="0">
              <a:latin typeface="Times New Roman" panose="02020603050405020304" pitchFamily="18" charset="0"/>
              <a:cs typeface="Times New Roman" panose="02020603050405020304" pitchFamily="18" charset="0"/>
            </a:endParaRPr>
          </a:p>
          <a:p>
            <a:pPr marL="34299" indent="0">
              <a:buNone/>
            </a:pPr>
            <a:endParaRPr lang="en-US" sz="1800" b="1" dirty="0"/>
          </a:p>
        </p:txBody>
      </p:sp>
    </p:spTree>
    <p:extLst>
      <p:ext uri="{BB962C8B-B14F-4D97-AF65-F5344CB8AC3E}">
        <p14:creationId xmlns:p14="http://schemas.microsoft.com/office/powerpoint/2010/main" val="140456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7624" y="1111212"/>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2285702"/>
            <a:ext cx="6859786" cy="3397738"/>
          </a:xfrm>
        </p:spPr>
        <p:txBody>
          <a:bodyPr>
            <a:normAutofit/>
          </a:bodyPr>
          <a:lstStyle/>
          <a:p>
            <a:pPr marL="34299" indent="0">
              <a:buNone/>
            </a:pPr>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pPr marL="34299" indent="0">
              <a:buNone/>
            </a:pPr>
            <a:endParaRPr lang="en-US" sz="1800" dirty="0">
              <a:latin typeface="Times New Roman" panose="02020603050405020304" pitchFamily="18" charset="0"/>
              <a:cs typeface="Times New Roman" panose="02020603050405020304" pitchFamily="18" charset="0"/>
            </a:endParaRPr>
          </a:p>
          <a:p>
            <a:pPr marL="34299" indent="0">
              <a:buNone/>
            </a:pPr>
            <a:endParaRPr lang="en-US" sz="1800" b="1" dirty="0"/>
          </a:p>
        </p:txBody>
      </p:sp>
      <p:pic>
        <p:nvPicPr>
          <p:cNvPr id="3" name="Picture 2"/>
          <p:cNvPicPr>
            <a:picLocks noChangeAspect="1"/>
          </p:cNvPicPr>
          <p:nvPr/>
        </p:nvPicPr>
        <p:blipFill>
          <a:blip r:embed="rId5"/>
          <a:stretch>
            <a:fillRect/>
          </a:stretch>
        </p:blipFill>
        <p:spPr>
          <a:xfrm>
            <a:off x="913448" y="1595484"/>
            <a:ext cx="7517953" cy="4957716"/>
          </a:xfrm>
          <a:prstGeom prst="rect">
            <a:avLst/>
          </a:prstGeom>
        </p:spPr>
      </p:pic>
    </p:spTree>
    <p:extLst>
      <p:ext uri="{BB962C8B-B14F-4D97-AF65-F5344CB8AC3E}">
        <p14:creationId xmlns:p14="http://schemas.microsoft.com/office/powerpoint/2010/main" val="222225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7624" y="1116564"/>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676400"/>
            <a:ext cx="6859786" cy="5029200"/>
          </a:xfrm>
        </p:spPr>
        <p:txBody>
          <a:bodyPr>
            <a:normAutofit lnSpcReduction="10000"/>
          </a:bodyPr>
          <a:lstStyle/>
          <a:p>
            <a:pPr marL="34299" indent="0">
              <a:lnSpc>
                <a:spcPct val="100000"/>
              </a:lnSpc>
              <a:buNone/>
            </a:pPr>
            <a:r>
              <a:rPr lang="en-US" sz="2400" b="1" dirty="0">
                <a:latin typeface="Times New Roman" panose="02020603050405020304" pitchFamily="18" charset="0"/>
                <a:cs typeface="Times New Roman" panose="02020603050405020304" pitchFamily="18" charset="0"/>
              </a:rPr>
              <a:t>Farm Ownership (FO) Program</a:t>
            </a:r>
          </a:p>
          <a:p>
            <a:pPr>
              <a:lnSpc>
                <a:spcPct val="100000"/>
              </a:lnSpc>
            </a:pPr>
            <a:r>
              <a:rPr lang="en-US" sz="2400" dirty="0">
                <a:latin typeface="Times New Roman" panose="02020603050405020304" pitchFamily="18" charset="0"/>
                <a:cs typeface="Times New Roman" panose="02020603050405020304" pitchFamily="18" charset="0"/>
              </a:rPr>
              <a:t>FO funds may only be used to:</a:t>
            </a:r>
          </a:p>
          <a:p>
            <a:pPr lvl="1">
              <a:lnSpc>
                <a:spcPct val="100000"/>
              </a:lnSpc>
            </a:pPr>
            <a:r>
              <a:rPr lang="en-US" dirty="0">
                <a:latin typeface="Times New Roman" panose="02020603050405020304" pitchFamily="18" charset="0"/>
                <a:cs typeface="Times New Roman" panose="02020603050405020304" pitchFamily="18" charset="0"/>
              </a:rPr>
              <a:t>Acquire or enlarge a farm or make a down payment on a farm.</a:t>
            </a:r>
          </a:p>
          <a:p>
            <a:pPr lvl="1">
              <a:lnSpc>
                <a:spcPct val="100000"/>
              </a:lnSpc>
            </a:pPr>
            <a:r>
              <a:rPr lang="en-US" dirty="0">
                <a:latin typeface="Times New Roman" panose="02020603050405020304" pitchFamily="18" charset="0"/>
                <a:cs typeface="Times New Roman" panose="02020603050405020304" pitchFamily="18" charset="0"/>
              </a:rPr>
              <a:t>Make capitol improvements to a farm by the applicant, for construction, purchase or improvement of farm dwellings, service building or other facilities and improvements essential to the farming operation.</a:t>
            </a:r>
          </a:p>
          <a:p>
            <a:pPr lvl="1">
              <a:lnSpc>
                <a:spcPct val="100000"/>
              </a:lnSpc>
            </a:pPr>
            <a:r>
              <a:rPr lang="en-US" dirty="0">
                <a:latin typeface="Times New Roman" panose="02020603050405020304" pitchFamily="18" charset="0"/>
                <a:cs typeface="Times New Roman" panose="02020603050405020304" pitchFamily="18" charset="0"/>
              </a:rPr>
              <a:t>Soil and Water Conservation and Protection.</a:t>
            </a:r>
          </a:p>
          <a:p>
            <a:pPr lvl="1">
              <a:lnSpc>
                <a:spcPct val="100000"/>
              </a:lnSpc>
            </a:pPr>
            <a:r>
              <a:rPr lang="en-US" dirty="0">
                <a:latin typeface="Times New Roman" panose="02020603050405020304" pitchFamily="18" charset="0"/>
                <a:cs typeface="Times New Roman" panose="02020603050405020304" pitchFamily="18" charset="0"/>
              </a:rPr>
              <a:t>Loan Closing Costs.</a:t>
            </a:r>
          </a:p>
          <a:p>
            <a:pPr lvl="1">
              <a:lnSpc>
                <a:spcPct val="100000"/>
              </a:lnSpc>
            </a:pPr>
            <a:r>
              <a:rPr lang="en-US" dirty="0">
                <a:latin typeface="Times New Roman" panose="02020603050405020304" pitchFamily="18" charset="0"/>
                <a:cs typeface="Times New Roman" panose="02020603050405020304" pitchFamily="18" charset="0"/>
              </a:rPr>
              <a:t>Refinance Bridge Loans if conditions are met.</a:t>
            </a:r>
          </a:p>
          <a:p>
            <a:pPr marL="34299" indent="0">
              <a:buNone/>
            </a:pPr>
            <a:endParaRPr lang="en-US" sz="1800" dirty="0">
              <a:latin typeface="Times New Roman" panose="02020603050405020304" pitchFamily="18" charset="0"/>
              <a:cs typeface="Times New Roman" panose="02020603050405020304" pitchFamily="18" charset="0"/>
            </a:endParaRPr>
          </a:p>
          <a:p>
            <a:pPr marL="34299" indent="0">
              <a:buNone/>
            </a:pPr>
            <a:endParaRPr lang="en-US" sz="1800" b="1" dirty="0"/>
          </a:p>
        </p:txBody>
      </p:sp>
    </p:spTree>
    <p:extLst>
      <p:ext uri="{BB962C8B-B14F-4D97-AF65-F5344CB8AC3E}">
        <p14:creationId xmlns:p14="http://schemas.microsoft.com/office/powerpoint/2010/main" val="114488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7624" y="1116564"/>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676400"/>
            <a:ext cx="6859786" cy="4953000"/>
          </a:xfrm>
        </p:spPr>
        <p:txBody>
          <a:bodyPr>
            <a:normAutofit fontScale="92500" lnSpcReduction="10000"/>
          </a:bodyPr>
          <a:lstStyle/>
          <a:p>
            <a:pPr marL="34299" indent="0">
              <a:lnSpc>
                <a:spcPct val="100000"/>
              </a:lnSpc>
              <a:buNone/>
            </a:pPr>
            <a:r>
              <a:rPr lang="en-US" sz="2400" b="1" dirty="0">
                <a:latin typeface="Times New Roman" panose="02020603050405020304" pitchFamily="18" charset="0"/>
                <a:cs typeface="Times New Roman" panose="02020603050405020304" pitchFamily="18" charset="0"/>
              </a:rPr>
              <a:t>Farm Ownership (FO) Program</a:t>
            </a:r>
          </a:p>
          <a:p>
            <a:pPr>
              <a:lnSpc>
                <a:spcPct val="100000"/>
              </a:lnSpc>
            </a:pPr>
            <a:r>
              <a:rPr lang="en-US" sz="2400" dirty="0">
                <a:latin typeface="Times New Roman" panose="02020603050405020304" pitchFamily="18" charset="0"/>
                <a:cs typeface="Times New Roman" panose="02020603050405020304" pitchFamily="18" charset="0"/>
              </a:rPr>
              <a:t>FO Funds Eligibility:</a:t>
            </a:r>
          </a:p>
          <a:p>
            <a:pPr lvl="1">
              <a:lnSpc>
                <a:spcPct val="100000"/>
              </a:lnSpc>
            </a:pPr>
            <a:r>
              <a:rPr lang="en-US" dirty="0">
                <a:latin typeface="Times New Roman" panose="02020603050405020304" pitchFamily="18" charset="0"/>
                <a:cs typeface="Times New Roman" panose="02020603050405020304" pitchFamily="18" charset="0"/>
              </a:rPr>
              <a:t>Must comply with the general eligibility requirements discussed earlier.</a:t>
            </a:r>
          </a:p>
          <a:p>
            <a:pPr lvl="1">
              <a:lnSpc>
                <a:spcPct val="100000"/>
              </a:lnSpc>
            </a:pPr>
            <a:r>
              <a:rPr lang="en-US" dirty="0">
                <a:latin typeface="Times New Roman" panose="02020603050405020304" pitchFamily="18" charset="0"/>
                <a:cs typeface="Times New Roman" panose="02020603050405020304" pitchFamily="18" charset="0"/>
              </a:rPr>
              <a:t>No prior debt Forgiveness.</a:t>
            </a:r>
          </a:p>
          <a:p>
            <a:pPr lvl="1">
              <a:lnSpc>
                <a:spcPct val="100000"/>
              </a:lnSpc>
            </a:pPr>
            <a:r>
              <a:rPr lang="en-US" dirty="0">
                <a:latin typeface="Times New Roman" panose="02020603050405020304" pitchFamily="18" charset="0"/>
                <a:cs typeface="Times New Roman" panose="02020603050405020304" pitchFamily="18" charset="0"/>
              </a:rPr>
              <a:t>Must be the owner-operator of the farm financed with Agency funds the loan is closed. Ownership of the farm operation and farm real estate may be held either directly in the individual’s name or indirectly through interest in a legal entity.</a:t>
            </a:r>
          </a:p>
          <a:p>
            <a:pPr lvl="1">
              <a:lnSpc>
                <a:spcPct val="100000"/>
              </a:lnSpc>
            </a:pPr>
            <a:r>
              <a:rPr lang="en-US" dirty="0">
                <a:latin typeface="Times New Roman" panose="02020603050405020304" pitchFamily="18" charset="0"/>
                <a:cs typeface="Times New Roman" panose="02020603050405020304" pitchFamily="18" charset="0"/>
              </a:rPr>
              <a:t>Applicant must have participated in the business operations of a farm for at least 3 years out of the 10 years prior to the date of the application submitted.</a:t>
            </a:r>
          </a:p>
          <a:p>
            <a:pPr lvl="1"/>
            <a:endParaRPr lang="en-US" dirty="0" smtClean="0">
              <a:latin typeface="Times New Roman" panose="02020603050405020304" pitchFamily="18" charset="0"/>
              <a:cs typeface="Times New Roman" panose="02020603050405020304" pitchFamily="18" charset="0"/>
            </a:endParaRPr>
          </a:p>
          <a:p>
            <a:pPr marL="34299" indent="0">
              <a:buNone/>
            </a:pPr>
            <a:endParaRPr lang="en-US" sz="1800" dirty="0">
              <a:latin typeface="Times New Roman" panose="02020603050405020304" pitchFamily="18" charset="0"/>
              <a:cs typeface="Times New Roman" panose="02020603050405020304" pitchFamily="18" charset="0"/>
            </a:endParaRPr>
          </a:p>
          <a:p>
            <a:pPr marL="34299" indent="0">
              <a:buNone/>
            </a:pPr>
            <a:endParaRPr lang="en-US" sz="1800" b="1" dirty="0"/>
          </a:p>
        </p:txBody>
      </p:sp>
    </p:spTree>
    <p:extLst>
      <p:ext uri="{BB962C8B-B14F-4D97-AF65-F5344CB8AC3E}">
        <p14:creationId xmlns:p14="http://schemas.microsoft.com/office/powerpoint/2010/main" val="340945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7624" y="1115929"/>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676400"/>
            <a:ext cx="6859786" cy="4876800"/>
          </a:xfrm>
        </p:spPr>
        <p:txBody>
          <a:bodyPr>
            <a:normAutofit/>
          </a:bodyPr>
          <a:lstStyle/>
          <a:p>
            <a:pPr marL="34299" indent="0">
              <a:lnSpc>
                <a:spcPct val="100000"/>
              </a:lnSpc>
              <a:buNone/>
            </a:pPr>
            <a:r>
              <a:rPr lang="en-US" sz="2400" b="1" dirty="0">
                <a:latin typeface="Times New Roman" panose="02020603050405020304" pitchFamily="18" charset="0"/>
                <a:cs typeface="Times New Roman" panose="02020603050405020304" pitchFamily="18" charset="0"/>
              </a:rPr>
              <a:t>Farm Ownership (FO) Program</a:t>
            </a:r>
          </a:p>
          <a:p>
            <a:pPr>
              <a:lnSpc>
                <a:spcPct val="100000"/>
              </a:lnSpc>
            </a:pPr>
            <a:r>
              <a:rPr lang="en-US" sz="2400" dirty="0" smtClean="0">
                <a:latin typeface="Times New Roman" panose="02020603050405020304" pitchFamily="18" charset="0"/>
                <a:cs typeface="Times New Roman" panose="02020603050405020304" pitchFamily="18" charset="0"/>
              </a:rPr>
              <a:t>FO Funds Eligibility:</a:t>
            </a:r>
          </a:p>
          <a:p>
            <a:pPr lvl="1">
              <a:lnSpc>
                <a:spcPct val="100000"/>
              </a:lnSpc>
            </a:pPr>
            <a:r>
              <a:rPr lang="en-US" dirty="0">
                <a:latin typeface="Times New Roman" panose="02020603050405020304" pitchFamily="18" charset="0"/>
                <a:cs typeface="Times New Roman" panose="02020603050405020304" pitchFamily="18" charset="0"/>
              </a:rPr>
              <a:t>Anyone who will sign the promissory note must at least one of the following </a:t>
            </a:r>
            <a:r>
              <a:rPr lang="en-US" dirty="0" smtClean="0">
                <a:latin typeface="Times New Roman" panose="02020603050405020304" pitchFamily="18" charset="0"/>
                <a:cs typeface="Times New Roman" panose="02020603050405020304" pitchFamily="18" charset="0"/>
              </a:rPr>
              <a:t>conditions:</a:t>
            </a:r>
          </a:p>
          <a:p>
            <a:pPr lvl="2">
              <a:lnSpc>
                <a:spcPct val="100000"/>
              </a:lnSpc>
            </a:pPr>
            <a:r>
              <a:rPr lang="en-US" sz="2400" dirty="0">
                <a:latin typeface="Times New Roman" panose="02020603050405020304" pitchFamily="18" charset="0"/>
                <a:cs typeface="Times New Roman" panose="02020603050405020304" pitchFamily="18" charset="0"/>
              </a:rPr>
              <a:t>Meet the definition of a beginning farmer.</a:t>
            </a:r>
          </a:p>
          <a:p>
            <a:pPr lvl="2">
              <a:lnSpc>
                <a:spcPct val="100000"/>
              </a:lnSpc>
            </a:pPr>
            <a:r>
              <a:rPr lang="en-US" sz="2400" dirty="0" smtClean="0">
                <a:latin typeface="Times New Roman" panose="02020603050405020304" pitchFamily="18" charset="0"/>
                <a:cs typeface="Times New Roman" panose="02020603050405020304" pitchFamily="18" charset="0"/>
              </a:rPr>
              <a:t>Have </a:t>
            </a:r>
            <a:r>
              <a:rPr lang="en-US" sz="2400" dirty="0">
                <a:latin typeface="Times New Roman" panose="02020603050405020304" pitchFamily="18" charset="0"/>
                <a:cs typeface="Times New Roman" panose="02020603050405020304" pitchFamily="18" charset="0"/>
              </a:rPr>
              <a:t>not had a direct FO loan outstanding for more than a total of 10 years prior to the date the new loan closed.</a:t>
            </a:r>
          </a:p>
          <a:p>
            <a:pPr lvl="1"/>
            <a:endParaRPr lang="en-US" dirty="0" smtClean="0">
              <a:latin typeface="Times New Roman" panose="02020603050405020304" pitchFamily="18" charset="0"/>
              <a:cs typeface="Times New Roman" panose="02020603050405020304" pitchFamily="18" charset="0"/>
            </a:endParaRPr>
          </a:p>
          <a:p>
            <a:pPr marL="34299" indent="0">
              <a:buNone/>
            </a:pPr>
            <a:endParaRPr lang="en-US" sz="1800" dirty="0">
              <a:latin typeface="Times New Roman" panose="02020603050405020304" pitchFamily="18" charset="0"/>
              <a:cs typeface="Times New Roman" panose="02020603050405020304" pitchFamily="18" charset="0"/>
            </a:endParaRPr>
          </a:p>
          <a:p>
            <a:pPr marL="34299" indent="0">
              <a:buNone/>
            </a:pPr>
            <a:endParaRPr lang="en-US" sz="1800" b="1"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5152698"/>
            <a:ext cx="1727293" cy="1191236"/>
          </a:xfrm>
          <a:prstGeom prst="rect">
            <a:avLst/>
          </a:prstGeom>
        </p:spPr>
      </p:pic>
    </p:spTree>
    <p:extLst>
      <p:ext uri="{BB962C8B-B14F-4D97-AF65-F5344CB8AC3E}">
        <p14:creationId xmlns:p14="http://schemas.microsoft.com/office/powerpoint/2010/main" val="309115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533400" y="2057400"/>
            <a:ext cx="8173184" cy="4436584"/>
          </a:xfrm>
        </p:spPr>
        <p:txBody>
          <a:bodyPr>
            <a:noAutofit/>
          </a:bodyPr>
          <a:lstStyle/>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Audio available through computer or phone.</a:t>
            </a:r>
          </a:p>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Check sound via </a:t>
            </a:r>
            <a:r>
              <a:rPr lang="en-US" altLang="en-US" sz="2600" dirty="0" smtClean="0">
                <a:latin typeface="Lucida Sans Unicode" panose="020B0602030504020204" pitchFamily="34" charset="0"/>
                <a:ea typeface="Lucida Sans Unicode" panose="020B0602030504020204" pitchFamily="34" charset="0"/>
                <a:cs typeface="Lucida Sans Unicode" panose="020B0602030504020204" pitchFamily="34" charset="0"/>
              </a:rPr>
              <a:t>Communicate menu at top left</a:t>
            </a:r>
            <a:endPar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endParaRPr>
          </a:p>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Closed captions: use arrow to expand or contact the Media Viewer window.</a:t>
            </a:r>
          </a:p>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Expand/contract any of the windows in the right-hand column with the arrows</a:t>
            </a:r>
            <a:r>
              <a:rPr lang="en-US" altLang="en-US" sz="2600" dirty="0" smtClean="0">
                <a:latin typeface="Lucida Sans Unicode" panose="020B0602030504020204" pitchFamily="34" charset="0"/>
                <a:ea typeface="Lucida Sans Unicode" panose="020B0602030504020204" pitchFamily="34" charset="0"/>
                <a:cs typeface="Lucida Sans Unicode" panose="020B0602030504020204" pitchFamily="34" charset="0"/>
              </a:rPr>
              <a:t>. May need to do this to see video of presenter.</a:t>
            </a:r>
            <a:endPar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endParaRPr>
          </a:p>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Expand/contract the size of the right-hand column.</a:t>
            </a:r>
          </a:p>
        </p:txBody>
      </p:sp>
      <p:pic>
        <p:nvPicPr>
          <p:cNvPr id="8195" name="Picture 5" descr="agrMDns.jpg" title="AgrAbility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1312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533400" y="838200"/>
            <a:ext cx="8616951" cy="1143000"/>
          </a:xfrm>
        </p:spPr>
        <p:txBody>
          <a:bodyPr rtlCol="0">
            <a:normAutofit/>
          </a:bodyPr>
          <a:lstStyle/>
          <a:p>
            <a:pPr>
              <a:defRPr/>
            </a:pPr>
            <a:r>
              <a:rPr lang="en-US" sz="3200" b="1" dirty="0">
                <a:solidFill>
                  <a:schemeClr val="accent6">
                    <a:lumMod val="50000"/>
                  </a:schemeClr>
                </a:solidFill>
                <a:latin typeface="+mn-lt"/>
              </a:rPr>
              <a:t>Basic Webinar Instructions</a:t>
            </a:r>
          </a:p>
        </p:txBody>
      </p:sp>
    </p:spTree>
    <p:extLst>
      <p:ext uri="{BB962C8B-B14F-4D97-AF65-F5344CB8AC3E}">
        <p14:creationId xmlns:p14="http://schemas.microsoft.com/office/powerpoint/2010/main" val="912340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7624" y="1115929"/>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676400"/>
            <a:ext cx="6859786" cy="4953000"/>
          </a:xfrm>
        </p:spPr>
        <p:txBody>
          <a:bodyPr>
            <a:normAutofit/>
          </a:bodyPr>
          <a:lstStyle/>
          <a:p>
            <a:pPr marL="34299" indent="0">
              <a:lnSpc>
                <a:spcPct val="110000"/>
              </a:lnSpc>
              <a:buNone/>
            </a:pPr>
            <a:r>
              <a:rPr lang="en-US" sz="2400" b="1" dirty="0">
                <a:latin typeface="Times New Roman" panose="02020603050405020304" pitchFamily="18" charset="0"/>
                <a:cs typeface="Times New Roman" panose="02020603050405020304" pitchFamily="18" charset="0"/>
              </a:rPr>
              <a:t>Farm Ownership (FO) Program</a:t>
            </a:r>
          </a:p>
          <a:p>
            <a:pPr>
              <a:lnSpc>
                <a:spcPct val="110000"/>
              </a:lnSpc>
            </a:pPr>
            <a:r>
              <a:rPr lang="en-US" sz="2400" dirty="0" smtClean="0">
                <a:latin typeface="Times New Roman" panose="02020603050405020304" pitchFamily="18" charset="0"/>
                <a:cs typeface="Times New Roman" panose="02020603050405020304" pitchFamily="18" charset="0"/>
              </a:rPr>
              <a:t>FO Loan Limit:</a:t>
            </a:r>
          </a:p>
          <a:p>
            <a:pPr marL="274393" lvl="1" indent="0">
              <a:lnSpc>
                <a:spcPct val="110000"/>
              </a:lnSpc>
              <a:buNone/>
            </a:pPr>
            <a:r>
              <a:rPr lang="en-US" dirty="0">
                <a:latin typeface="Times New Roman" panose="02020603050405020304" pitchFamily="18" charset="0"/>
                <a:cs typeface="Times New Roman" panose="02020603050405020304" pitchFamily="18" charset="0"/>
              </a:rPr>
              <a:t>The outstanding principal balances for a farm loan applicant or anyone who will sign the promissory note cannot exceed $300,000 for a Direct FO. In the case of an entity, the outstanding balance is considered separately for each individual member, it is not considered as a total of all members’ outstanding Direct FO principal balances.</a:t>
            </a:r>
          </a:p>
          <a:p>
            <a:pPr lvl="1"/>
            <a:endParaRPr lang="en-US" dirty="0" smtClean="0">
              <a:latin typeface="Times New Roman" panose="02020603050405020304" pitchFamily="18" charset="0"/>
              <a:cs typeface="Times New Roman" panose="02020603050405020304" pitchFamily="18" charset="0"/>
            </a:endParaRPr>
          </a:p>
          <a:p>
            <a:pPr marL="34299" indent="0">
              <a:buNone/>
            </a:pPr>
            <a:endParaRPr lang="en-US" sz="1800" dirty="0">
              <a:latin typeface="Times New Roman" panose="02020603050405020304" pitchFamily="18" charset="0"/>
              <a:cs typeface="Times New Roman" panose="02020603050405020304" pitchFamily="18" charset="0"/>
            </a:endParaRPr>
          </a:p>
          <a:p>
            <a:pPr marL="34299" indent="0">
              <a:buNone/>
            </a:pPr>
            <a:endParaRPr lang="en-US" sz="1800" b="1" dirty="0"/>
          </a:p>
        </p:txBody>
      </p:sp>
    </p:spTree>
    <p:extLst>
      <p:ext uri="{BB962C8B-B14F-4D97-AF65-F5344CB8AC3E}">
        <p14:creationId xmlns:p14="http://schemas.microsoft.com/office/powerpoint/2010/main" val="356486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7624" y="1116564"/>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676400"/>
            <a:ext cx="6859786" cy="4953000"/>
          </a:xfrm>
        </p:spPr>
        <p:txBody>
          <a:bodyPr>
            <a:normAutofit/>
          </a:bodyPr>
          <a:lstStyle/>
          <a:p>
            <a:pPr marL="34299" indent="0">
              <a:lnSpc>
                <a:spcPct val="100000"/>
              </a:lnSpc>
              <a:buNone/>
            </a:pPr>
            <a:r>
              <a:rPr lang="en-US" sz="2400" b="1" dirty="0">
                <a:latin typeface="Times New Roman" panose="02020603050405020304" pitchFamily="18" charset="0"/>
                <a:cs typeface="Times New Roman" panose="02020603050405020304" pitchFamily="18" charset="0"/>
              </a:rPr>
              <a:t>Farm Ownership (FO) Program</a:t>
            </a:r>
          </a:p>
          <a:p>
            <a:pPr>
              <a:lnSpc>
                <a:spcPct val="100000"/>
              </a:lnSpc>
            </a:pPr>
            <a:r>
              <a:rPr lang="en-US" sz="2400" dirty="0">
                <a:latin typeface="Times New Roman" panose="02020603050405020304" pitchFamily="18" charset="0"/>
                <a:cs typeface="Times New Roman" panose="02020603050405020304" pitchFamily="18" charset="0"/>
              </a:rPr>
              <a:t>Refinancing of real estate debt is prohibited except for bridge loans.</a:t>
            </a:r>
          </a:p>
          <a:p>
            <a:pPr>
              <a:lnSpc>
                <a:spcPct val="100000"/>
              </a:lnSpc>
            </a:pPr>
            <a:r>
              <a:rPr lang="en-US" sz="2400" dirty="0">
                <a:latin typeface="Times New Roman" panose="02020603050405020304" pitchFamily="18" charset="0"/>
                <a:cs typeface="Times New Roman" panose="02020603050405020304" pitchFamily="18" charset="0"/>
              </a:rPr>
              <a:t>Applicants will be required to comply with applicable Federal, State, and local laws and regulations governing building construction; diverting, appropriating, and using water including use for domestic purposes; installing facilities for draining land; and making changes in the use of the land affected by zoning regulations.</a:t>
            </a:r>
          </a:p>
          <a:p>
            <a:pPr lvl="1"/>
            <a:endParaRPr lang="en-US" dirty="0" smtClean="0">
              <a:latin typeface="Times New Roman" panose="02020603050405020304" pitchFamily="18" charset="0"/>
              <a:cs typeface="Times New Roman" panose="02020603050405020304" pitchFamily="18" charset="0"/>
            </a:endParaRPr>
          </a:p>
          <a:p>
            <a:pPr marL="34299" indent="0">
              <a:buNone/>
            </a:pPr>
            <a:endParaRPr lang="en-US" sz="1800" dirty="0">
              <a:latin typeface="Times New Roman" panose="02020603050405020304" pitchFamily="18" charset="0"/>
              <a:cs typeface="Times New Roman" panose="02020603050405020304" pitchFamily="18" charset="0"/>
            </a:endParaRPr>
          </a:p>
          <a:p>
            <a:pPr marL="34299" indent="0">
              <a:buNone/>
            </a:pPr>
            <a:endParaRPr lang="en-US" sz="1800" b="1" dirty="0"/>
          </a:p>
        </p:txBody>
      </p:sp>
    </p:spTree>
    <p:extLst>
      <p:ext uri="{BB962C8B-B14F-4D97-AF65-F5344CB8AC3E}">
        <p14:creationId xmlns:p14="http://schemas.microsoft.com/office/powerpoint/2010/main" val="298220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7624" y="1110806"/>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69484"/>
            <a:ext cx="2144454" cy="534970"/>
          </a:xfrm>
          <a:prstGeom prst="rect">
            <a:avLst/>
          </a:prstGeom>
        </p:spPr>
      </p:pic>
      <p:sp>
        <p:nvSpPr>
          <p:cNvPr id="6" name="Content Placeholder 1"/>
          <p:cNvSpPr>
            <a:spLocks noGrp="1"/>
          </p:cNvSpPr>
          <p:nvPr>
            <p:ph idx="1"/>
          </p:nvPr>
        </p:nvSpPr>
        <p:spPr>
          <a:xfrm>
            <a:off x="1142108" y="1524000"/>
            <a:ext cx="6859786" cy="3397738"/>
          </a:xfrm>
        </p:spPr>
        <p:txBody>
          <a:bodyPr>
            <a:normAutofit/>
          </a:bodyPr>
          <a:lstStyle/>
          <a:p>
            <a:pPr marL="34299" indent="0">
              <a:lnSpc>
                <a:spcPct val="150000"/>
              </a:lnSpc>
              <a:buNone/>
            </a:pPr>
            <a:r>
              <a:rPr lang="en-US" sz="2401" b="1" dirty="0">
                <a:latin typeface="Times New Roman" panose="02020603050405020304" pitchFamily="18" charset="0"/>
                <a:cs typeface="Times New Roman" panose="02020603050405020304" pitchFamily="18" charset="0"/>
              </a:rPr>
              <a:t>Farm Ownership (FO) Program</a:t>
            </a:r>
          </a:p>
          <a:p>
            <a:pPr marL="34299" indent="0">
              <a:lnSpc>
                <a:spcPct val="100000"/>
              </a:lnSpc>
              <a:buNone/>
            </a:pPr>
            <a:r>
              <a:rPr lang="en-US" sz="2400" dirty="0">
                <a:latin typeface="Times New Roman" panose="02020603050405020304" pitchFamily="18" charset="0"/>
                <a:cs typeface="Times New Roman" panose="02020603050405020304" pitchFamily="18" charset="0"/>
              </a:rPr>
              <a:t>Interest:</a:t>
            </a:r>
          </a:p>
          <a:p>
            <a:pPr lvl="1">
              <a:lnSpc>
                <a:spcPct val="100000"/>
              </a:lnSpc>
            </a:pPr>
            <a:r>
              <a:rPr lang="en-US" dirty="0">
                <a:latin typeface="Times New Roman" panose="02020603050405020304" pitchFamily="18" charset="0"/>
                <a:cs typeface="Times New Roman" panose="02020603050405020304" pitchFamily="18" charset="0"/>
              </a:rPr>
              <a:t>The interest rate is the Agency’s Direct Farm Ownership rate, available in each agency office.</a:t>
            </a:r>
          </a:p>
          <a:p>
            <a:pPr marL="274393" lvl="1" indent="0">
              <a:buNone/>
            </a:pPr>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pPr marL="34299" indent="0">
              <a:buNone/>
            </a:pPr>
            <a:endParaRPr lang="en-US" sz="1800" dirty="0">
              <a:latin typeface="Times New Roman" panose="02020603050405020304" pitchFamily="18" charset="0"/>
              <a:cs typeface="Times New Roman" panose="02020603050405020304" pitchFamily="18" charset="0"/>
            </a:endParaRPr>
          </a:p>
          <a:p>
            <a:pPr marL="34299" indent="0">
              <a:buNone/>
            </a:pPr>
            <a:endParaRPr lang="en-US" sz="1800" b="1"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947" y="4399799"/>
            <a:ext cx="1289783" cy="1283641"/>
          </a:xfrm>
          <a:prstGeom prst="rect">
            <a:avLst/>
          </a:prstGeom>
        </p:spPr>
      </p:pic>
    </p:spTree>
    <p:extLst>
      <p:ext uri="{BB962C8B-B14F-4D97-AF65-F5344CB8AC3E}">
        <p14:creationId xmlns:p14="http://schemas.microsoft.com/office/powerpoint/2010/main" val="60164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7624" y="1116564"/>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676400"/>
            <a:ext cx="6859786" cy="4827971"/>
          </a:xfrm>
        </p:spPr>
        <p:txBody>
          <a:bodyPr>
            <a:normAutofit/>
          </a:bodyPr>
          <a:lstStyle/>
          <a:p>
            <a:pPr marL="34299" indent="0">
              <a:buNone/>
            </a:pPr>
            <a:r>
              <a:rPr lang="en-US" sz="2401" b="1" dirty="0">
                <a:latin typeface="Times New Roman" panose="02020603050405020304" pitchFamily="18" charset="0"/>
                <a:cs typeface="Times New Roman" panose="02020603050405020304" pitchFamily="18" charset="0"/>
              </a:rPr>
              <a:t>Farm Ownership (FO) Program</a:t>
            </a:r>
          </a:p>
          <a:p>
            <a:pPr marL="34299" indent="0">
              <a:lnSpc>
                <a:spcPct val="100000"/>
              </a:lnSpc>
              <a:buNone/>
            </a:pPr>
            <a:r>
              <a:rPr lang="en-US" sz="2400" dirty="0">
                <a:latin typeface="Times New Roman" panose="02020603050405020304" pitchFamily="18" charset="0"/>
                <a:cs typeface="Times New Roman" panose="02020603050405020304" pitchFamily="18" charset="0"/>
              </a:rPr>
              <a:t>Terms:</a:t>
            </a:r>
          </a:p>
          <a:p>
            <a:pPr lvl="1">
              <a:lnSpc>
                <a:spcPct val="100000"/>
              </a:lnSpc>
            </a:pPr>
            <a:r>
              <a:rPr lang="en-US" dirty="0">
                <a:latin typeface="Times New Roman" panose="02020603050405020304" pitchFamily="18" charset="0"/>
                <a:cs typeface="Times New Roman" panose="02020603050405020304" pitchFamily="18" charset="0"/>
              </a:rPr>
              <a:t>Except for Microloans' made for FO purposes, the agency schedules repayment for an FO loan based on the applicant’s ability to repay and the useful life of the security. In no event will the term be more than 40 years from the note. </a:t>
            </a:r>
          </a:p>
          <a:p>
            <a:pPr marL="274393" lvl="1" indent="0">
              <a:buNone/>
            </a:pPr>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pPr marL="34299" indent="0">
              <a:buNone/>
            </a:pPr>
            <a:endParaRPr lang="en-US" sz="1800" dirty="0">
              <a:latin typeface="Times New Roman" panose="02020603050405020304" pitchFamily="18" charset="0"/>
              <a:cs typeface="Times New Roman" panose="02020603050405020304" pitchFamily="18" charset="0"/>
            </a:endParaRPr>
          </a:p>
          <a:p>
            <a:pPr marL="34299" indent="0">
              <a:buNone/>
            </a:pPr>
            <a:endParaRPr lang="en-US" sz="1800" b="1" dirty="0"/>
          </a:p>
        </p:txBody>
      </p:sp>
    </p:spTree>
    <p:extLst>
      <p:ext uri="{BB962C8B-B14F-4D97-AF65-F5344CB8AC3E}">
        <p14:creationId xmlns:p14="http://schemas.microsoft.com/office/powerpoint/2010/main" val="277910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7624" y="1116564"/>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676400"/>
            <a:ext cx="6859786" cy="4267200"/>
          </a:xfrm>
        </p:spPr>
        <p:txBody>
          <a:bodyPr>
            <a:normAutofit/>
          </a:bodyPr>
          <a:lstStyle/>
          <a:p>
            <a:pPr marL="34299" indent="0">
              <a:buNone/>
            </a:pPr>
            <a:r>
              <a:rPr lang="en-US" sz="2401" b="1" dirty="0">
                <a:latin typeface="Times New Roman" panose="02020603050405020304" pitchFamily="18" charset="0"/>
                <a:cs typeface="Times New Roman" panose="02020603050405020304" pitchFamily="18" charset="0"/>
              </a:rPr>
              <a:t>Farm Ownership (FO) Program</a:t>
            </a:r>
          </a:p>
          <a:p>
            <a:pPr marL="34299" indent="0">
              <a:lnSpc>
                <a:spcPct val="100000"/>
              </a:lnSpc>
              <a:buNone/>
            </a:pPr>
            <a:r>
              <a:rPr lang="en-US" sz="2400" dirty="0">
                <a:latin typeface="Times New Roman" panose="02020603050405020304" pitchFamily="18" charset="0"/>
                <a:cs typeface="Times New Roman" panose="02020603050405020304" pitchFamily="18" charset="0"/>
              </a:rPr>
              <a:t>Terms:</a:t>
            </a:r>
          </a:p>
          <a:p>
            <a:pPr lvl="1">
              <a:lnSpc>
                <a:spcPct val="100000"/>
              </a:lnSpc>
            </a:pPr>
            <a:r>
              <a:rPr lang="en-US" dirty="0">
                <a:latin typeface="Times New Roman" panose="02020603050405020304" pitchFamily="18" charset="0"/>
                <a:cs typeface="Times New Roman" panose="02020603050405020304" pitchFamily="18" charset="0"/>
              </a:rPr>
              <a:t>For Microloans'’ made for FO purposes, the Agency schedules repayment of an FO based on the applicant’s ability to repay and the useful life of the security. In no event will the term be more than 25 years from date of the note.</a:t>
            </a:r>
          </a:p>
          <a:p>
            <a:pPr marL="274393" lvl="1" indent="0">
              <a:buNone/>
            </a:pPr>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pPr marL="34299" indent="0">
              <a:buNone/>
            </a:pPr>
            <a:endParaRPr lang="en-US" sz="1800" dirty="0">
              <a:latin typeface="Times New Roman" panose="02020603050405020304" pitchFamily="18" charset="0"/>
              <a:cs typeface="Times New Roman" panose="02020603050405020304" pitchFamily="18" charset="0"/>
            </a:endParaRPr>
          </a:p>
          <a:p>
            <a:pPr marL="34299" indent="0">
              <a:buNone/>
            </a:pPr>
            <a:endParaRPr lang="en-US" sz="1800" b="1" dirty="0"/>
          </a:p>
        </p:txBody>
      </p:sp>
    </p:spTree>
    <p:extLst>
      <p:ext uri="{BB962C8B-B14F-4D97-AF65-F5344CB8AC3E}">
        <p14:creationId xmlns:p14="http://schemas.microsoft.com/office/powerpoint/2010/main" val="275392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7624" y="1115929"/>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676400"/>
            <a:ext cx="6859786" cy="3397738"/>
          </a:xfrm>
        </p:spPr>
        <p:txBody>
          <a:bodyPr>
            <a:normAutofit/>
          </a:bodyPr>
          <a:lstStyle/>
          <a:p>
            <a:pPr marL="34299" indent="0">
              <a:buNone/>
            </a:pPr>
            <a:r>
              <a:rPr lang="en-US" sz="2401" b="1" dirty="0">
                <a:latin typeface="Times New Roman" panose="02020603050405020304" pitchFamily="18" charset="0"/>
                <a:cs typeface="Times New Roman" panose="02020603050405020304" pitchFamily="18" charset="0"/>
              </a:rPr>
              <a:t>Farm Ownership (FO) Loans</a:t>
            </a:r>
          </a:p>
          <a:p>
            <a:pPr marL="34299" indent="0">
              <a:buNone/>
            </a:pPr>
            <a:endParaRPr lang="en-US" sz="2401" dirty="0">
              <a:latin typeface="Times New Roman" panose="02020603050405020304" pitchFamily="18" charset="0"/>
              <a:cs typeface="Times New Roman" panose="02020603050405020304" pitchFamily="18" charset="0"/>
            </a:endParaRPr>
          </a:p>
          <a:p>
            <a:pPr marL="34299" indent="0" algn="ctr">
              <a:buNone/>
            </a:pPr>
            <a:r>
              <a:rPr lang="en-US" sz="2401" dirty="0">
                <a:latin typeface="Times New Roman" panose="02020603050405020304" pitchFamily="18" charset="0"/>
                <a:cs typeface="Times New Roman" panose="02020603050405020304" pitchFamily="18" charset="0"/>
              </a:rPr>
              <a:t>All notes are scheduled with annual payments.</a:t>
            </a:r>
          </a:p>
          <a:p>
            <a:pPr marL="34299" indent="0" algn="ctr">
              <a:buNone/>
            </a:pPr>
            <a:endParaRPr lang="en-US" sz="2401" dirty="0">
              <a:latin typeface="Times New Roman" panose="02020603050405020304" pitchFamily="18" charset="0"/>
              <a:cs typeface="Times New Roman" panose="02020603050405020304" pitchFamily="18" charset="0"/>
            </a:endParaRPr>
          </a:p>
          <a:p>
            <a:pPr marL="34299" indent="0" algn="ctr">
              <a:buNone/>
            </a:pPr>
            <a:endParaRPr lang="en-US" sz="2101" dirty="0">
              <a:latin typeface="Times New Roman" panose="02020603050405020304" pitchFamily="18" charset="0"/>
              <a:cs typeface="Times New Roman" panose="02020603050405020304" pitchFamily="18" charset="0"/>
            </a:endParaRPr>
          </a:p>
          <a:p>
            <a:pPr marL="274393" lvl="1" indent="0">
              <a:buNone/>
            </a:pPr>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pPr marL="34299" indent="0">
              <a:buNone/>
            </a:pPr>
            <a:endParaRPr lang="en-US" sz="1800" dirty="0">
              <a:latin typeface="Times New Roman" panose="02020603050405020304" pitchFamily="18" charset="0"/>
              <a:cs typeface="Times New Roman" panose="02020603050405020304" pitchFamily="18" charset="0"/>
            </a:endParaRPr>
          </a:p>
          <a:p>
            <a:pPr marL="34299" indent="0">
              <a:buNone/>
            </a:pPr>
            <a:endParaRPr lang="en-US" sz="1800" b="1"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0" y="4267200"/>
            <a:ext cx="2097903" cy="2027583"/>
          </a:xfrm>
          <a:prstGeom prst="rect">
            <a:avLst/>
          </a:prstGeom>
        </p:spPr>
      </p:pic>
    </p:spTree>
    <p:extLst>
      <p:ext uri="{BB962C8B-B14F-4D97-AF65-F5344CB8AC3E}">
        <p14:creationId xmlns:p14="http://schemas.microsoft.com/office/powerpoint/2010/main" val="410104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7624" y="1116564"/>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676400"/>
            <a:ext cx="6859786" cy="4876800"/>
          </a:xfrm>
        </p:spPr>
        <p:txBody>
          <a:bodyPr>
            <a:normAutofit lnSpcReduction="10000"/>
          </a:bodyPr>
          <a:lstStyle/>
          <a:p>
            <a:pPr marL="34299" indent="0">
              <a:lnSpc>
                <a:spcPct val="100000"/>
              </a:lnSpc>
              <a:buNone/>
            </a:pPr>
            <a:r>
              <a:rPr lang="en-US" sz="2400" b="1" dirty="0">
                <a:latin typeface="Times New Roman" panose="02020603050405020304" pitchFamily="18" charset="0"/>
                <a:cs typeface="Times New Roman" panose="02020603050405020304" pitchFamily="18" charset="0"/>
              </a:rPr>
              <a:t>Operating Loan (OL) Program</a:t>
            </a:r>
          </a:p>
          <a:p>
            <a:pPr marL="34299" indent="0">
              <a:lnSpc>
                <a:spcPct val="100000"/>
              </a:lnSpc>
              <a:buNone/>
            </a:pPr>
            <a:r>
              <a:rPr lang="en-US" sz="2400" dirty="0">
                <a:latin typeface="Times New Roman" panose="02020603050405020304" pitchFamily="18" charset="0"/>
                <a:cs typeface="Times New Roman" panose="02020603050405020304" pitchFamily="18" charset="0"/>
              </a:rPr>
              <a:t>Uses:</a:t>
            </a:r>
          </a:p>
          <a:p>
            <a:pPr>
              <a:lnSpc>
                <a:spcPct val="100000"/>
              </a:lnSpc>
            </a:pPr>
            <a:r>
              <a:rPr lang="en-US" sz="2400" dirty="0">
                <a:latin typeface="Times New Roman" panose="02020603050405020304" pitchFamily="18" charset="0"/>
                <a:cs typeface="Times New Roman" panose="02020603050405020304" pitchFamily="18" charset="0"/>
              </a:rPr>
              <a:t>Costs associated with reorganizing a farm to improve its profitability.</a:t>
            </a:r>
          </a:p>
          <a:p>
            <a:pPr>
              <a:lnSpc>
                <a:spcPct val="100000"/>
              </a:lnSpc>
            </a:pPr>
            <a:r>
              <a:rPr lang="en-US" sz="2400" dirty="0">
                <a:latin typeface="Times New Roman" panose="02020603050405020304" pitchFamily="18" charset="0"/>
                <a:cs typeface="Times New Roman" panose="02020603050405020304" pitchFamily="18" charset="0"/>
              </a:rPr>
              <a:t>Purchase of livestock, including poultry, farm equipment, quotas and bases, and cooperative stock for credit, production, processing or marketing purposes.</a:t>
            </a:r>
          </a:p>
          <a:p>
            <a:pPr>
              <a:lnSpc>
                <a:spcPct val="100000"/>
              </a:lnSpc>
            </a:pPr>
            <a:r>
              <a:rPr lang="en-US" sz="2400" dirty="0">
                <a:latin typeface="Times New Roman" panose="02020603050405020304" pitchFamily="18" charset="0"/>
                <a:cs typeface="Times New Roman" panose="02020603050405020304" pitchFamily="18" charset="0"/>
              </a:rPr>
              <a:t>Farm operating expense, including but not limited to: feed, seed, fertilizer, pesticides, farm supplies, repairs and improvements which are to be expensed, cash rent and family living expenses.</a:t>
            </a: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pPr marL="34299" indent="0">
              <a:buNone/>
            </a:pPr>
            <a:endParaRPr lang="en-US" sz="1800" dirty="0">
              <a:latin typeface="Times New Roman" panose="02020603050405020304" pitchFamily="18" charset="0"/>
              <a:cs typeface="Times New Roman" panose="02020603050405020304" pitchFamily="18" charset="0"/>
            </a:endParaRPr>
          </a:p>
          <a:p>
            <a:pPr marL="34299" indent="0">
              <a:buNone/>
            </a:pPr>
            <a:endParaRPr lang="en-US" sz="1800" dirty="0">
              <a:latin typeface="Times New Roman" panose="02020603050405020304" pitchFamily="18" charset="0"/>
              <a:cs typeface="Times New Roman" panose="02020603050405020304" pitchFamily="18" charset="0"/>
            </a:endParaRPr>
          </a:p>
          <a:p>
            <a:pPr marL="34299" indent="0">
              <a:buNone/>
            </a:pPr>
            <a:endParaRPr lang="en-US" sz="1800" b="1" dirty="0"/>
          </a:p>
        </p:txBody>
      </p:sp>
    </p:spTree>
    <p:extLst>
      <p:ext uri="{BB962C8B-B14F-4D97-AF65-F5344CB8AC3E}">
        <p14:creationId xmlns:p14="http://schemas.microsoft.com/office/powerpoint/2010/main" val="80714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676400"/>
            <a:ext cx="6859786" cy="4693138"/>
          </a:xfrm>
        </p:spPr>
        <p:txBody>
          <a:bodyPr>
            <a:normAutofit/>
          </a:bodyPr>
          <a:lstStyle/>
          <a:p>
            <a:pPr marL="34299" indent="0">
              <a:lnSpc>
                <a:spcPct val="100000"/>
              </a:lnSpc>
              <a:buNone/>
            </a:pPr>
            <a:r>
              <a:rPr lang="en-US" sz="2400" b="1" dirty="0" smtClean="0">
                <a:latin typeface="Times New Roman" panose="02020603050405020304" pitchFamily="18" charset="0"/>
                <a:cs typeface="Times New Roman" panose="02020603050405020304" pitchFamily="18" charset="0"/>
              </a:rPr>
              <a:t>Operating Loan (OL) Program</a:t>
            </a:r>
            <a:endParaRPr lang="en-US" sz="2400" b="1" dirty="0">
              <a:latin typeface="Times New Roman" panose="02020603050405020304" pitchFamily="18" charset="0"/>
              <a:cs typeface="Times New Roman" panose="02020603050405020304" pitchFamily="18" charset="0"/>
            </a:endParaRPr>
          </a:p>
          <a:p>
            <a:pPr marL="34299" indent="0">
              <a:lnSpc>
                <a:spcPct val="100000"/>
              </a:lnSpc>
              <a:buNone/>
            </a:pPr>
            <a:r>
              <a:rPr lang="en-US" sz="2200" dirty="0">
                <a:latin typeface="Times New Roman" panose="02020603050405020304" pitchFamily="18" charset="0"/>
                <a:cs typeface="Times New Roman" panose="02020603050405020304" pitchFamily="18" charset="0"/>
              </a:rPr>
              <a:t>Uses:</a:t>
            </a:r>
          </a:p>
          <a:p>
            <a:pPr>
              <a:lnSpc>
                <a:spcPct val="100000"/>
              </a:lnSpc>
            </a:pPr>
            <a:r>
              <a:rPr lang="en-US" sz="2200" dirty="0">
                <a:latin typeface="Times New Roman" panose="02020603050405020304" pitchFamily="18" charset="0"/>
                <a:cs typeface="Times New Roman" panose="02020603050405020304" pitchFamily="18" charset="0"/>
              </a:rPr>
              <a:t>Scheduled principal and interest payments on term debt provided the debt is for authorized FO or OL purposes.</a:t>
            </a:r>
          </a:p>
          <a:p>
            <a:pPr marL="34299" indent="0" algn="ctr">
              <a:lnSpc>
                <a:spcPct val="100000"/>
              </a:lnSpc>
              <a:buNone/>
            </a:pPr>
            <a:r>
              <a:rPr lang="en-US" dirty="0" smtClean="0">
                <a:latin typeface="Times New Roman" panose="02020603050405020304" pitchFamily="18" charset="0"/>
                <a:cs typeface="Times New Roman" panose="02020603050405020304" pitchFamily="18" charset="0"/>
              </a:rPr>
              <a:t>*The payment must be current year’s installment and cannot be delinquent.*</a:t>
            </a:r>
          </a:p>
          <a:p>
            <a:pPr>
              <a:lnSpc>
                <a:spcPct val="100000"/>
              </a:lnSpc>
            </a:pPr>
            <a:r>
              <a:rPr lang="en-US" sz="2200" dirty="0">
                <a:latin typeface="Times New Roman" panose="02020603050405020304" pitchFamily="18" charset="0"/>
                <a:cs typeface="Times New Roman" panose="02020603050405020304" pitchFamily="18" charset="0"/>
              </a:rPr>
              <a:t>Funds can be used to finance the initial processing of agricultural commodities provided that a majority of the agricultural commodities processed are produced by the applicant’s farm.</a:t>
            </a:r>
          </a:p>
          <a:p>
            <a:pPr marL="34299" indent="0">
              <a:buNone/>
            </a:pPr>
            <a:endParaRPr lang="en-US" sz="1800" dirty="0">
              <a:latin typeface="Times New Roman" panose="02020603050405020304" pitchFamily="18" charset="0"/>
              <a:cs typeface="Times New Roman" panose="02020603050405020304" pitchFamily="18" charset="0"/>
            </a:endParaRPr>
          </a:p>
          <a:p>
            <a:pPr marL="34299" indent="0">
              <a:buNone/>
            </a:pPr>
            <a:endParaRPr lang="en-US" sz="1800" dirty="0">
              <a:latin typeface="Times New Roman" panose="02020603050405020304" pitchFamily="18" charset="0"/>
              <a:cs typeface="Times New Roman" panose="02020603050405020304" pitchFamily="18" charset="0"/>
            </a:endParaRPr>
          </a:p>
          <a:p>
            <a:pPr marL="34299" indent="0">
              <a:buNone/>
            </a:pPr>
            <a:endParaRPr lang="en-US" sz="1800" b="1" dirty="0"/>
          </a:p>
        </p:txBody>
      </p:sp>
    </p:spTree>
    <p:extLst>
      <p:ext uri="{BB962C8B-B14F-4D97-AF65-F5344CB8AC3E}">
        <p14:creationId xmlns:p14="http://schemas.microsoft.com/office/powerpoint/2010/main" val="157969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676400"/>
            <a:ext cx="6859786" cy="4953000"/>
          </a:xfrm>
        </p:spPr>
        <p:txBody>
          <a:bodyPr>
            <a:normAutofit/>
          </a:bodyPr>
          <a:lstStyle/>
          <a:p>
            <a:pPr marL="34299" indent="0">
              <a:lnSpc>
                <a:spcPct val="100000"/>
              </a:lnSpc>
              <a:buNone/>
            </a:pPr>
            <a:r>
              <a:rPr lang="en-US" sz="2400" b="1" dirty="0">
                <a:latin typeface="Times New Roman" panose="02020603050405020304" pitchFamily="18" charset="0"/>
                <a:cs typeface="Times New Roman" panose="02020603050405020304" pitchFamily="18" charset="0"/>
              </a:rPr>
              <a:t>Operating Loan (OL) Program</a:t>
            </a:r>
          </a:p>
          <a:p>
            <a:pPr marL="34299" indent="0">
              <a:lnSpc>
                <a:spcPct val="100000"/>
              </a:lnSpc>
              <a:buNone/>
            </a:pPr>
            <a:r>
              <a:rPr lang="en-US" sz="2400" dirty="0">
                <a:latin typeface="Times New Roman" panose="02020603050405020304" pitchFamily="18" charset="0"/>
                <a:cs typeface="Times New Roman" panose="02020603050405020304" pitchFamily="18" charset="0"/>
              </a:rPr>
              <a:t>Uses:</a:t>
            </a:r>
          </a:p>
          <a:p>
            <a:pPr>
              <a:lnSpc>
                <a:spcPct val="100000"/>
              </a:lnSpc>
            </a:pPr>
            <a:r>
              <a:rPr lang="en-US" sz="2400" dirty="0">
                <a:latin typeface="Times New Roman" panose="02020603050405020304" pitchFamily="18" charset="0"/>
                <a:cs typeface="Times New Roman" panose="02020603050405020304" pitchFamily="18" charset="0"/>
              </a:rPr>
              <a:t>Costs associated with land and water development, use, or conservation.</a:t>
            </a:r>
          </a:p>
          <a:p>
            <a:pPr>
              <a:lnSpc>
                <a:spcPct val="100000"/>
              </a:lnSpc>
            </a:pPr>
            <a:r>
              <a:rPr lang="en-US" sz="2400" dirty="0">
                <a:latin typeface="Times New Roman" panose="02020603050405020304" pitchFamily="18" charset="0"/>
                <a:cs typeface="Times New Roman" panose="02020603050405020304" pitchFamily="18" charset="0"/>
              </a:rPr>
              <a:t>Loan closing costs that are reasonable and customary.</a:t>
            </a:r>
          </a:p>
          <a:p>
            <a:pPr>
              <a:lnSpc>
                <a:spcPct val="100000"/>
              </a:lnSpc>
            </a:pPr>
            <a:r>
              <a:rPr lang="en-US" sz="2400" dirty="0">
                <a:latin typeface="Times New Roman" panose="02020603050405020304" pitchFamily="18" charset="0"/>
                <a:cs typeface="Times New Roman" panose="02020603050405020304" pitchFamily="18" charset="0"/>
              </a:rPr>
              <a:t>Costs associated with Federal or State-approved standards under the Occupational Safety and Health Act of 1970 if the applicant can show that compliance or non-compliance with standards will cause substantial economic injury.</a:t>
            </a:r>
          </a:p>
          <a:p>
            <a:endParaRPr lang="en-US" sz="1800" dirty="0">
              <a:latin typeface="Times New Roman" panose="02020603050405020304" pitchFamily="18" charset="0"/>
              <a:cs typeface="Times New Roman" panose="02020603050405020304" pitchFamily="18" charset="0"/>
            </a:endParaRPr>
          </a:p>
          <a:p>
            <a:pPr marL="34299" indent="0">
              <a:buNone/>
            </a:pPr>
            <a:endParaRPr lang="en-US" sz="1800" dirty="0">
              <a:latin typeface="Times New Roman" panose="02020603050405020304" pitchFamily="18" charset="0"/>
              <a:cs typeface="Times New Roman" panose="02020603050405020304" pitchFamily="18" charset="0"/>
            </a:endParaRPr>
          </a:p>
          <a:p>
            <a:pPr marL="34299" indent="0">
              <a:buNone/>
            </a:pPr>
            <a:endParaRPr lang="en-US" sz="1800" b="1" dirty="0"/>
          </a:p>
        </p:txBody>
      </p:sp>
    </p:spTree>
    <p:extLst>
      <p:ext uri="{BB962C8B-B14F-4D97-AF65-F5344CB8AC3E}">
        <p14:creationId xmlns:p14="http://schemas.microsoft.com/office/powerpoint/2010/main" val="338138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3000" y="1752600"/>
            <a:ext cx="6859786" cy="4953000"/>
          </a:xfrm>
        </p:spPr>
        <p:txBody>
          <a:bodyPr>
            <a:normAutofit fontScale="92500" lnSpcReduction="20000"/>
          </a:bodyPr>
          <a:lstStyle/>
          <a:p>
            <a:pPr marL="34299" indent="0">
              <a:lnSpc>
                <a:spcPct val="100000"/>
              </a:lnSpc>
              <a:buNone/>
            </a:pPr>
            <a:r>
              <a:rPr lang="en-US" sz="2600" b="1" dirty="0">
                <a:latin typeface="Times New Roman" panose="02020603050405020304" pitchFamily="18" charset="0"/>
                <a:cs typeface="Times New Roman" panose="02020603050405020304" pitchFamily="18" charset="0"/>
              </a:rPr>
              <a:t>Operating Loan (OL) Program</a:t>
            </a:r>
          </a:p>
          <a:p>
            <a:pPr marL="34299" indent="0">
              <a:lnSpc>
                <a:spcPct val="100000"/>
              </a:lnSpc>
              <a:buNone/>
            </a:pPr>
            <a:r>
              <a:rPr lang="en-US" sz="2400" dirty="0" smtClean="0">
                <a:latin typeface="Times New Roman" panose="02020603050405020304" pitchFamily="18" charset="0"/>
                <a:cs typeface="Times New Roman" panose="02020603050405020304" pitchFamily="18" charset="0"/>
              </a:rPr>
              <a:t>Uses:</a:t>
            </a:r>
          </a:p>
          <a:p>
            <a:pPr>
              <a:lnSpc>
                <a:spcPct val="100000"/>
              </a:lnSpc>
            </a:pPr>
            <a:r>
              <a:rPr lang="en-US" sz="2400" dirty="0" smtClean="0">
                <a:latin typeface="Times New Roman" panose="02020603050405020304" pitchFamily="18" charset="0"/>
                <a:cs typeface="Times New Roman" panose="02020603050405020304" pitchFamily="18" charset="0"/>
              </a:rPr>
              <a:t>Borrower training costs when required or recommended by the Agency.</a:t>
            </a:r>
          </a:p>
          <a:p>
            <a:pPr>
              <a:lnSpc>
                <a:spcPct val="110000"/>
              </a:lnSpc>
            </a:pPr>
            <a:r>
              <a:rPr lang="en-US" sz="2400" dirty="0" smtClean="0">
                <a:latin typeface="Times New Roman" panose="02020603050405020304" pitchFamily="18" charset="0"/>
                <a:cs typeface="Times New Roman" panose="02020603050405020304" pitchFamily="18" charset="0"/>
              </a:rPr>
              <a:t>Refinancing farm-related debts other than real estate to improve farm’s profitability, provided the applicant has refinanced direct or guaranteed OL loans four times or fewer and one of the following conditions is met –</a:t>
            </a:r>
          </a:p>
          <a:p>
            <a:pPr marL="274393" lvl="1" indent="0">
              <a:lnSpc>
                <a:spcPct val="160000"/>
              </a:lnSpc>
              <a:buNone/>
            </a:pPr>
            <a:r>
              <a:rPr lang="en-US" sz="2200" dirty="0" smtClean="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1) A designated or declared disaster caused the need for refinancing</a:t>
            </a:r>
          </a:p>
          <a:p>
            <a:pPr marL="274393" lvl="1" indent="0">
              <a:lnSpc>
                <a:spcPct val="160000"/>
              </a:lnSpc>
              <a:buNone/>
            </a:pPr>
            <a:r>
              <a:rPr lang="en-US" sz="2200" dirty="0">
                <a:latin typeface="Times New Roman" panose="02020603050405020304" pitchFamily="18" charset="0"/>
                <a:cs typeface="Times New Roman" panose="02020603050405020304" pitchFamily="18" charset="0"/>
              </a:rPr>
              <a:t>(2) The debts to be refinanced are owed to a creditor other than the USDA.</a:t>
            </a:r>
          </a:p>
          <a:p>
            <a:pPr marL="34299" indent="0">
              <a:buNone/>
            </a:pPr>
            <a:endParaRPr lang="en-US" sz="1800" dirty="0">
              <a:latin typeface="Times New Roman" panose="02020603050405020304" pitchFamily="18" charset="0"/>
              <a:cs typeface="Times New Roman" panose="02020603050405020304" pitchFamily="18" charset="0"/>
            </a:endParaRPr>
          </a:p>
          <a:p>
            <a:pPr marL="34299" indent="0">
              <a:buNone/>
            </a:pPr>
            <a:endParaRPr lang="en-US" sz="1800" b="1" dirty="0"/>
          </a:p>
        </p:txBody>
      </p:sp>
    </p:spTree>
    <p:extLst>
      <p:ext uri="{BB962C8B-B14F-4D97-AF65-F5344CB8AC3E}">
        <p14:creationId xmlns:p14="http://schemas.microsoft.com/office/powerpoint/2010/main" val="1461099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685800" y="1981200"/>
            <a:ext cx="7845425" cy="3962400"/>
          </a:xfrm>
        </p:spPr>
        <p:txBody>
          <a:bodyPr>
            <a:noAutofit/>
          </a:bodyPr>
          <a:lstStyle/>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Questions and comments</a:t>
            </a:r>
          </a:p>
          <a:p>
            <a:pPr marL="401629" lvl="1" indent="-401629">
              <a:lnSpc>
                <a:spcPts val="2900"/>
              </a:lnSpc>
              <a:buFont typeface="Arial" panose="020B0604020202020204" pitchFamily="34" charset="0"/>
              <a:buChar char="•"/>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Click Chat icon at top right of screen (it should turn blue). Enter message in box, choose who to send it to, and click send. You may enter questions about the presentation at any time</a:t>
            </a:r>
            <a:r>
              <a:rPr lang="en-US" altLang="en-US" sz="2600" dirty="0" smtClean="0">
                <a:latin typeface="Lucida Sans Unicode" panose="020B0602030504020204" pitchFamily="34" charset="0"/>
                <a:ea typeface="Lucida Sans Unicode" panose="020B0602030504020204" pitchFamily="34" charset="0"/>
                <a:cs typeface="Lucida Sans Unicode" panose="020B0602030504020204" pitchFamily="34" charset="0"/>
              </a:rPr>
              <a:t>. </a:t>
            </a:r>
            <a:r>
              <a:rPr lang="en-US" altLang="en-US" sz="2600" u="sng" dirty="0" smtClean="0">
                <a:latin typeface="Lucida Sans Unicode" panose="020B0602030504020204" pitchFamily="34" charset="0"/>
                <a:ea typeface="Lucida Sans Unicode" panose="020B0602030504020204" pitchFamily="34" charset="0"/>
                <a:cs typeface="Lucida Sans Unicode" panose="020B0602030504020204" pitchFamily="34" charset="0"/>
              </a:rPr>
              <a:t>Please send to “All Panelists”.</a:t>
            </a:r>
          </a:p>
          <a:p>
            <a:pPr marL="401629" lvl="1" indent="-401629">
              <a:lnSpc>
                <a:spcPts val="2900"/>
              </a:lnSpc>
              <a:buFont typeface="Arial" panose="020B0604020202020204" pitchFamily="34" charset="0"/>
              <a:buChar char="•"/>
            </a:pPr>
            <a:r>
              <a:rPr lang="en-US" altLang="en-US" sz="2600" dirty="0" smtClean="0">
                <a:latin typeface="Lucida Sans Unicode" panose="020B0602030504020204" pitchFamily="34" charset="0"/>
                <a:ea typeface="Lucida Sans Unicode" panose="020B0602030504020204" pitchFamily="34" charset="0"/>
                <a:cs typeface="Lucida Sans Unicode" panose="020B0602030504020204" pitchFamily="34" charset="0"/>
              </a:rPr>
              <a:t>In </a:t>
            </a: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addition, during the Q &amp; A period, if you have a web microphone, click the “Raise Hand” icon to indicate that you have a question. We will enable your </a:t>
            </a:r>
            <a:r>
              <a:rPr lang="en-US" altLang="en-US" sz="2600" dirty="0" smtClean="0">
                <a:latin typeface="Lucida Sans Unicode" panose="020B0602030504020204" pitchFamily="34" charset="0"/>
                <a:ea typeface="Lucida Sans Unicode" panose="020B0602030504020204" pitchFamily="34" charset="0"/>
                <a:cs typeface="Lucida Sans Unicode" panose="020B0602030504020204" pitchFamily="34" charset="0"/>
              </a:rPr>
              <a:t>microphone or phone connection.</a:t>
            </a:r>
            <a:endPar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endParaRPr>
          </a:p>
        </p:txBody>
      </p:sp>
      <p:pic>
        <p:nvPicPr>
          <p:cNvPr id="10243" name="Picture 5" descr="agrMDns.jpg" title="AgrAbility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9530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533400" y="838200"/>
            <a:ext cx="8610600" cy="1143000"/>
          </a:xfrm>
        </p:spPr>
        <p:txBody>
          <a:bodyPr rtlCol="0">
            <a:normAutofit/>
          </a:bodyPr>
          <a:lstStyle/>
          <a:p>
            <a:pPr>
              <a:defRPr/>
            </a:pPr>
            <a:r>
              <a:rPr lang="en-US" sz="3200" b="1" dirty="0">
                <a:solidFill>
                  <a:schemeClr val="accent6">
                    <a:lumMod val="50000"/>
                  </a:schemeClr>
                </a:solidFill>
                <a:latin typeface="+mn-lt"/>
              </a:rPr>
              <a:t>Basic Webinar Instructions</a:t>
            </a:r>
          </a:p>
        </p:txBody>
      </p:sp>
    </p:spTree>
    <p:extLst>
      <p:ext uri="{BB962C8B-B14F-4D97-AF65-F5344CB8AC3E}">
        <p14:creationId xmlns:p14="http://schemas.microsoft.com/office/powerpoint/2010/main" val="417626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676400"/>
            <a:ext cx="6859786" cy="3397738"/>
          </a:xfrm>
        </p:spPr>
        <p:txBody>
          <a:bodyPr>
            <a:normAutofit/>
          </a:bodyPr>
          <a:lstStyle/>
          <a:p>
            <a:pPr marL="34299" indent="0">
              <a:lnSpc>
                <a:spcPct val="100000"/>
              </a:lnSpc>
              <a:buNone/>
            </a:pPr>
            <a:r>
              <a:rPr lang="en-US" sz="2400" b="1" dirty="0">
                <a:latin typeface="Times New Roman" panose="02020603050405020304" pitchFamily="18" charset="0"/>
                <a:cs typeface="Times New Roman" panose="02020603050405020304" pitchFamily="18" charset="0"/>
              </a:rPr>
              <a:t>Operating Loan (OL) Program</a:t>
            </a:r>
          </a:p>
          <a:p>
            <a:pPr marL="34299" indent="0">
              <a:lnSpc>
                <a:spcPct val="100000"/>
              </a:lnSpc>
              <a:buNone/>
            </a:pPr>
            <a:r>
              <a:rPr lang="en-US" sz="2400" dirty="0">
                <a:latin typeface="Times New Roman" panose="02020603050405020304" pitchFamily="18" charset="0"/>
                <a:cs typeface="Times New Roman" panose="02020603050405020304" pitchFamily="18" charset="0"/>
              </a:rPr>
              <a:t>Uses:</a:t>
            </a:r>
          </a:p>
          <a:p>
            <a:pPr>
              <a:lnSpc>
                <a:spcPct val="100000"/>
              </a:lnSpc>
            </a:pPr>
            <a:r>
              <a:rPr lang="en-US" sz="2400" dirty="0">
                <a:latin typeface="Times New Roman" panose="02020603050405020304" pitchFamily="18" charset="0"/>
                <a:cs typeface="Times New Roman" panose="02020603050405020304" pitchFamily="18" charset="0"/>
              </a:rPr>
              <a:t>Costs for minor real estate repairs or improvements, provided the loan can be repaid within 7 years.</a:t>
            </a:r>
          </a:p>
          <a:p>
            <a:pPr marL="34299" indent="0">
              <a:buNone/>
            </a:pPr>
            <a:endParaRPr lang="en-US" sz="1800" b="1"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6600" y="3804204"/>
            <a:ext cx="2362200" cy="2362200"/>
          </a:xfrm>
          <a:prstGeom prst="rect">
            <a:avLst/>
          </a:prstGeom>
        </p:spPr>
      </p:pic>
    </p:spTree>
    <p:extLst>
      <p:ext uri="{BB962C8B-B14F-4D97-AF65-F5344CB8AC3E}">
        <p14:creationId xmlns:p14="http://schemas.microsoft.com/office/powerpoint/2010/main" val="134754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676400"/>
            <a:ext cx="6859786" cy="4648200"/>
          </a:xfrm>
        </p:spPr>
        <p:txBody>
          <a:bodyPr>
            <a:normAutofit/>
          </a:bodyPr>
          <a:lstStyle/>
          <a:p>
            <a:pPr marL="34299" indent="0">
              <a:lnSpc>
                <a:spcPct val="100000"/>
              </a:lnSpc>
              <a:buNone/>
            </a:pPr>
            <a:r>
              <a:rPr lang="en-US" sz="2400" b="1" dirty="0" smtClean="0">
                <a:latin typeface="Times New Roman" panose="02020603050405020304" pitchFamily="18" charset="0"/>
                <a:cs typeface="Times New Roman" panose="02020603050405020304" pitchFamily="18" charset="0"/>
              </a:rPr>
              <a:t>Operating Loan (OL) Program</a:t>
            </a:r>
          </a:p>
          <a:p>
            <a:pPr marL="34299" indent="0">
              <a:lnSpc>
                <a:spcPct val="100000"/>
              </a:lnSpc>
              <a:buNone/>
            </a:pPr>
            <a:r>
              <a:rPr lang="en-US" sz="2400" dirty="0" smtClean="0">
                <a:latin typeface="Times New Roman" panose="02020603050405020304" pitchFamily="18" charset="0"/>
                <a:cs typeface="Times New Roman" panose="02020603050405020304" pitchFamily="18" charset="0"/>
              </a:rPr>
              <a:t>Eligibility:</a:t>
            </a:r>
          </a:p>
          <a:p>
            <a:pPr>
              <a:lnSpc>
                <a:spcPct val="100000"/>
              </a:lnSpc>
            </a:pPr>
            <a:r>
              <a:rPr lang="en-US" sz="2400" dirty="0" smtClean="0">
                <a:latin typeface="Times New Roman" panose="02020603050405020304" pitchFamily="18" charset="0"/>
                <a:cs typeface="Times New Roman" panose="02020603050405020304" pitchFamily="18" charset="0"/>
              </a:rPr>
              <a:t>The applicant must comply with the general eligibility.</a:t>
            </a:r>
          </a:p>
          <a:p>
            <a:pPr>
              <a:lnSpc>
                <a:spcPct val="100000"/>
              </a:lnSpc>
            </a:pPr>
            <a:r>
              <a:rPr lang="en-US" sz="2400" dirty="0" smtClean="0">
                <a:latin typeface="Times New Roman" panose="02020603050405020304" pitchFamily="18" charset="0"/>
                <a:cs typeface="Times New Roman" panose="02020603050405020304" pitchFamily="18" charset="0"/>
              </a:rPr>
              <a:t>The applicant and anyone who signs the promissory note must not have received debt forgiveness from the Agency on any direct or guaranteed loan.</a:t>
            </a:r>
          </a:p>
          <a:p>
            <a:pPr>
              <a:lnSpc>
                <a:spcPct val="150000"/>
              </a:lnSpc>
            </a:pPr>
            <a:endParaRPr lang="en-US" sz="1800" dirty="0">
              <a:latin typeface="Times New Roman" panose="02020603050405020304" pitchFamily="18" charset="0"/>
              <a:cs typeface="Times New Roman" panose="02020603050405020304" pitchFamily="18" charset="0"/>
            </a:endParaRPr>
          </a:p>
          <a:p>
            <a:pPr marL="34299" indent="0">
              <a:buNone/>
            </a:pPr>
            <a:endParaRPr lang="en-US" sz="1800" b="1" dirty="0"/>
          </a:p>
        </p:txBody>
      </p:sp>
    </p:spTree>
    <p:extLst>
      <p:ext uri="{BB962C8B-B14F-4D97-AF65-F5344CB8AC3E}">
        <p14:creationId xmlns:p14="http://schemas.microsoft.com/office/powerpoint/2010/main" val="67842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555560"/>
            <a:ext cx="6859786" cy="3778440"/>
          </a:xfrm>
        </p:spPr>
        <p:txBody>
          <a:bodyPr>
            <a:normAutofit/>
          </a:bodyPr>
          <a:lstStyle/>
          <a:p>
            <a:pPr marL="34299" indent="0">
              <a:lnSpc>
                <a:spcPct val="150000"/>
              </a:lnSpc>
              <a:buNone/>
            </a:pPr>
            <a:r>
              <a:rPr lang="en-US" sz="2400" b="1" dirty="0">
                <a:latin typeface="Times New Roman" panose="02020603050405020304" pitchFamily="18" charset="0"/>
                <a:cs typeface="Times New Roman" panose="02020603050405020304" pitchFamily="18" charset="0"/>
              </a:rPr>
              <a:t>Operating Loan (OL) Program</a:t>
            </a:r>
          </a:p>
          <a:p>
            <a:pPr marL="34299" indent="0">
              <a:lnSpc>
                <a:spcPct val="150000"/>
              </a:lnSpc>
              <a:buNone/>
            </a:pPr>
            <a:r>
              <a:rPr lang="en-US" sz="2400" dirty="0">
                <a:latin typeface="Times New Roman" panose="02020603050405020304" pitchFamily="18" charset="0"/>
                <a:cs typeface="Times New Roman" panose="02020603050405020304" pitchFamily="18" charset="0"/>
              </a:rPr>
              <a:t>Eligibility:</a:t>
            </a:r>
          </a:p>
          <a:p>
            <a:pPr>
              <a:lnSpc>
                <a:spcPct val="150000"/>
              </a:lnSpc>
            </a:pPr>
            <a:r>
              <a:rPr lang="en-US" sz="2400" dirty="0">
                <a:latin typeface="Times New Roman" panose="02020603050405020304" pitchFamily="18" charset="0"/>
                <a:cs typeface="Times New Roman" panose="02020603050405020304" pitchFamily="18" charset="0"/>
              </a:rPr>
              <a:t>Operator of the Farm (Authorized to operate the farm in the State in which the farm is located.)</a:t>
            </a:r>
          </a:p>
          <a:p>
            <a:pPr marL="34299" indent="0">
              <a:buNone/>
            </a:pPr>
            <a:endParaRPr lang="en-US" sz="1800" b="1"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0" y="4701634"/>
            <a:ext cx="2091521" cy="1568640"/>
          </a:xfrm>
          <a:prstGeom prst="rect">
            <a:avLst/>
          </a:prstGeom>
        </p:spPr>
      </p:pic>
    </p:spTree>
    <p:extLst>
      <p:ext uri="{BB962C8B-B14F-4D97-AF65-F5344CB8AC3E}">
        <p14:creationId xmlns:p14="http://schemas.microsoft.com/office/powerpoint/2010/main" val="151928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3000" y="1676400"/>
            <a:ext cx="6859786" cy="4191000"/>
          </a:xfrm>
        </p:spPr>
        <p:txBody>
          <a:bodyPr>
            <a:normAutofit lnSpcReduction="10000"/>
          </a:bodyPr>
          <a:lstStyle/>
          <a:p>
            <a:pPr marL="34299" indent="0">
              <a:lnSpc>
                <a:spcPct val="100000"/>
              </a:lnSpc>
              <a:buNone/>
            </a:pPr>
            <a:r>
              <a:rPr lang="en-US" sz="2400" b="1" dirty="0">
                <a:latin typeface="Times New Roman" panose="02020603050405020304" pitchFamily="18" charset="0"/>
                <a:cs typeface="Times New Roman" panose="02020603050405020304" pitchFamily="18" charset="0"/>
              </a:rPr>
              <a:t>Operating Loan (OL) Program</a:t>
            </a:r>
          </a:p>
          <a:p>
            <a:pPr marL="34299" indent="0">
              <a:lnSpc>
                <a:spcPct val="100000"/>
              </a:lnSpc>
              <a:buNone/>
            </a:pPr>
            <a:r>
              <a:rPr lang="en-US" sz="2400" dirty="0">
                <a:latin typeface="Times New Roman" panose="02020603050405020304" pitchFamily="18" charset="0"/>
                <a:cs typeface="Times New Roman" panose="02020603050405020304" pitchFamily="18" charset="0"/>
              </a:rPr>
              <a:t>Eligibility:</a:t>
            </a:r>
          </a:p>
          <a:p>
            <a:pPr>
              <a:lnSpc>
                <a:spcPct val="100000"/>
              </a:lnSpc>
            </a:pPr>
            <a:r>
              <a:rPr lang="en-US" sz="2400" dirty="0">
                <a:latin typeface="Times New Roman" panose="02020603050405020304" pitchFamily="18" charset="0"/>
                <a:cs typeface="Times New Roman" panose="02020603050405020304" pitchFamily="18" charset="0"/>
              </a:rPr>
              <a:t>OL Term Limits – The applicant and anyone who will sign the promissory not, may close an OL in no more than seven calendar years, either as an individual or as a member of an entity. The years may be consecutive or non-consecutive, and there is no limit on the number of OL’s closed in a year. Microloans made to a beginning farmer or a veteran farmer are not counted toward this limitation. Youth loans are not counted toward this limitation.</a:t>
            </a:r>
          </a:p>
          <a:p>
            <a:pPr marL="34299" indent="0">
              <a:buNone/>
            </a:pPr>
            <a:endParaRPr lang="en-US" sz="1800" b="1" dirty="0"/>
          </a:p>
        </p:txBody>
      </p:sp>
    </p:spTree>
    <p:extLst>
      <p:ext uri="{BB962C8B-B14F-4D97-AF65-F5344CB8AC3E}">
        <p14:creationId xmlns:p14="http://schemas.microsoft.com/office/powerpoint/2010/main" val="1944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676400"/>
            <a:ext cx="6859786" cy="3886200"/>
          </a:xfrm>
        </p:spPr>
        <p:txBody>
          <a:bodyPr>
            <a:normAutofit/>
          </a:bodyPr>
          <a:lstStyle/>
          <a:p>
            <a:pPr marL="34299" indent="0">
              <a:lnSpc>
                <a:spcPct val="100000"/>
              </a:lnSpc>
              <a:buNone/>
            </a:pPr>
            <a:r>
              <a:rPr lang="en-US" sz="2400" b="1" dirty="0">
                <a:latin typeface="Times New Roman" panose="02020603050405020304" pitchFamily="18" charset="0"/>
                <a:cs typeface="Times New Roman" panose="02020603050405020304" pitchFamily="18" charset="0"/>
              </a:rPr>
              <a:t>Operating Loan (OL) Program</a:t>
            </a:r>
          </a:p>
          <a:p>
            <a:pPr marL="34299" indent="0">
              <a:lnSpc>
                <a:spcPct val="100000"/>
              </a:lnSpc>
              <a:buNone/>
            </a:pPr>
            <a:r>
              <a:rPr lang="en-US" sz="2400" dirty="0">
                <a:latin typeface="Times New Roman" panose="02020603050405020304" pitchFamily="18" charset="0"/>
                <a:cs typeface="Times New Roman" panose="02020603050405020304" pitchFamily="18" charset="0"/>
              </a:rPr>
              <a:t>Eligibility:</a:t>
            </a:r>
          </a:p>
          <a:p>
            <a:pPr>
              <a:lnSpc>
                <a:spcPct val="100000"/>
              </a:lnSpc>
            </a:pPr>
            <a:r>
              <a:rPr lang="en-US" sz="2400" dirty="0">
                <a:latin typeface="Times New Roman" panose="02020603050405020304" pitchFamily="18" charset="0"/>
                <a:cs typeface="Times New Roman" panose="02020603050405020304" pitchFamily="18" charset="0"/>
              </a:rPr>
              <a:t>OL Term Limits – The maximum number of years a beginning farmer may receive OL assistance is 10 years.</a:t>
            </a:r>
          </a:p>
          <a:p>
            <a:pPr marL="34299" indent="0">
              <a:buNone/>
            </a:pPr>
            <a:endParaRPr lang="en-US" sz="1800" b="1" dirty="0"/>
          </a:p>
          <a:p>
            <a:pPr marL="34299" indent="0">
              <a:buNone/>
            </a:pPr>
            <a:endParaRPr lang="en-US" sz="1800" b="1"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9181" y="4400803"/>
            <a:ext cx="2242714" cy="1390397"/>
          </a:xfrm>
          <a:prstGeom prst="rect">
            <a:avLst/>
          </a:prstGeom>
        </p:spPr>
      </p:pic>
    </p:spTree>
    <p:extLst>
      <p:ext uri="{BB962C8B-B14F-4D97-AF65-F5344CB8AC3E}">
        <p14:creationId xmlns:p14="http://schemas.microsoft.com/office/powerpoint/2010/main" val="263312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676400"/>
            <a:ext cx="6859786" cy="4343400"/>
          </a:xfrm>
        </p:spPr>
        <p:txBody>
          <a:bodyPr>
            <a:normAutofit/>
          </a:bodyPr>
          <a:lstStyle/>
          <a:p>
            <a:pPr marL="34299" indent="0">
              <a:lnSpc>
                <a:spcPct val="100000"/>
              </a:lnSpc>
              <a:buNone/>
            </a:pPr>
            <a:r>
              <a:rPr lang="en-US" sz="2400" b="1" dirty="0">
                <a:latin typeface="Times New Roman" panose="02020603050405020304" pitchFamily="18" charset="0"/>
                <a:cs typeface="Times New Roman" panose="02020603050405020304" pitchFamily="18" charset="0"/>
              </a:rPr>
              <a:t>Operating Loan (OL) Program</a:t>
            </a:r>
          </a:p>
          <a:p>
            <a:pPr marL="34299" indent="0">
              <a:lnSpc>
                <a:spcPct val="100000"/>
              </a:lnSpc>
              <a:buNone/>
            </a:pPr>
            <a:r>
              <a:rPr lang="en-US" sz="2400" dirty="0">
                <a:latin typeface="Times New Roman" panose="02020603050405020304" pitchFamily="18" charset="0"/>
                <a:cs typeface="Times New Roman" panose="02020603050405020304" pitchFamily="18" charset="0"/>
              </a:rPr>
              <a:t>Loan Limits:</a:t>
            </a:r>
          </a:p>
          <a:p>
            <a:pPr>
              <a:lnSpc>
                <a:spcPct val="100000"/>
              </a:lnSpc>
            </a:pPr>
            <a:r>
              <a:rPr lang="en-US" sz="2400" dirty="0">
                <a:latin typeface="Times New Roman" panose="02020603050405020304" pitchFamily="18" charset="0"/>
                <a:cs typeface="Times New Roman" panose="02020603050405020304" pitchFamily="18" charset="0"/>
              </a:rPr>
              <a:t>The outstanding principal balances for a farm loan applicant or anyone who will sign the promissory note cannot exceed $300,000 for a Direct OL. In the case of an entity, the outstanding balance is considered separately for each individual member, it is not considered as a total of all members’ outstanding loan principal balances.</a:t>
            </a:r>
          </a:p>
          <a:p>
            <a:pPr marL="34299" indent="0">
              <a:lnSpc>
                <a:spcPct val="150000"/>
              </a:lnSpc>
              <a:buNone/>
            </a:pPr>
            <a:endParaRPr lang="en-US" sz="1800" dirty="0">
              <a:latin typeface="Times New Roman" panose="02020603050405020304" pitchFamily="18" charset="0"/>
              <a:cs typeface="Times New Roman" panose="02020603050405020304" pitchFamily="18" charset="0"/>
            </a:endParaRPr>
          </a:p>
          <a:p>
            <a:pPr marL="34299" indent="0">
              <a:buNone/>
            </a:pPr>
            <a:endParaRPr lang="en-US" sz="1800" b="1" dirty="0"/>
          </a:p>
        </p:txBody>
      </p:sp>
    </p:spTree>
    <p:extLst>
      <p:ext uri="{BB962C8B-B14F-4D97-AF65-F5344CB8AC3E}">
        <p14:creationId xmlns:p14="http://schemas.microsoft.com/office/powerpoint/2010/main" val="159121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752600"/>
            <a:ext cx="6859786" cy="3397738"/>
          </a:xfrm>
        </p:spPr>
        <p:txBody>
          <a:bodyPr>
            <a:normAutofit/>
          </a:bodyPr>
          <a:lstStyle/>
          <a:p>
            <a:pPr marL="34299" indent="0">
              <a:buNone/>
            </a:pPr>
            <a:r>
              <a:rPr lang="en-US" sz="2401" b="1" dirty="0">
                <a:latin typeface="Times New Roman" panose="02020603050405020304" pitchFamily="18" charset="0"/>
                <a:cs typeface="Times New Roman" panose="02020603050405020304" pitchFamily="18" charset="0"/>
              </a:rPr>
              <a:t>Operating Loan (OL) Program:</a:t>
            </a:r>
          </a:p>
          <a:p>
            <a:pPr marL="34299" indent="0">
              <a:buNone/>
            </a:pPr>
            <a:endParaRPr lang="en-US" sz="2401" dirty="0">
              <a:latin typeface="Times New Roman" panose="02020603050405020304" pitchFamily="18" charset="0"/>
              <a:cs typeface="Times New Roman" panose="02020603050405020304" pitchFamily="18" charset="0"/>
            </a:endParaRPr>
          </a:p>
          <a:p>
            <a:pPr marL="34299" indent="0" algn="ctr">
              <a:buNone/>
            </a:pPr>
            <a:r>
              <a:rPr lang="en-US" sz="2401" dirty="0">
                <a:latin typeface="Times New Roman" panose="02020603050405020304" pitchFamily="18" charset="0"/>
                <a:cs typeface="Times New Roman" panose="02020603050405020304" pitchFamily="18" charset="0"/>
              </a:rPr>
              <a:t>All notes are scheduled with annual payments.</a:t>
            </a:r>
          </a:p>
          <a:p>
            <a:pPr marL="34299" indent="0" algn="ctr">
              <a:buNone/>
            </a:pPr>
            <a:endParaRPr lang="en-US" sz="2401" dirty="0">
              <a:latin typeface="Times New Roman" panose="02020603050405020304" pitchFamily="18" charset="0"/>
              <a:cs typeface="Times New Roman" panose="02020603050405020304" pitchFamily="18" charset="0"/>
            </a:endParaRPr>
          </a:p>
          <a:p>
            <a:pPr marL="34299" indent="0" algn="ctr">
              <a:buNone/>
            </a:pPr>
            <a:endParaRPr lang="en-US" sz="2101" dirty="0">
              <a:latin typeface="Times New Roman" panose="02020603050405020304" pitchFamily="18" charset="0"/>
              <a:cs typeface="Times New Roman" panose="02020603050405020304" pitchFamily="18" charset="0"/>
            </a:endParaRPr>
          </a:p>
          <a:p>
            <a:pPr marL="274393" lvl="1" indent="0">
              <a:buNone/>
            </a:pPr>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pPr marL="34299" indent="0">
              <a:buNone/>
            </a:pPr>
            <a:endParaRPr lang="en-US" sz="1800" dirty="0">
              <a:latin typeface="Times New Roman" panose="02020603050405020304" pitchFamily="18" charset="0"/>
              <a:cs typeface="Times New Roman" panose="02020603050405020304" pitchFamily="18" charset="0"/>
            </a:endParaRPr>
          </a:p>
          <a:p>
            <a:pPr marL="34299" indent="0">
              <a:buNone/>
            </a:pPr>
            <a:endParaRPr lang="en-US" sz="1800" b="1"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6630" y="4037301"/>
            <a:ext cx="1893570" cy="1830099"/>
          </a:xfrm>
          <a:prstGeom prst="rect">
            <a:avLst/>
          </a:prstGeom>
        </p:spPr>
      </p:pic>
    </p:spTree>
    <p:extLst>
      <p:ext uri="{BB962C8B-B14F-4D97-AF65-F5344CB8AC3E}">
        <p14:creationId xmlns:p14="http://schemas.microsoft.com/office/powerpoint/2010/main" val="264288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676400"/>
            <a:ext cx="6859786" cy="4800600"/>
          </a:xfrm>
        </p:spPr>
        <p:txBody>
          <a:bodyPr>
            <a:normAutofit fontScale="55000" lnSpcReduction="20000"/>
          </a:bodyPr>
          <a:lstStyle/>
          <a:p>
            <a:pPr marL="34299" indent="0">
              <a:lnSpc>
                <a:spcPct val="120000"/>
              </a:lnSpc>
              <a:buNone/>
            </a:pPr>
            <a:r>
              <a:rPr lang="en-US" sz="4400" b="1" dirty="0">
                <a:latin typeface="Times New Roman" panose="02020603050405020304" pitchFamily="18" charset="0"/>
                <a:cs typeface="Times New Roman" panose="02020603050405020304" pitchFamily="18" charset="0"/>
              </a:rPr>
              <a:t>Operating Loan (OL) Program</a:t>
            </a:r>
          </a:p>
          <a:p>
            <a:pPr marL="34299" indent="0">
              <a:lnSpc>
                <a:spcPct val="120000"/>
              </a:lnSpc>
              <a:buNone/>
            </a:pPr>
            <a:r>
              <a:rPr lang="en-US" sz="3800" dirty="0" smtClean="0">
                <a:latin typeface="Times New Roman" panose="02020603050405020304" pitchFamily="18" charset="0"/>
                <a:cs typeface="Times New Roman" panose="02020603050405020304" pitchFamily="18" charset="0"/>
              </a:rPr>
              <a:t>Loan Terms:</a:t>
            </a:r>
          </a:p>
          <a:p>
            <a:pPr>
              <a:lnSpc>
                <a:spcPct val="120000"/>
              </a:lnSpc>
            </a:pPr>
            <a:r>
              <a:rPr lang="en-US" sz="3800" dirty="0" smtClean="0">
                <a:latin typeface="Times New Roman" panose="02020603050405020304" pitchFamily="18" charset="0"/>
                <a:cs typeface="Times New Roman" panose="02020603050405020304" pitchFamily="18" charset="0"/>
              </a:rPr>
              <a:t>Annual OL Term – May not exceed 18 months from the date of the note.</a:t>
            </a:r>
          </a:p>
          <a:p>
            <a:pPr>
              <a:lnSpc>
                <a:spcPct val="120000"/>
              </a:lnSpc>
            </a:pPr>
            <a:r>
              <a:rPr lang="en-US" sz="3800" dirty="0" smtClean="0">
                <a:latin typeface="Times New Roman" panose="02020603050405020304" pitchFamily="18" charset="0"/>
                <a:cs typeface="Times New Roman" panose="02020603050405020304" pitchFamily="18" charset="0"/>
              </a:rPr>
              <a:t>Other OL Terms – The Agency schedule the repayment of all other OL loans based on the applicant’s ability to repay and the useful life of the security. In no event will the term of the loan exceed 7 years from the date of the note. </a:t>
            </a:r>
          </a:p>
          <a:p>
            <a:pPr marL="34299" indent="0">
              <a:lnSpc>
                <a:spcPct val="120000"/>
              </a:lnSpc>
              <a:buNone/>
            </a:pPr>
            <a:r>
              <a:rPr lang="en-US" sz="3800" dirty="0" smtClean="0">
                <a:latin typeface="Times New Roman" panose="02020603050405020304" pitchFamily="18" charset="0"/>
                <a:cs typeface="Times New Roman" panose="02020603050405020304" pitchFamily="18" charset="0"/>
              </a:rPr>
              <a:t>*Repayment schedules may include equal, unequal, or balloon installments if needed to establish a new enterprise, develop a farm, or recover from a disaster or economic reversal*</a:t>
            </a:r>
          </a:p>
          <a:p>
            <a:pPr marL="34299" indent="0">
              <a:buNone/>
            </a:pPr>
            <a:endParaRPr lang="en-US" sz="1800" b="1" dirty="0"/>
          </a:p>
        </p:txBody>
      </p:sp>
    </p:spTree>
    <p:extLst>
      <p:ext uri="{BB962C8B-B14F-4D97-AF65-F5344CB8AC3E}">
        <p14:creationId xmlns:p14="http://schemas.microsoft.com/office/powerpoint/2010/main" val="138021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600200"/>
            <a:ext cx="6859786" cy="5029200"/>
          </a:xfrm>
        </p:spPr>
        <p:txBody>
          <a:bodyPr>
            <a:normAutofit fontScale="85000" lnSpcReduction="10000"/>
          </a:bodyPr>
          <a:lstStyle/>
          <a:p>
            <a:pPr marL="34299" indent="0">
              <a:lnSpc>
                <a:spcPct val="170000"/>
              </a:lnSpc>
              <a:buNone/>
            </a:pPr>
            <a:r>
              <a:rPr lang="en-US" b="1" dirty="0" smtClean="0"/>
              <a:t>Microloan</a:t>
            </a:r>
            <a:endParaRPr lang="en-US" b="1" dirty="0"/>
          </a:p>
          <a:p>
            <a:pPr>
              <a:lnSpc>
                <a:spcPct val="120000"/>
              </a:lnSpc>
            </a:pPr>
            <a:r>
              <a:rPr lang="en-US" sz="2551" dirty="0">
                <a:latin typeface="Times New Roman" panose="02020603050405020304" pitchFamily="18" charset="0"/>
                <a:cs typeface="Times New Roman" panose="02020603050405020304" pitchFamily="18" charset="0"/>
              </a:rPr>
              <a:t>Overview</a:t>
            </a:r>
          </a:p>
          <a:p>
            <a:pPr marL="253837" lvl="1" indent="0">
              <a:lnSpc>
                <a:spcPct val="120000"/>
              </a:lnSpc>
              <a:buNone/>
            </a:pPr>
            <a:r>
              <a:rPr lang="en-US" sz="2551" dirty="0">
                <a:latin typeface="Times New Roman" panose="02020603050405020304" pitchFamily="18" charset="0"/>
                <a:cs typeface="Times New Roman" panose="02020603050405020304" pitchFamily="18" charset="0"/>
              </a:rPr>
              <a:t>The Farm Service Agency (FSA) developed the Microloan program to better serve the unique financial operating needs of beginning, niche and the smallest of family farm operations such as, but not limited to:</a:t>
            </a:r>
          </a:p>
          <a:p>
            <a:pPr lvl="1">
              <a:lnSpc>
                <a:spcPct val="120000"/>
              </a:lnSpc>
              <a:buFont typeface="Wingdings" panose="05000000000000000000" pitchFamily="2" charset="2"/>
              <a:buChar char="ü"/>
            </a:pPr>
            <a:r>
              <a:rPr lang="en-US" sz="255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Organic production</a:t>
            </a:r>
          </a:p>
          <a:p>
            <a:pPr lvl="1">
              <a:lnSpc>
                <a:spcPct val="120000"/>
              </a:lnSpc>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Community Supported Agriculture (CSAs)</a:t>
            </a:r>
          </a:p>
          <a:p>
            <a:pPr lvl="1">
              <a:lnSpc>
                <a:spcPct val="120000"/>
              </a:lnSpc>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Small scale livestock</a:t>
            </a:r>
          </a:p>
          <a:p>
            <a:pPr lvl="1">
              <a:lnSpc>
                <a:spcPct val="120000"/>
              </a:lnSpc>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Shellfish operations such as clams or oysters</a:t>
            </a:r>
          </a:p>
          <a:p>
            <a:pPr lvl="1">
              <a:lnSpc>
                <a:spcPct val="120000"/>
              </a:lnSpc>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Honey cheese producers</a:t>
            </a:r>
          </a:p>
          <a:p>
            <a:pPr marL="761511" lvl="3" indent="0">
              <a:buNone/>
            </a:pPr>
            <a:endParaRPr lang="en-US" sz="1801" dirty="0"/>
          </a:p>
          <a:p>
            <a:pPr marL="34299" indent="0">
              <a:buNone/>
            </a:pPr>
            <a:endParaRPr lang="en-US" sz="18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4200" y="4658916"/>
            <a:ext cx="1469380" cy="97958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8520" y="5638502"/>
            <a:ext cx="1524395" cy="1143298"/>
          </a:xfrm>
          <a:prstGeom prst="rect">
            <a:avLst/>
          </a:prstGeom>
        </p:spPr>
      </p:pic>
    </p:spTree>
    <p:extLst>
      <p:ext uri="{BB962C8B-B14F-4D97-AF65-F5344CB8AC3E}">
        <p14:creationId xmlns:p14="http://schemas.microsoft.com/office/powerpoint/2010/main" val="354532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828800"/>
            <a:ext cx="6859786" cy="4800600"/>
          </a:xfrm>
        </p:spPr>
        <p:txBody>
          <a:bodyPr>
            <a:normAutofit/>
          </a:bodyPr>
          <a:lstStyle/>
          <a:p>
            <a:pPr marL="34299" indent="0">
              <a:buNone/>
            </a:pPr>
            <a:r>
              <a:rPr lang="en-US" sz="2400" b="1" dirty="0"/>
              <a:t>Microloan</a:t>
            </a:r>
          </a:p>
          <a:p>
            <a:pPr marL="761511" lvl="3" indent="0">
              <a:buNone/>
            </a:pPr>
            <a:endParaRPr lang="en-US" sz="1801" dirty="0"/>
          </a:p>
          <a:p>
            <a:pPr lvl="1"/>
            <a:r>
              <a:rPr lang="en-US" sz="2200" dirty="0">
                <a:latin typeface="Times New Roman" panose="02020603050405020304" pitchFamily="18" charset="0"/>
                <a:cs typeface="Times New Roman" panose="02020603050405020304" pitchFamily="18" charset="0"/>
              </a:rPr>
              <a:t>Direct Operating Microloan</a:t>
            </a:r>
          </a:p>
          <a:p>
            <a:pPr lvl="2">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 Maximum Loan Amount - $50,000</a:t>
            </a:r>
          </a:p>
          <a:p>
            <a:pPr lvl="2">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 Loan Terms – 1 to 7 years</a:t>
            </a:r>
          </a:p>
          <a:p>
            <a:pPr lvl="2" indent="0">
              <a:buNone/>
            </a:pPr>
            <a:endParaRPr lang="en-US" sz="2200" dirty="0">
              <a:latin typeface="Times New Roman" panose="02020603050405020304" pitchFamily="18" charset="0"/>
              <a:cs typeface="Times New Roman" panose="02020603050405020304" pitchFamily="18" charset="0"/>
            </a:endParaRPr>
          </a:p>
          <a:p>
            <a:pPr lvl="1"/>
            <a:r>
              <a:rPr lang="en-US" sz="2200" dirty="0">
                <a:latin typeface="Times New Roman" panose="02020603050405020304" pitchFamily="18" charset="0"/>
                <a:cs typeface="Times New Roman" panose="02020603050405020304" pitchFamily="18" charset="0"/>
              </a:rPr>
              <a:t>Direct Farm Ownership Microloan</a:t>
            </a:r>
          </a:p>
          <a:p>
            <a:pPr lvl="2">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 Maximum Loan Amount - $50,000</a:t>
            </a:r>
          </a:p>
          <a:p>
            <a:pPr lvl="2">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 Loan Terms – Up to 25 years</a:t>
            </a:r>
          </a:p>
          <a:p>
            <a:pPr marL="34299" indent="0">
              <a:buNone/>
            </a:pPr>
            <a:endParaRPr lang="en-US" sz="18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2966" y="3962400"/>
            <a:ext cx="2193688" cy="2181766"/>
          </a:xfrm>
          <a:prstGeom prst="rect">
            <a:avLst/>
          </a:prstGeom>
        </p:spPr>
      </p:pic>
    </p:spTree>
    <p:extLst>
      <p:ext uri="{BB962C8B-B14F-4D97-AF65-F5344CB8AC3E}">
        <p14:creationId xmlns:p14="http://schemas.microsoft.com/office/powerpoint/2010/main" val="883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762000" y="2438400"/>
            <a:ext cx="7959725" cy="4267200"/>
          </a:xfrm>
        </p:spPr>
        <p:txBody>
          <a:bodyPr rtlCol="0">
            <a:normAutofit/>
          </a:bodyPr>
          <a:lstStyle/>
          <a:p>
            <a:pPr marL="401813" indent="-401813">
              <a:lnSpc>
                <a:spcPts val="2900"/>
              </a:lnSpc>
              <a:defRPr/>
            </a:pPr>
            <a:r>
              <a:rPr lang="en-US" sz="2600" dirty="0">
                <a:latin typeface="Lucida Sans Unicode" panose="020B0602030504020204" pitchFamily="34" charset="0"/>
                <a:cs typeface="Lucida Sans Unicode" panose="020B0602030504020204" pitchFamily="34" charset="0"/>
              </a:rPr>
              <a:t>4 quick survey questions + opportunity to share comments</a:t>
            </a:r>
          </a:p>
          <a:p>
            <a:pPr marL="401813" indent="-401813">
              <a:lnSpc>
                <a:spcPts val="2900"/>
              </a:lnSpc>
              <a:defRPr/>
            </a:pPr>
            <a:r>
              <a:rPr lang="en-US" sz="2600" dirty="0">
                <a:latin typeface="Lucida Sans Unicode" panose="020B0602030504020204" pitchFamily="34" charset="0"/>
                <a:cs typeface="Lucida Sans Unicode" panose="020B0602030504020204" pitchFamily="34" charset="0"/>
              </a:rPr>
              <a:t>Session recorded and archived with PowerPoint files at </a:t>
            </a:r>
            <a:r>
              <a:rPr lang="en-US" sz="2600" dirty="0" smtClean="0">
                <a:latin typeface="Lucida Sans Unicode" panose="020B0602030504020204" pitchFamily="34" charset="0"/>
                <a:cs typeface="Lucida Sans Unicode" panose="020B0602030504020204" pitchFamily="34" charset="0"/>
                <a:hlinkClick r:id="rId3"/>
              </a:rPr>
              <a:t>www.agrability.org/Online-Training</a:t>
            </a:r>
            <a:endParaRPr lang="en-US" sz="2600" dirty="0">
              <a:latin typeface="Lucida Sans Unicode" panose="020B0602030504020204" pitchFamily="34" charset="0"/>
              <a:cs typeface="Lucida Sans Unicode" panose="020B0602030504020204" pitchFamily="34" charset="0"/>
            </a:endParaRPr>
          </a:p>
          <a:p>
            <a:pPr marL="401813" indent="-401813">
              <a:lnSpc>
                <a:spcPts val="2900"/>
              </a:lnSpc>
              <a:defRPr/>
            </a:pPr>
            <a:r>
              <a:rPr lang="en-US" sz="2600" dirty="0">
                <a:latin typeface="Lucida Sans Unicode" panose="020B0602030504020204" pitchFamily="34" charset="0"/>
                <a:cs typeface="Lucida Sans Unicode" panose="020B0602030504020204" pitchFamily="34" charset="0"/>
              </a:rPr>
              <a:t>Problems: use chat window or email </a:t>
            </a:r>
            <a:r>
              <a:rPr lang="en-US" sz="2600" dirty="0" smtClean="0">
                <a:solidFill>
                  <a:schemeClr val="accent2"/>
                </a:solidFill>
                <a:latin typeface="Lucida Sans Unicode" panose="020B0602030504020204" pitchFamily="34" charset="0"/>
                <a:cs typeface="Lucida Sans Unicode" panose="020B0602030504020204" pitchFamily="34" charset="0"/>
                <a:hlinkClick r:id="rId4"/>
              </a:rPr>
              <a:t>jonesp@purdue.edu</a:t>
            </a:r>
            <a:r>
              <a:rPr lang="en-US" sz="2600" dirty="0" smtClean="0">
                <a:solidFill>
                  <a:schemeClr val="accent2"/>
                </a:solidFill>
                <a:latin typeface="Lucida Sans Unicode" panose="020B0602030504020204" pitchFamily="34" charset="0"/>
                <a:cs typeface="Lucida Sans Unicode" panose="020B0602030504020204" pitchFamily="34" charset="0"/>
              </a:rPr>
              <a:t> </a:t>
            </a:r>
            <a:r>
              <a:rPr lang="en-US" sz="2600" dirty="0" smtClean="0">
                <a:latin typeface="Lucida Sans Unicode" panose="020B0602030504020204" pitchFamily="34" charset="0"/>
                <a:cs typeface="Lucida Sans Unicode" panose="020B0602030504020204" pitchFamily="34" charset="0"/>
              </a:rPr>
              <a:t>  </a:t>
            </a:r>
            <a:endParaRPr lang="en-US" sz="2600" dirty="0">
              <a:latin typeface="Lucida Sans Unicode" panose="020B0602030504020204" pitchFamily="34" charset="0"/>
              <a:cs typeface="Lucida Sans Unicode" panose="020B0602030504020204" pitchFamily="34" charset="0"/>
            </a:endParaRPr>
          </a:p>
          <a:p>
            <a:pPr marL="109720">
              <a:lnSpc>
                <a:spcPts val="2900"/>
              </a:lnSpc>
              <a:defRPr/>
            </a:pPr>
            <a:endParaRPr lang="en-US" dirty="0" smtClean="0"/>
          </a:p>
        </p:txBody>
      </p:sp>
      <p:sp>
        <p:nvSpPr>
          <p:cNvPr id="51202" name="Title 1"/>
          <p:cNvSpPr>
            <a:spLocks noGrp="1"/>
          </p:cNvSpPr>
          <p:nvPr>
            <p:ph type="title"/>
          </p:nvPr>
        </p:nvSpPr>
        <p:spPr>
          <a:xfrm>
            <a:off x="609600" y="838200"/>
            <a:ext cx="8693151" cy="1143000"/>
          </a:xfrm>
        </p:spPr>
        <p:txBody>
          <a:bodyPr rtlCol="0">
            <a:normAutofit/>
          </a:bodyPr>
          <a:lstStyle/>
          <a:p>
            <a:pPr>
              <a:defRPr/>
            </a:pPr>
            <a:r>
              <a:rPr lang="en-US" sz="3200" b="1" dirty="0">
                <a:solidFill>
                  <a:schemeClr val="accent6">
                    <a:lumMod val="50000"/>
                  </a:schemeClr>
                </a:solidFill>
                <a:latin typeface="+mn-lt"/>
              </a:rPr>
              <a:t>Basic Webinar Instructions</a:t>
            </a:r>
          </a:p>
        </p:txBody>
      </p:sp>
      <p:pic>
        <p:nvPicPr>
          <p:cNvPr id="11268" name="Picture 5" descr="agrMDns.jpg" title="AgrAbility logo"/>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6355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9728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087" y="1761455"/>
            <a:ext cx="6046761" cy="1286545"/>
          </a:xfrm>
        </p:spPr>
        <p:txBody>
          <a:bodyPr>
            <a:normAutofit fontScale="90000"/>
          </a:bodyPr>
          <a:lstStyle/>
          <a:p>
            <a:r>
              <a:rPr lang="en-US" sz="1238" dirty="0"/>
              <a:t/>
            </a:r>
            <a:br>
              <a:rPr lang="en-US" sz="1238" dirty="0"/>
            </a:br>
            <a:r>
              <a:rPr lang="en-US" sz="1238" dirty="0"/>
              <a:t/>
            </a:r>
            <a:br>
              <a:rPr lang="en-US" sz="1238" dirty="0"/>
            </a:br>
            <a:r>
              <a:rPr lang="en-US" sz="1238" dirty="0"/>
              <a:t/>
            </a:r>
            <a:br>
              <a:rPr lang="en-US" sz="1238" dirty="0"/>
            </a:br>
            <a:r>
              <a:rPr lang="en-US" b="1" dirty="0" smtClean="0"/>
              <a:t>Use of </a:t>
            </a:r>
            <a:r>
              <a:rPr lang="en-US" b="1" dirty="0"/>
              <a:t>FSA Microloan</a:t>
            </a:r>
            <a:r>
              <a:rPr lang="en-US" sz="1238" dirty="0"/>
              <a:t/>
            </a:r>
            <a:br>
              <a:rPr lang="en-US" sz="1238" dirty="0"/>
            </a:br>
            <a:r>
              <a:rPr lang="en-US" sz="1238" dirty="0"/>
              <a:t/>
            </a:r>
            <a:br>
              <a:rPr lang="en-US" sz="1238" dirty="0"/>
            </a:br>
            <a:r>
              <a:rPr lang="en-US" sz="2400" dirty="0"/>
              <a:t>Microloans can be used for all approved operating expenses as authorized by the FSA Operating Loan Program, including but not limited to:</a:t>
            </a:r>
            <a:r>
              <a:rPr lang="en-US" dirty="0"/>
              <a:t/>
            </a:r>
            <a:br>
              <a:rPr lang="en-US" dirty="0"/>
            </a:br>
            <a:endParaRPr lang="en-US" dirty="0"/>
          </a:p>
        </p:txBody>
      </p:sp>
      <p:sp>
        <p:nvSpPr>
          <p:cNvPr id="6" name="Content Placeholder 5"/>
          <p:cNvSpPr>
            <a:spLocks noGrp="1"/>
          </p:cNvSpPr>
          <p:nvPr>
            <p:ph sz="half" idx="1"/>
          </p:nvPr>
        </p:nvSpPr>
        <p:spPr>
          <a:xfrm>
            <a:off x="1828085" y="2743201"/>
            <a:ext cx="2743915" cy="3809998"/>
          </a:xfrm>
        </p:spPr>
        <p:txBody>
          <a:bodyPr>
            <a:normAutofit fontScale="77500" lnSpcReduction="20000"/>
          </a:bodyPr>
          <a:lstStyle/>
          <a:p>
            <a:pPr marL="34299" indent="0">
              <a:buNone/>
            </a:pPr>
            <a:endParaRPr lang="en-US" sz="1632" dirty="0">
              <a:latin typeface="Times New Roman" panose="02020603050405020304" pitchFamily="18" charset="0"/>
              <a:cs typeface="Times New Roman" panose="02020603050405020304" pitchFamily="18" charset="0"/>
            </a:endParaRPr>
          </a:p>
          <a:p>
            <a:r>
              <a:rPr lang="en-US" sz="2645" dirty="0">
                <a:latin typeface="Times New Roman" panose="02020603050405020304" pitchFamily="18" charset="0"/>
                <a:cs typeface="Times New Roman" panose="02020603050405020304" pitchFamily="18" charset="0"/>
              </a:rPr>
              <a:t>Initial start up expenses</a:t>
            </a:r>
          </a:p>
          <a:p>
            <a:r>
              <a:rPr lang="en-US" sz="2645" dirty="0">
                <a:latin typeface="Times New Roman" panose="02020603050405020304" pitchFamily="18" charset="0"/>
                <a:cs typeface="Times New Roman" panose="02020603050405020304" pitchFamily="18" charset="0"/>
              </a:rPr>
              <a:t>Annual expenses such as seed, fertilizer, utilities, land rents</a:t>
            </a:r>
          </a:p>
          <a:p>
            <a:r>
              <a:rPr lang="en-US" sz="2645" dirty="0">
                <a:latin typeface="Times New Roman" panose="02020603050405020304" pitchFamily="18" charset="0"/>
                <a:cs typeface="Times New Roman" panose="02020603050405020304" pitchFamily="18" charset="0"/>
              </a:rPr>
              <a:t>Marketing and distribution expenses</a:t>
            </a:r>
          </a:p>
          <a:p>
            <a:r>
              <a:rPr lang="en-US" sz="2645" dirty="0">
                <a:latin typeface="Times New Roman" panose="02020603050405020304" pitchFamily="18" charset="0"/>
                <a:cs typeface="Times New Roman" panose="02020603050405020304" pitchFamily="18" charset="0"/>
              </a:rPr>
              <a:t>Family living expenses</a:t>
            </a:r>
          </a:p>
          <a:p>
            <a:r>
              <a:rPr lang="en-US" sz="2645" dirty="0">
                <a:latin typeface="Times New Roman" panose="02020603050405020304" pitchFamily="18" charset="0"/>
                <a:cs typeface="Times New Roman" panose="02020603050405020304" pitchFamily="18" charset="0"/>
              </a:rPr>
              <a:t>Purchase of livestock, equipment, and other materials essential to farm operations</a:t>
            </a:r>
          </a:p>
          <a:p>
            <a:pPr marL="253837" lvl="1" indent="0">
              <a:buNone/>
            </a:pPr>
            <a:endParaRPr lang="en-US" sz="2026" dirty="0"/>
          </a:p>
          <a:p>
            <a:pPr marL="761511" lvl="3" indent="0">
              <a:buNone/>
            </a:pPr>
            <a:endParaRPr lang="en-US" sz="1801" dirty="0"/>
          </a:p>
          <a:p>
            <a:pPr lvl="1"/>
            <a:endParaRPr lang="en-US" sz="2026" dirty="0"/>
          </a:p>
          <a:p>
            <a:pPr lvl="1"/>
            <a:endParaRPr lang="en-US" sz="2026" dirty="0"/>
          </a:p>
          <a:p>
            <a:pPr lvl="1"/>
            <a:endParaRPr lang="en-US" sz="2026" dirty="0"/>
          </a:p>
          <a:p>
            <a:pPr marL="0" indent="0">
              <a:buNone/>
            </a:pPr>
            <a:endParaRPr lang="en-US" dirty="0"/>
          </a:p>
        </p:txBody>
      </p:sp>
      <p:sp>
        <p:nvSpPr>
          <p:cNvPr id="11" name="Content Placeholder 10"/>
          <p:cNvSpPr>
            <a:spLocks noGrp="1"/>
          </p:cNvSpPr>
          <p:nvPr>
            <p:ph sz="half" idx="2"/>
          </p:nvPr>
        </p:nvSpPr>
        <p:spPr>
          <a:xfrm>
            <a:off x="4572000" y="2743200"/>
            <a:ext cx="2743915" cy="3809999"/>
          </a:xfrm>
        </p:spPr>
        <p:txBody>
          <a:bodyPr>
            <a:normAutofit fontScale="77500" lnSpcReduction="20000"/>
          </a:bodyPr>
          <a:lstStyle/>
          <a:p>
            <a:pPr marL="34299" indent="0">
              <a:buNone/>
            </a:pPr>
            <a:endParaRPr lang="en-US" sz="1632" dirty="0"/>
          </a:p>
          <a:p>
            <a:r>
              <a:rPr lang="en-US" sz="2645" dirty="0">
                <a:latin typeface="Times New Roman" panose="02020603050405020304" pitchFamily="18" charset="0"/>
                <a:cs typeface="Times New Roman" panose="02020603050405020304" pitchFamily="18" charset="0"/>
              </a:rPr>
              <a:t>Minor farm improvements such as wells and coolers</a:t>
            </a:r>
          </a:p>
          <a:p>
            <a:r>
              <a:rPr lang="en-US" sz="2645" dirty="0">
                <a:latin typeface="Times New Roman" panose="02020603050405020304" pitchFamily="18" charset="0"/>
                <a:cs typeface="Times New Roman" panose="02020603050405020304" pitchFamily="18" charset="0"/>
              </a:rPr>
              <a:t>Hoop houses to extend the growing season</a:t>
            </a:r>
          </a:p>
          <a:p>
            <a:r>
              <a:rPr lang="en-US" sz="2645" dirty="0">
                <a:latin typeface="Times New Roman" panose="02020603050405020304" pitchFamily="18" charset="0"/>
                <a:cs typeface="Times New Roman" panose="02020603050405020304" pitchFamily="18" charset="0"/>
              </a:rPr>
              <a:t>Essential tools</a:t>
            </a:r>
          </a:p>
          <a:p>
            <a:r>
              <a:rPr lang="en-US" sz="2645" dirty="0">
                <a:latin typeface="Times New Roman" panose="02020603050405020304" pitchFamily="18" charset="0"/>
                <a:cs typeface="Times New Roman" panose="02020603050405020304" pitchFamily="18" charset="0"/>
              </a:rPr>
              <a:t>Irrigation</a:t>
            </a:r>
          </a:p>
          <a:p>
            <a:r>
              <a:rPr lang="en-US" sz="2645" dirty="0">
                <a:latin typeface="Times New Roman" panose="02020603050405020304" pitchFamily="18" charset="0"/>
                <a:cs typeface="Times New Roman" panose="02020603050405020304" pitchFamily="18" charset="0"/>
              </a:rPr>
              <a:t>Delivery vehicles</a:t>
            </a:r>
          </a:p>
        </p:txBody>
      </p:sp>
      <p:pic>
        <p:nvPicPr>
          <p:cNvPr id="8" name="Picture 7"/>
          <p:cNvPicPr>
            <a:picLocks noChangeAspect="1"/>
          </p:cNvPicPr>
          <p:nvPr/>
        </p:nvPicPr>
        <p:blipFill>
          <a:blip r:embed="rId3"/>
          <a:stretch>
            <a:fillRect/>
          </a:stretch>
        </p:blipFill>
        <p:spPr>
          <a:xfrm>
            <a:off x="6172200" y="381000"/>
            <a:ext cx="2144454" cy="53497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1460" y="4419600"/>
            <a:ext cx="1467844" cy="1957125"/>
          </a:xfrm>
          <a:prstGeom prst="rect">
            <a:avLst/>
          </a:prstGeom>
        </p:spPr>
      </p:pic>
    </p:spTree>
    <p:extLst>
      <p:ext uri="{BB962C8B-B14F-4D97-AF65-F5344CB8AC3E}">
        <p14:creationId xmlns:p14="http://schemas.microsoft.com/office/powerpoint/2010/main" val="236735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905000"/>
            <a:ext cx="6859786" cy="4800600"/>
          </a:xfrm>
        </p:spPr>
        <p:txBody>
          <a:bodyPr>
            <a:normAutofit/>
          </a:bodyPr>
          <a:lstStyle/>
          <a:p>
            <a:pPr marL="34299" indent="0">
              <a:lnSpc>
                <a:spcPct val="120000"/>
              </a:lnSpc>
              <a:buNone/>
            </a:pPr>
            <a:r>
              <a:rPr lang="en-US" sz="2400" b="1" dirty="0">
                <a:latin typeface="Times New Roman" panose="02020603050405020304" pitchFamily="18" charset="0"/>
                <a:cs typeface="Times New Roman" panose="02020603050405020304" pitchFamily="18" charset="0"/>
              </a:rPr>
              <a:t>Security</a:t>
            </a:r>
          </a:p>
          <a:p>
            <a:pPr>
              <a:lnSpc>
                <a:spcPct val="100000"/>
              </a:lnSpc>
            </a:pPr>
            <a:r>
              <a:rPr lang="en-US" sz="2400" dirty="0">
                <a:latin typeface="Times New Roman" panose="02020603050405020304" pitchFamily="18" charset="0"/>
                <a:cs typeface="Times New Roman" panose="02020603050405020304" pitchFamily="18" charset="0"/>
              </a:rPr>
              <a:t>All loans must be secured by assets having a security value of at least 100% of the loan amount.</a:t>
            </a:r>
          </a:p>
          <a:p>
            <a:pPr>
              <a:lnSpc>
                <a:spcPct val="100000"/>
              </a:lnSpc>
            </a:pPr>
            <a:r>
              <a:rPr lang="en-US" sz="2400" dirty="0">
                <a:latin typeface="Times New Roman" panose="02020603050405020304" pitchFamily="18" charset="0"/>
                <a:cs typeface="Times New Roman" panose="02020603050405020304" pitchFamily="18" charset="0"/>
              </a:rPr>
              <a:t>An additional amount of security up to 150% of the loan amount will be taken when available, except for down payment loans, Microloans made for purposes other than annual operation and youth loans.</a:t>
            </a:r>
          </a:p>
          <a:p>
            <a:pPr>
              <a:lnSpc>
                <a:spcPct val="100000"/>
              </a:lnSpc>
            </a:pPr>
            <a:r>
              <a:rPr lang="en-US" sz="2400" dirty="0">
                <a:latin typeface="Times New Roman" panose="02020603050405020304" pitchFamily="18" charset="0"/>
                <a:cs typeface="Times New Roman" panose="02020603050405020304" pitchFamily="18" charset="0"/>
              </a:rPr>
              <a:t>The Agency will choose the best security available when there are several alternatives that meet the Agency’s security requirement.</a:t>
            </a:r>
          </a:p>
          <a:p>
            <a:pPr marL="34299" indent="0">
              <a:buNone/>
            </a:pPr>
            <a:endParaRPr lang="en-US" sz="1800" b="1" dirty="0"/>
          </a:p>
        </p:txBody>
      </p:sp>
    </p:spTree>
    <p:extLst>
      <p:ext uri="{BB962C8B-B14F-4D97-AF65-F5344CB8AC3E}">
        <p14:creationId xmlns:p14="http://schemas.microsoft.com/office/powerpoint/2010/main" val="401167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905000"/>
            <a:ext cx="6859786" cy="4724400"/>
          </a:xfrm>
        </p:spPr>
        <p:txBody>
          <a:bodyPr>
            <a:normAutofit/>
          </a:bodyPr>
          <a:lstStyle/>
          <a:p>
            <a:pPr marL="34299" indent="0">
              <a:lnSpc>
                <a:spcPct val="100000"/>
              </a:lnSpc>
              <a:buNone/>
            </a:pPr>
            <a:r>
              <a:rPr lang="en-US" sz="2400" b="1" dirty="0">
                <a:latin typeface="Times New Roman" panose="02020603050405020304" pitchFamily="18" charset="0"/>
                <a:cs typeface="Times New Roman" panose="02020603050405020304" pitchFamily="18" charset="0"/>
              </a:rPr>
              <a:t>Security</a:t>
            </a:r>
          </a:p>
          <a:p>
            <a:pPr>
              <a:lnSpc>
                <a:spcPct val="100000"/>
              </a:lnSpc>
            </a:pPr>
            <a:r>
              <a:rPr lang="en-US" sz="2400" dirty="0">
                <a:latin typeface="Times New Roman" panose="02020603050405020304" pitchFamily="18" charset="0"/>
                <a:cs typeface="Times New Roman" panose="02020603050405020304" pitchFamily="18" charset="0"/>
              </a:rPr>
              <a:t>The Agency will take a lien on all assets that are not essential to the farming operation and are not being converted to cash to reduce the loan amount when each such asset, or aggregate value of like assets (Such as stocks), has a value in excess of $5,000. This requirement does not apply to down payment loans, conservation loans, microloans, or youth loans.</a:t>
            </a:r>
          </a:p>
          <a:p>
            <a:pPr marL="34299" indent="0">
              <a:buNone/>
            </a:pPr>
            <a:endParaRPr lang="en-US" sz="1800" b="1" dirty="0"/>
          </a:p>
        </p:txBody>
      </p:sp>
    </p:spTree>
    <p:extLst>
      <p:ext uri="{BB962C8B-B14F-4D97-AF65-F5344CB8AC3E}">
        <p14:creationId xmlns:p14="http://schemas.microsoft.com/office/powerpoint/2010/main" val="41074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905000"/>
            <a:ext cx="6859786" cy="3397738"/>
          </a:xfrm>
        </p:spPr>
        <p:txBody>
          <a:bodyPr>
            <a:normAutofit/>
          </a:bodyPr>
          <a:lstStyle/>
          <a:p>
            <a:pPr marL="34299" indent="0">
              <a:lnSpc>
                <a:spcPct val="100000"/>
              </a:lnSpc>
              <a:buNone/>
            </a:pPr>
            <a:r>
              <a:rPr lang="en-US" sz="2400" b="1" dirty="0">
                <a:latin typeface="Times New Roman" panose="02020603050405020304" pitchFamily="18" charset="0"/>
                <a:cs typeface="Times New Roman" panose="02020603050405020304" pitchFamily="18" charset="0"/>
              </a:rPr>
              <a:t>Security</a:t>
            </a:r>
          </a:p>
          <a:p>
            <a:pPr>
              <a:lnSpc>
                <a:spcPct val="100000"/>
              </a:lnSpc>
            </a:pPr>
            <a:r>
              <a:rPr lang="en-US" sz="2400" dirty="0"/>
              <a:t>The same real estate may be pledged as security for more than one direct or guaranteed loan.</a:t>
            </a:r>
          </a:p>
          <a:p>
            <a:pPr>
              <a:lnSpc>
                <a:spcPct val="100000"/>
              </a:lnSpc>
            </a:pPr>
            <a:r>
              <a:rPr lang="en-US" sz="2400" dirty="0"/>
              <a:t>The same chattel may be pledged as security for more than one direct or guaranteed loan.</a:t>
            </a:r>
          </a:p>
          <a:p>
            <a:pPr>
              <a:lnSpc>
                <a:spcPct val="150000"/>
              </a:lnSpc>
            </a:pPr>
            <a:endParaRPr lang="en-US" sz="18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7440" y="4681070"/>
            <a:ext cx="2862388" cy="1414930"/>
          </a:xfrm>
          <a:prstGeom prst="rect">
            <a:avLst/>
          </a:prstGeom>
        </p:spPr>
      </p:pic>
    </p:spTree>
    <p:extLst>
      <p:ext uri="{BB962C8B-B14F-4D97-AF65-F5344CB8AC3E}">
        <p14:creationId xmlns:p14="http://schemas.microsoft.com/office/powerpoint/2010/main" val="403346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905000"/>
            <a:ext cx="6859786" cy="4724400"/>
          </a:xfrm>
        </p:spPr>
        <p:txBody>
          <a:bodyPr>
            <a:noAutofit/>
          </a:bodyPr>
          <a:lstStyle/>
          <a:p>
            <a:pPr marL="34299" indent="0">
              <a:lnSpc>
                <a:spcPct val="100000"/>
              </a:lnSpc>
              <a:buNone/>
            </a:pPr>
            <a:r>
              <a:rPr lang="en-US" sz="2400" b="1" dirty="0">
                <a:latin typeface="Times New Roman" panose="02020603050405020304" pitchFamily="18" charset="0"/>
                <a:cs typeface="Times New Roman" panose="02020603050405020304" pitchFamily="18" charset="0"/>
              </a:rPr>
              <a:t>Security</a:t>
            </a:r>
          </a:p>
          <a:p>
            <a:pPr>
              <a:lnSpc>
                <a:spcPct val="100000"/>
              </a:lnSpc>
            </a:pPr>
            <a:r>
              <a:rPr lang="en-US" sz="2000" dirty="0"/>
              <a:t>If real estate is pledged as security for loan, the Agency must obtain a first lien, if available. When a first lien is not available, the Agency may take a junior lien under the following conditions:</a:t>
            </a:r>
          </a:p>
          <a:p>
            <a:pPr lvl="1">
              <a:lnSpc>
                <a:spcPct val="100000"/>
              </a:lnSpc>
            </a:pPr>
            <a:r>
              <a:rPr lang="en-US" sz="2000" dirty="0"/>
              <a:t>The prior lien does not contain any provisions that may jeopardize the Agency’s interest or the applicant’s ability to repay the FLP loan.</a:t>
            </a:r>
          </a:p>
          <a:p>
            <a:pPr lvl="1">
              <a:lnSpc>
                <a:spcPct val="100000"/>
              </a:lnSpc>
            </a:pPr>
            <a:r>
              <a:rPr lang="en-US" sz="2000" dirty="0"/>
              <a:t>Prior lienholders agree to notify the Agency prior to foreclosure.</a:t>
            </a:r>
          </a:p>
          <a:p>
            <a:pPr lvl="1">
              <a:lnSpc>
                <a:spcPct val="100000"/>
              </a:lnSpc>
            </a:pPr>
            <a:r>
              <a:rPr lang="en-US" sz="2000" dirty="0"/>
              <a:t>The applicant must agree not to increase an existing prior lien without the written consent of the Agency and equity in the collateral exists.</a:t>
            </a:r>
          </a:p>
        </p:txBody>
      </p:sp>
    </p:spTree>
    <p:extLst>
      <p:ext uri="{BB962C8B-B14F-4D97-AF65-F5344CB8AC3E}">
        <p14:creationId xmlns:p14="http://schemas.microsoft.com/office/powerpoint/2010/main" val="85140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905000"/>
            <a:ext cx="6859786" cy="4724400"/>
          </a:xfrm>
        </p:spPr>
        <p:txBody>
          <a:bodyPr>
            <a:normAutofit/>
          </a:bodyPr>
          <a:lstStyle/>
          <a:p>
            <a:pPr marL="34299" indent="0">
              <a:lnSpc>
                <a:spcPct val="100000"/>
              </a:lnSpc>
              <a:buNone/>
            </a:pPr>
            <a:r>
              <a:rPr lang="en-US" sz="2400" b="1" dirty="0">
                <a:latin typeface="Times New Roman" panose="02020603050405020304" pitchFamily="18" charset="0"/>
                <a:cs typeface="Times New Roman" panose="02020603050405020304" pitchFamily="18" charset="0"/>
              </a:rPr>
              <a:t>Loan Decision</a:t>
            </a:r>
          </a:p>
          <a:p>
            <a:pPr marL="34299" indent="0">
              <a:lnSpc>
                <a:spcPct val="100000"/>
              </a:lnSpc>
              <a:buNone/>
            </a:pPr>
            <a:r>
              <a:rPr lang="en-US" sz="2400" dirty="0">
                <a:latin typeface="Times New Roman" panose="02020603050405020304" pitchFamily="18" charset="0"/>
                <a:cs typeface="Times New Roman" panose="02020603050405020304" pitchFamily="18" charset="0"/>
              </a:rPr>
              <a:t>Timeframe:</a:t>
            </a:r>
          </a:p>
          <a:p>
            <a:pPr>
              <a:lnSpc>
                <a:spcPct val="100000"/>
              </a:lnSpc>
            </a:pPr>
            <a:r>
              <a:rPr lang="en-US" sz="2400" dirty="0">
                <a:latin typeface="Times New Roman" panose="02020603050405020304" pitchFamily="18" charset="0"/>
                <a:cs typeface="Times New Roman" panose="02020603050405020304" pitchFamily="18" charset="0"/>
              </a:rPr>
              <a:t>Within 60 calendar days after a FSA loan officer receives a complete loan application, the Agency will complete the processing of the loan request and notify the applicant of the decision reached, and the reason for any disapproval.</a:t>
            </a:r>
          </a:p>
        </p:txBody>
      </p:sp>
    </p:spTree>
    <p:extLst>
      <p:ext uri="{BB962C8B-B14F-4D97-AF65-F5344CB8AC3E}">
        <p14:creationId xmlns:p14="http://schemas.microsoft.com/office/powerpoint/2010/main" val="361561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905000"/>
            <a:ext cx="6859786" cy="4267200"/>
          </a:xfrm>
        </p:spPr>
        <p:txBody>
          <a:bodyPr>
            <a:normAutofit/>
          </a:bodyPr>
          <a:lstStyle/>
          <a:p>
            <a:pPr marL="34299" indent="0">
              <a:lnSpc>
                <a:spcPct val="100000"/>
              </a:lnSpc>
              <a:buNone/>
            </a:pPr>
            <a:r>
              <a:rPr lang="en-US" sz="2400" b="1" dirty="0">
                <a:latin typeface="Times New Roman" panose="02020603050405020304" pitchFamily="18" charset="0"/>
                <a:cs typeface="Times New Roman" panose="02020603050405020304" pitchFamily="18" charset="0"/>
              </a:rPr>
              <a:t>Loan Decision</a:t>
            </a:r>
          </a:p>
          <a:p>
            <a:pPr marL="34299" indent="0">
              <a:lnSpc>
                <a:spcPct val="100000"/>
              </a:lnSpc>
              <a:buNone/>
            </a:pPr>
            <a:r>
              <a:rPr lang="en-US" sz="2400" dirty="0">
                <a:latin typeface="Times New Roman" panose="02020603050405020304" pitchFamily="18" charset="0"/>
                <a:cs typeface="Times New Roman" panose="02020603050405020304" pitchFamily="18" charset="0"/>
              </a:rPr>
              <a:t>Eligibility:</a:t>
            </a:r>
          </a:p>
          <a:p>
            <a:pPr>
              <a:lnSpc>
                <a:spcPct val="100000"/>
              </a:lnSpc>
            </a:pPr>
            <a:r>
              <a:rPr lang="en-US" sz="2400" dirty="0">
                <a:latin typeface="Times New Roman" panose="02020603050405020304" pitchFamily="18" charset="0"/>
                <a:cs typeface="Times New Roman" panose="02020603050405020304" pitchFamily="18" charset="0"/>
              </a:rPr>
              <a:t>Does the applicant meet the general eligibility and specific eligibility requirements for the type of loan?</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6531" y="4075678"/>
            <a:ext cx="2795363" cy="2096522"/>
          </a:xfrm>
          <a:prstGeom prst="rect">
            <a:avLst/>
          </a:prstGeom>
        </p:spPr>
      </p:pic>
    </p:spTree>
    <p:extLst>
      <p:ext uri="{BB962C8B-B14F-4D97-AF65-F5344CB8AC3E}">
        <p14:creationId xmlns:p14="http://schemas.microsoft.com/office/powerpoint/2010/main" val="371203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783862"/>
            <a:ext cx="6859786" cy="3397738"/>
          </a:xfrm>
        </p:spPr>
        <p:txBody>
          <a:bodyPr>
            <a:normAutofit/>
          </a:bodyPr>
          <a:lstStyle/>
          <a:p>
            <a:pPr marL="34299" indent="0">
              <a:lnSpc>
                <a:spcPct val="150000"/>
              </a:lnSpc>
              <a:buNone/>
            </a:pPr>
            <a:r>
              <a:rPr lang="en-US" sz="2400" b="1" dirty="0">
                <a:latin typeface="Times New Roman" panose="02020603050405020304" pitchFamily="18" charset="0"/>
                <a:cs typeface="Times New Roman" panose="02020603050405020304" pitchFamily="18" charset="0"/>
              </a:rPr>
              <a:t>Loan Decision</a:t>
            </a:r>
          </a:p>
          <a:p>
            <a:pPr>
              <a:lnSpc>
                <a:spcPct val="150000"/>
              </a:lnSpc>
            </a:pPr>
            <a:r>
              <a:rPr lang="en-US" sz="2400" dirty="0">
                <a:latin typeface="Times New Roman" panose="02020603050405020304" pitchFamily="18" charset="0"/>
                <a:cs typeface="Times New Roman" panose="02020603050405020304" pitchFamily="18" charset="0"/>
              </a:rPr>
              <a:t>Feasibility</a:t>
            </a:r>
          </a:p>
          <a:p>
            <a:pPr>
              <a:lnSpc>
                <a:spcPct val="150000"/>
              </a:lnSpc>
            </a:pPr>
            <a:r>
              <a:rPr lang="en-US" sz="2400" dirty="0">
                <a:latin typeface="Times New Roman" panose="02020603050405020304" pitchFamily="18" charset="0"/>
                <a:cs typeface="Times New Roman" panose="02020603050405020304" pitchFamily="18" charset="0"/>
              </a:rPr>
              <a:t>Security</a:t>
            </a:r>
          </a:p>
          <a:p>
            <a:pPr>
              <a:lnSpc>
                <a:spcPct val="150000"/>
              </a:lnSpc>
            </a:pPr>
            <a:r>
              <a:rPr lang="en-US" sz="2400" dirty="0">
                <a:latin typeface="Times New Roman" panose="02020603050405020304" pitchFamily="18" charset="0"/>
                <a:cs typeface="Times New Roman" panose="02020603050405020304" pitchFamily="18" charset="0"/>
              </a:rPr>
              <a:t>Environmental</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8517" y="2819400"/>
            <a:ext cx="2219883" cy="2219883"/>
          </a:xfrm>
          <a:prstGeom prst="rect">
            <a:avLst/>
          </a:prstGeom>
        </p:spPr>
      </p:pic>
    </p:spTree>
    <p:extLst>
      <p:ext uri="{BB962C8B-B14F-4D97-AF65-F5344CB8AC3E}">
        <p14:creationId xmlns:p14="http://schemas.microsoft.com/office/powerpoint/2010/main" val="131670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905000"/>
            <a:ext cx="6859786" cy="4648200"/>
          </a:xfrm>
        </p:spPr>
        <p:txBody>
          <a:bodyPr>
            <a:noAutofit/>
          </a:bodyPr>
          <a:lstStyle/>
          <a:p>
            <a:pPr marL="34299" indent="0">
              <a:lnSpc>
                <a:spcPct val="100000"/>
              </a:lnSpc>
              <a:buNone/>
            </a:pPr>
            <a:r>
              <a:rPr lang="en-US" sz="2400" b="1" dirty="0">
                <a:latin typeface="Times New Roman" panose="02020603050405020304" pitchFamily="18" charset="0"/>
                <a:cs typeface="Times New Roman" panose="02020603050405020304" pitchFamily="18" charset="0"/>
              </a:rPr>
              <a:t>Borrower Training Requirements</a:t>
            </a:r>
          </a:p>
          <a:p>
            <a:pPr marL="34299" indent="0">
              <a:lnSpc>
                <a:spcPct val="100000"/>
              </a:lnSpc>
              <a:buNone/>
            </a:pPr>
            <a:r>
              <a:rPr lang="en-US" sz="2400" dirty="0">
                <a:latin typeface="Times New Roman" panose="02020603050405020304" pitchFamily="18" charset="0"/>
                <a:cs typeface="Times New Roman" panose="02020603050405020304" pitchFamily="18" charset="0"/>
              </a:rPr>
              <a:t>The purpose of production and financial management training is to help an applicant develop and improve skills necessary to:</a:t>
            </a:r>
          </a:p>
          <a:p>
            <a:pPr>
              <a:lnSpc>
                <a:spcPct val="100000"/>
              </a:lnSpc>
            </a:pPr>
            <a:r>
              <a:rPr lang="en-US" sz="2400" dirty="0">
                <a:latin typeface="Times New Roman" panose="02020603050405020304" pitchFamily="18" charset="0"/>
                <a:cs typeface="Times New Roman" panose="02020603050405020304" pitchFamily="18" charset="0"/>
              </a:rPr>
              <a:t>Successfully operate a farm.</a:t>
            </a:r>
          </a:p>
          <a:p>
            <a:pPr>
              <a:lnSpc>
                <a:spcPct val="100000"/>
              </a:lnSpc>
            </a:pPr>
            <a:r>
              <a:rPr lang="en-US" sz="2400" dirty="0">
                <a:latin typeface="Times New Roman" panose="02020603050405020304" pitchFamily="18" charset="0"/>
                <a:cs typeface="Times New Roman" panose="02020603050405020304" pitchFamily="18" charset="0"/>
              </a:rPr>
              <a:t>Build equity in the operation.</a:t>
            </a:r>
          </a:p>
          <a:p>
            <a:pPr>
              <a:lnSpc>
                <a:spcPct val="100000"/>
              </a:lnSpc>
            </a:pPr>
            <a:r>
              <a:rPr lang="en-US" sz="2400" dirty="0">
                <a:latin typeface="Times New Roman" panose="02020603050405020304" pitchFamily="18" charset="0"/>
                <a:cs typeface="Times New Roman" panose="02020603050405020304" pitchFamily="18" charset="0"/>
              </a:rPr>
              <a:t>Become financially successful and prepared to graduate from Agency financing to commercial sources of credit.</a:t>
            </a:r>
          </a:p>
        </p:txBody>
      </p:sp>
    </p:spTree>
    <p:extLst>
      <p:ext uri="{BB962C8B-B14F-4D97-AF65-F5344CB8AC3E}">
        <p14:creationId xmlns:p14="http://schemas.microsoft.com/office/powerpoint/2010/main" val="299967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905000"/>
            <a:ext cx="6859786" cy="4343400"/>
          </a:xfrm>
        </p:spPr>
        <p:txBody>
          <a:bodyPr>
            <a:normAutofit/>
          </a:bodyPr>
          <a:lstStyle/>
          <a:p>
            <a:pPr marL="34299" indent="0">
              <a:lnSpc>
                <a:spcPct val="100000"/>
              </a:lnSpc>
              <a:buNone/>
            </a:pPr>
            <a:r>
              <a:rPr lang="en-US" sz="2400" b="1" dirty="0">
                <a:latin typeface="Times New Roman" panose="02020603050405020304" pitchFamily="18" charset="0"/>
                <a:cs typeface="Times New Roman" panose="02020603050405020304" pitchFamily="18" charset="0"/>
              </a:rPr>
              <a:t>Borrower Training Requirements</a:t>
            </a:r>
          </a:p>
          <a:p>
            <a:pPr>
              <a:lnSpc>
                <a:spcPct val="100000"/>
              </a:lnSpc>
            </a:pPr>
            <a:r>
              <a:rPr lang="en-US" sz="2400" dirty="0">
                <a:latin typeface="Times New Roman" panose="02020603050405020304" pitchFamily="18" charset="0"/>
                <a:cs typeface="Times New Roman" panose="02020603050405020304" pitchFamily="18" charset="0"/>
              </a:rPr>
              <a:t>The applicant must agree to complete production and financial management training, unless the Agency provides a waiver in accordance with CFR 764.453, or the applicant has previously satisfied the training requirements.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3068" y="4229308"/>
            <a:ext cx="1285720" cy="1714292"/>
          </a:xfrm>
          <a:prstGeom prst="rect">
            <a:avLst/>
          </a:prstGeom>
        </p:spPr>
      </p:pic>
    </p:spTree>
    <p:extLst>
      <p:ext uri="{BB962C8B-B14F-4D97-AF65-F5344CB8AC3E}">
        <p14:creationId xmlns:p14="http://schemas.microsoft.com/office/powerpoint/2010/main" val="325313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609600" y="1295400"/>
            <a:ext cx="7950200" cy="5802313"/>
          </a:xfrm>
        </p:spPr>
        <p:txBody>
          <a:bodyPr rtlCol="0">
            <a:normAutofit/>
          </a:bodyPr>
          <a:lstStyle/>
          <a:p>
            <a:pPr>
              <a:spcBef>
                <a:spcPts val="600"/>
              </a:spcBef>
              <a:defRPr/>
            </a:pPr>
            <a:r>
              <a:rPr lang="en-US" sz="2400" b="1" dirty="0">
                <a:solidFill>
                  <a:schemeClr val="accent6">
                    <a:lumMod val="50000"/>
                  </a:schemeClr>
                </a:solidFill>
                <a:latin typeface="Lucida Sans Unicode" panose="020B0602030504020204" pitchFamily="34" charset="0"/>
                <a:cs typeface="Lucida Sans Unicode" panose="020B0602030504020204" pitchFamily="34" charset="0"/>
              </a:rPr>
              <a:t>AgrAbility: </a:t>
            </a:r>
            <a:r>
              <a:rPr lang="en-US" sz="2400" dirty="0">
                <a:solidFill>
                  <a:schemeClr val="accent6">
                    <a:lumMod val="50000"/>
                  </a:schemeClr>
                </a:solidFill>
                <a:latin typeface="Lucida Sans Unicode" panose="020B0602030504020204" pitchFamily="34" charset="0"/>
                <a:cs typeface="Lucida Sans Unicode" panose="020B0602030504020204" pitchFamily="34" charset="0"/>
              </a:rPr>
              <a:t>USDA-sponsored program that assists farmers, ranchers, and other agricultural workers with disabilities</a:t>
            </a:r>
            <a:r>
              <a:rPr lang="en-US" sz="2400" dirty="0" smtClean="0">
                <a:solidFill>
                  <a:schemeClr val="accent6">
                    <a:lumMod val="50000"/>
                  </a:schemeClr>
                </a:solidFill>
                <a:latin typeface="Lucida Sans Unicode" panose="020B0602030504020204" pitchFamily="34" charset="0"/>
                <a:cs typeface="Lucida Sans Unicode" panose="020B0602030504020204" pitchFamily="34" charset="0"/>
              </a:rPr>
              <a:t>.</a:t>
            </a:r>
            <a:endParaRPr lang="en-US" sz="2400" dirty="0">
              <a:solidFill>
                <a:schemeClr val="accent6">
                  <a:lumMod val="50000"/>
                </a:schemeClr>
              </a:solidFill>
              <a:latin typeface="Lucida Sans Unicode" panose="020B0602030504020204" pitchFamily="34" charset="0"/>
              <a:cs typeface="Lucida Sans Unicode" panose="020B0602030504020204" pitchFamily="34" charset="0"/>
            </a:endParaRPr>
          </a:p>
          <a:p>
            <a:pPr lvl="1">
              <a:spcBef>
                <a:spcPts val="600"/>
              </a:spcBef>
              <a:defRPr/>
            </a:pPr>
            <a:r>
              <a:rPr lang="en-US" sz="2400" dirty="0">
                <a:solidFill>
                  <a:schemeClr val="accent6">
                    <a:lumMod val="50000"/>
                  </a:schemeClr>
                </a:solidFill>
                <a:latin typeface="Lucida Sans Unicode" panose="020B0602030504020204" pitchFamily="34" charset="0"/>
                <a:cs typeface="Lucida Sans Unicode" panose="020B0602030504020204" pitchFamily="34" charset="0"/>
              </a:rPr>
              <a:t>Partners land grant universities with disability services organizations. </a:t>
            </a:r>
            <a:r>
              <a:rPr lang="en-US" sz="2400" dirty="0" smtClean="0">
                <a:solidFill>
                  <a:schemeClr val="accent6">
                    <a:lumMod val="50000"/>
                  </a:schemeClr>
                </a:solidFill>
                <a:latin typeface="Lucida Sans Unicode" panose="020B0602030504020204" pitchFamily="34" charset="0"/>
                <a:cs typeface="Lucida Sans Unicode" panose="020B0602030504020204" pitchFamily="34" charset="0"/>
              </a:rPr>
              <a:t> Currently </a:t>
            </a:r>
            <a:r>
              <a:rPr lang="en-US" sz="2400" dirty="0">
                <a:solidFill>
                  <a:schemeClr val="accent6">
                    <a:lumMod val="50000"/>
                  </a:schemeClr>
                </a:solidFill>
                <a:latin typeface="Lucida Sans Unicode" panose="020B0602030504020204" pitchFamily="34" charset="0"/>
                <a:cs typeface="Lucida Sans Unicode" panose="020B0602030504020204" pitchFamily="34" charset="0"/>
              </a:rPr>
              <a:t>20 state projects</a:t>
            </a:r>
          </a:p>
          <a:p>
            <a:pPr lvl="1">
              <a:spcBef>
                <a:spcPts val="600"/>
              </a:spcBef>
              <a:defRPr/>
            </a:pPr>
            <a:r>
              <a:rPr lang="en-US" sz="2400" dirty="0">
                <a:solidFill>
                  <a:schemeClr val="accent6">
                    <a:lumMod val="50000"/>
                  </a:schemeClr>
                </a:solidFill>
                <a:latin typeface="Lucida Sans Unicode" panose="020B0602030504020204" pitchFamily="34" charset="0"/>
                <a:cs typeface="Lucida Sans Unicode" panose="020B0602030504020204" pitchFamily="34" charset="0"/>
              </a:rPr>
              <a:t>National AgrAbility Project: Led by Purdue’s Breaking New Ground Resource Center. </a:t>
            </a:r>
            <a:endParaRPr lang="en-US" sz="1100" dirty="0">
              <a:solidFill>
                <a:schemeClr val="accent6">
                  <a:lumMod val="50000"/>
                </a:schemeClr>
              </a:solidFill>
              <a:latin typeface="Lucida Sans Unicode" panose="020B0602030504020204" pitchFamily="34" charset="0"/>
              <a:cs typeface="Lucida Sans Unicode" panose="020B0602030504020204" pitchFamily="34" charset="0"/>
            </a:endParaRPr>
          </a:p>
          <a:p>
            <a:pPr lvl="1">
              <a:spcBef>
                <a:spcPts val="600"/>
              </a:spcBef>
              <a:defRPr/>
            </a:pPr>
            <a:r>
              <a:rPr lang="en-US" sz="2400" dirty="0">
                <a:solidFill>
                  <a:schemeClr val="accent6">
                    <a:lumMod val="50000"/>
                  </a:schemeClr>
                </a:solidFill>
                <a:latin typeface="Lucida Sans Unicode" panose="020B0602030504020204" pitchFamily="34" charset="0"/>
                <a:cs typeface="Lucida Sans Unicode" panose="020B0602030504020204" pitchFamily="34" charset="0"/>
              </a:rPr>
              <a:t>Partners include:</a:t>
            </a:r>
          </a:p>
          <a:p>
            <a:pPr lvl="2">
              <a:spcBef>
                <a:spcPts val="600"/>
              </a:spcBef>
              <a:defRPr/>
            </a:pPr>
            <a:r>
              <a:rPr lang="en-US" sz="2000" dirty="0">
                <a:solidFill>
                  <a:schemeClr val="accent6">
                    <a:lumMod val="50000"/>
                  </a:schemeClr>
                </a:solidFill>
                <a:latin typeface="Lucida Sans Unicode" panose="020B0602030504020204" pitchFamily="34" charset="0"/>
                <a:cs typeface="Lucida Sans Unicode" panose="020B0602030504020204" pitchFamily="34" charset="0"/>
              </a:rPr>
              <a:t>Goodwill of the Finger Lakes</a:t>
            </a:r>
          </a:p>
          <a:p>
            <a:pPr lvl="2">
              <a:spcBef>
                <a:spcPts val="600"/>
              </a:spcBef>
              <a:defRPr/>
            </a:pPr>
            <a:r>
              <a:rPr lang="en-US" sz="2000" dirty="0" smtClean="0">
                <a:solidFill>
                  <a:schemeClr val="accent6">
                    <a:lumMod val="50000"/>
                  </a:schemeClr>
                </a:solidFill>
                <a:latin typeface="Lucida Sans Unicode" panose="020B0602030504020204" pitchFamily="34" charset="0"/>
                <a:cs typeface="Lucida Sans Unicode" panose="020B0602030504020204" pitchFamily="34" charset="0"/>
              </a:rPr>
              <a:t>APRIL (Association of Programs for Rural Independent Living</a:t>
            </a:r>
          </a:p>
          <a:p>
            <a:pPr lvl="2">
              <a:spcBef>
                <a:spcPts val="600"/>
              </a:spcBef>
              <a:defRPr/>
            </a:pPr>
            <a:r>
              <a:rPr lang="en-US" sz="2000" dirty="0" smtClean="0">
                <a:solidFill>
                  <a:schemeClr val="accent6">
                    <a:lumMod val="50000"/>
                  </a:schemeClr>
                </a:solidFill>
                <a:latin typeface="Lucida Sans Unicode" panose="020B0602030504020204" pitchFamily="34" charset="0"/>
                <a:cs typeface="Lucida Sans Unicode" panose="020B0602030504020204" pitchFamily="34" charset="0"/>
              </a:rPr>
              <a:t>Colorado </a:t>
            </a:r>
            <a:r>
              <a:rPr lang="en-US" sz="2000" dirty="0">
                <a:solidFill>
                  <a:schemeClr val="accent6">
                    <a:lumMod val="50000"/>
                  </a:schemeClr>
                </a:solidFill>
                <a:latin typeface="Lucida Sans Unicode" panose="020B0602030504020204" pitchFamily="34" charset="0"/>
                <a:cs typeface="Lucida Sans Unicode" panose="020B0602030504020204" pitchFamily="34" charset="0"/>
              </a:rPr>
              <a:t>State </a:t>
            </a:r>
            <a:r>
              <a:rPr lang="en-US" sz="2000" dirty="0" smtClean="0">
                <a:solidFill>
                  <a:schemeClr val="accent6">
                    <a:lumMod val="50000"/>
                  </a:schemeClr>
                </a:solidFill>
                <a:latin typeface="Lucida Sans Unicode" panose="020B0602030504020204" pitchFamily="34" charset="0"/>
                <a:cs typeface="Lucida Sans Unicode" panose="020B0602030504020204" pitchFamily="34" charset="0"/>
              </a:rPr>
              <a:t>University</a:t>
            </a:r>
            <a:endParaRPr lang="en-US" sz="1800" dirty="0">
              <a:solidFill>
                <a:schemeClr val="accent6">
                  <a:lumMod val="50000"/>
                </a:schemeClr>
              </a:solidFill>
              <a:latin typeface="Lucida Sans Unicode" panose="020B0602030504020204" pitchFamily="34" charset="0"/>
              <a:cs typeface="Lucida Sans Unicode" panose="020B0602030504020204" pitchFamily="34" charset="0"/>
            </a:endParaRPr>
          </a:p>
          <a:p>
            <a:pPr lvl="1">
              <a:spcBef>
                <a:spcPts val="600"/>
              </a:spcBef>
              <a:defRPr/>
            </a:pPr>
            <a:r>
              <a:rPr lang="en-US" sz="2400" dirty="0">
                <a:solidFill>
                  <a:schemeClr val="accent6">
                    <a:lumMod val="50000"/>
                  </a:schemeClr>
                </a:solidFill>
                <a:latin typeface="Lucida Sans Unicode" panose="020B0602030504020204" pitchFamily="34" charset="0"/>
                <a:cs typeface="Lucida Sans Unicode" panose="020B0602030504020204" pitchFamily="34" charset="0"/>
              </a:rPr>
              <a:t>More information available at </a:t>
            </a:r>
            <a:r>
              <a:rPr lang="en-US" sz="2400" dirty="0">
                <a:solidFill>
                  <a:schemeClr val="accent6">
                    <a:lumMod val="50000"/>
                  </a:schemeClr>
                </a:solidFill>
                <a:latin typeface="Lucida Sans Unicode" panose="020B0602030504020204" pitchFamily="34" charset="0"/>
                <a:cs typeface="Lucida Sans Unicode" panose="020B0602030504020204" pitchFamily="34" charset="0"/>
                <a:hlinkClick r:id="rId3"/>
              </a:rPr>
              <a:t>www.agrability.org</a:t>
            </a:r>
            <a:endParaRPr lang="en-US" sz="2400" dirty="0">
              <a:solidFill>
                <a:schemeClr val="accent6">
                  <a:lumMod val="50000"/>
                </a:schemeClr>
              </a:solidFill>
              <a:latin typeface="Lucida Sans Unicode" panose="020B0602030504020204" pitchFamily="34" charset="0"/>
              <a:cs typeface="Lucida Sans Unicode" panose="020B0602030504020204" pitchFamily="34" charset="0"/>
            </a:endParaRPr>
          </a:p>
        </p:txBody>
      </p:sp>
      <p:pic>
        <p:nvPicPr>
          <p:cNvPr id="13315" name="Picture 5" descr="agrMDns.jpg" title="AgrAbility logo"/>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741612" y="228600"/>
            <a:ext cx="3414713" cy="91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215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905000"/>
            <a:ext cx="6859786" cy="4495800"/>
          </a:xfrm>
        </p:spPr>
        <p:txBody>
          <a:bodyPr>
            <a:noAutofit/>
          </a:bodyPr>
          <a:lstStyle/>
          <a:p>
            <a:pPr marL="34299" indent="0">
              <a:lnSpc>
                <a:spcPct val="100000"/>
              </a:lnSpc>
              <a:buNone/>
            </a:pPr>
            <a:r>
              <a:rPr lang="en-US" sz="2400" b="1" dirty="0">
                <a:latin typeface="Times New Roman" panose="02020603050405020304" pitchFamily="18" charset="0"/>
                <a:cs typeface="Times New Roman" panose="02020603050405020304" pitchFamily="18" charset="0"/>
              </a:rPr>
              <a:t>Borrower Training Requirements</a:t>
            </a:r>
          </a:p>
          <a:p>
            <a:pPr>
              <a:lnSpc>
                <a:spcPct val="100000"/>
              </a:lnSpc>
            </a:pPr>
            <a:r>
              <a:rPr lang="en-US" sz="2400" dirty="0">
                <a:latin typeface="Times New Roman" panose="02020603050405020304" pitchFamily="18" charset="0"/>
                <a:cs typeface="Times New Roman" panose="02020603050405020304" pitchFamily="18" charset="0"/>
              </a:rPr>
              <a:t>An applicant who applies for a loan to finance a new enterprise, such as a new crop or a new type of livestock, must agree to complete production training with regard enterprise, even if production training requirements were waived or satisfied under a previous loan requests, unless the Agency provides a waver in accordance with CFR 764.453.</a:t>
            </a:r>
          </a:p>
        </p:txBody>
      </p:sp>
    </p:spTree>
    <p:extLst>
      <p:ext uri="{BB962C8B-B14F-4D97-AF65-F5344CB8AC3E}">
        <p14:creationId xmlns:p14="http://schemas.microsoft.com/office/powerpoint/2010/main" val="390036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1752600"/>
            <a:ext cx="6859786" cy="3397738"/>
          </a:xfrm>
        </p:spPr>
        <p:txBody>
          <a:bodyPr>
            <a:normAutofit/>
          </a:bodyPr>
          <a:lstStyle/>
          <a:p>
            <a:pPr marL="34299" indent="0">
              <a:lnSpc>
                <a:spcPct val="150000"/>
              </a:lnSpc>
              <a:buNone/>
            </a:pPr>
            <a:r>
              <a:rPr lang="en-US" sz="2400" b="1" dirty="0">
                <a:latin typeface="Times New Roman" panose="02020603050405020304" pitchFamily="18" charset="0"/>
                <a:cs typeface="Times New Roman" panose="02020603050405020304" pitchFamily="18" charset="0"/>
              </a:rPr>
              <a:t>LO Tips</a:t>
            </a:r>
          </a:p>
          <a:p>
            <a:pPr marL="34299" indent="0">
              <a:lnSpc>
                <a:spcPct val="150000"/>
              </a:lnSpc>
              <a:buNone/>
            </a:pPr>
            <a:endParaRPr lang="en-US" sz="18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stretch>
            <a:fillRect/>
          </a:stretch>
        </p:blipFill>
        <p:spPr>
          <a:xfrm>
            <a:off x="1219200" y="2514600"/>
            <a:ext cx="6336261" cy="3512067"/>
          </a:xfrm>
          <a:prstGeom prst="rect">
            <a:avLst/>
          </a:prstGeom>
        </p:spPr>
      </p:pic>
    </p:spTree>
    <p:extLst>
      <p:ext uri="{BB962C8B-B14F-4D97-AF65-F5344CB8AC3E}">
        <p14:creationId xmlns:p14="http://schemas.microsoft.com/office/powerpoint/2010/main" val="228610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8" y="2285702"/>
            <a:ext cx="6859786" cy="3397738"/>
          </a:xfrm>
        </p:spPr>
        <p:txBody>
          <a:bodyPr>
            <a:normAutofit/>
          </a:bodyPr>
          <a:lstStyle/>
          <a:p>
            <a:pPr marL="34299" indent="0">
              <a:lnSpc>
                <a:spcPct val="150000"/>
              </a:lnSpc>
              <a:buNone/>
            </a:pPr>
            <a:endParaRPr lang="en-US" sz="1800" b="1" dirty="0">
              <a:latin typeface="Times New Roman" panose="02020603050405020304" pitchFamily="18" charset="0"/>
              <a:cs typeface="Times New Roman" panose="02020603050405020304" pitchFamily="18" charset="0"/>
            </a:endParaRPr>
          </a:p>
          <a:p>
            <a:pPr marL="34299" indent="0">
              <a:lnSpc>
                <a:spcPct val="150000"/>
              </a:lnSpc>
              <a:buNone/>
            </a:pPr>
            <a:endParaRPr lang="en-US" sz="18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stretch>
            <a:fillRect/>
          </a:stretch>
        </p:blipFill>
        <p:spPr>
          <a:xfrm>
            <a:off x="1235001" y="2035118"/>
            <a:ext cx="6674000" cy="3860451"/>
          </a:xfrm>
          <a:prstGeom prst="rect">
            <a:avLst/>
          </a:prstGeom>
        </p:spPr>
      </p:pic>
    </p:spTree>
    <p:extLst>
      <p:ext uri="{BB962C8B-B14F-4D97-AF65-F5344CB8AC3E}">
        <p14:creationId xmlns:p14="http://schemas.microsoft.com/office/powerpoint/2010/main" val="217698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7" y="1981200"/>
            <a:ext cx="6859786" cy="3397738"/>
          </a:xfrm>
        </p:spPr>
        <p:txBody>
          <a:bodyPr>
            <a:normAutofit/>
          </a:bodyPr>
          <a:lstStyle/>
          <a:p>
            <a:pPr marL="34299" indent="0">
              <a:lnSpc>
                <a:spcPct val="100000"/>
              </a:lnSpc>
              <a:buNone/>
            </a:pPr>
            <a:r>
              <a:rPr lang="en-US" sz="2400" b="1" dirty="0">
                <a:latin typeface="Times New Roman" panose="02020603050405020304" pitchFamily="18" charset="0"/>
                <a:cs typeface="Times New Roman" panose="02020603050405020304" pitchFamily="18" charset="0"/>
              </a:rPr>
              <a:t>Obtaining a Loan Application</a:t>
            </a:r>
          </a:p>
          <a:p>
            <a:pPr>
              <a:lnSpc>
                <a:spcPct val="100000"/>
              </a:lnSpc>
            </a:pPr>
            <a:r>
              <a:rPr lang="en-US" sz="2400" dirty="0">
                <a:latin typeface="Times New Roman" panose="02020603050405020304" pitchFamily="18" charset="0"/>
                <a:cs typeface="Times New Roman" panose="02020603050405020304" pitchFamily="18" charset="0"/>
              </a:rPr>
              <a:t>Any FSA Office</a:t>
            </a:r>
          </a:p>
          <a:p>
            <a:pPr>
              <a:lnSpc>
                <a:spcPct val="100000"/>
              </a:lnSpc>
            </a:pPr>
            <a:r>
              <a:rPr lang="en-US" sz="2400" dirty="0">
                <a:latin typeface="Times New Roman" panose="02020603050405020304" pitchFamily="18" charset="0"/>
                <a:cs typeface="Times New Roman" panose="02020603050405020304" pitchFamily="18" charset="0"/>
              </a:rPr>
              <a:t>FSA’s website at </a:t>
            </a:r>
            <a:r>
              <a:rPr lang="en-US" sz="2400" dirty="0">
                <a:latin typeface="Times New Roman" panose="02020603050405020304" pitchFamily="18" charset="0"/>
                <a:cs typeface="Times New Roman" panose="02020603050405020304" pitchFamily="18" charset="0"/>
                <a:hlinkClick r:id="rId5"/>
              </a:rPr>
              <a:t>www.fsa.usda.gov</a:t>
            </a:r>
            <a:endParaRPr lang="en-US" sz="2400" dirty="0">
              <a:latin typeface="Times New Roman" panose="02020603050405020304" pitchFamily="18" charset="0"/>
              <a:cs typeface="Times New Roman" panose="02020603050405020304" pitchFamily="18" charset="0"/>
            </a:endParaRPr>
          </a:p>
          <a:p>
            <a:pPr>
              <a:lnSpc>
                <a:spcPct val="100000"/>
              </a:lnSpc>
            </a:pPr>
            <a:r>
              <a:rPr lang="en-US" sz="2400" dirty="0" err="1">
                <a:latin typeface="Times New Roman" panose="02020603050405020304" pitchFamily="18" charset="0"/>
                <a:cs typeface="Times New Roman" panose="02020603050405020304" pitchFamily="18" charset="0"/>
              </a:rPr>
              <a:t>eGov’s</a:t>
            </a:r>
            <a:r>
              <a:rPr lang="en-US" sz="2400" dirty="0">
                <a:latin typeface="Times New Roman" panose="02020603050405020304" pitchFamily="18" charset="0"/>
                <a:cs typeface="Times New Roman" panose="02020603050405020304" pitchFamily="18" charset="0"/>
              </a:rPr>
              <a:t> website at www.sc.egov.usda.gov</a:t>
            </a:r>
          </a:p>
        </p:txBody>
      </p:sp>
    </p:spTree>
    <p:extLst>
      <p:ext uri="{BB962C8B-B14F-4D97-AF65-F5344CB8AC3E}">
        <p14:creationId xmlns:p14="http://schemas.microsoft.com/office/powerpoint/2010/main" val="126619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7" y="1981200"/>
            <a:ext cx="6859786" cy="4876800"/>
          </a:xfrm>
        </p:spPr>
        <p:txBody>
          <a:bodyPr>
            <a:noAutofit/>
          </a:bodyPr>
          <a:lstStyle/>
          <a:p>
            <a:pPr marL="34299" indent="0">
              <a:lnSpc>
                <a:spcPct val="100000"/>
              </a:lnSpc>
              <a:buNone/>
            </a:pPr>
            <a:r>
              <a:rPr lang="en-US" sz="2200" b="1" dirty="0">
                <a:latin typeface="Times New Roman" panose="02020603050405020304" pitchFamily="18" charset="0"/>
                <a:cs typeface="Times New Roman" panose="02020603050405020304" pitchFamily="18" charset="0"/>
              </a:rPr>
              <a:t>An Agency Official Will:</a:t>
            </a:r>
          </a:p>
          <a:p>
            <a:pPr>
              <a:lnSpc>
                <a:spcPct val="100000"/>
              </a:lnSpc>
            </a:pPr>
            <a:r>
              <a:rPr lang="en-US" sz="2000" dirty="0">
                <a:latin typeface="Times New Roman" panose="02020603050405020304" pitchFamily="18" charset="0"/>
                <a:cs typeface="Times New Roman" panose="02020603050405020304" pitchFamily="18" charset="0"/>
              </a:rPr>
              <a:t>Not refuse to provide a requested application to an any person.</a:t>
            </a:r>
          </a:p>
          <a:p>
            <a:pPr>
              <a:lnSpc>
                <a:spcPct val="100000"/>
              </a:lnSpc>
            </a:pPr>
            <a:r>
              <a:rPr lang="en-US" sz="2000" dirty="0">
                <a:latin typeface="Times New Roman" panose="02020603050405020304" pitchFamily="18" charset="0"/>
                <a:cs typeface="Times New Roman" panose="02020603050405020304" pitchFamily="18" charset="0"/>
              </a:rPr>
              <a:t>Not discourage the prospective applicant to apply for a direct loan even when funds are limited or unavailable.</a:t>
            </a:r>
          </a:p>
          <a:p>
            <a:pPr>
              <a:lnSpc>
                <a:spcPct val="100000"/>
              </a:lnSpc>
            </a:pPr>
            <a:r>
              <a:rPr lang="en-US" sz="2000" dirty="0">
                <a:latin typeface="Times New Roman" panose="02020603050405020304" pitchFamily="18" charset="0"/>
                <a:cs typeface="Times New Roman" panose="02020603050405020304" pitchFamily="18" charset="0"/>
              </a:rPr>
              <a:t>Not make oral or written statements that would discourage any individual from applying for assistance based on any ECOA prohibited basis (race, color, religion, national origin, sex, marital status, age, applicant’s income deriving from public assistance, or because the applicant has in good faith exercised any rights under the Consumer Protection Act).</a:t>
            </a:r>
          </a:p>
          <a:p>
            <a:pPr>
              <a:lnSpc>
                <a:spcPct val="100000"/>
              </a:lnSpc>
            </a:pPr>
            <a:r>
              <a:rPr lang="en-US" sz="2000" dirty="0">
                <a:latin typeface="Times New Roman" panose="02020603050405020304" pitchFamily="18" charset="0"/>
                <a:cs typeface="Times New Roman" panose="02020603050405020304" pitchFamily="18" charset="0"/>
              </a:rPr>
              <a:t>Will provide assistance as necessary to help applicants complete the application. </a:t>
            </a:r>
          </a:p>
        </p:txBody>
      </p:sp>
    </p:spTree>
    <p:extLst>
      <p:ext uri="{BB962C8B-B14F-4D97-AF65-F5344CB8AC3E}">
        <p14:creationId xmlns:p14="http://schemas.microsoft.com/office/powerpoint/2010/main" val="241183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888754" cy="484271"/>
          </a:xfrm>
        </p:spPr>
        <p:txBody>
          <a:bodyPr>
            <a:normAutofit fontScale="90000"/>
          </a:bodyPr>
          <a:lstStyle/>
          <a:p>
            <a:pPr algn="ctr"/>
            <a:r>
              <a:rPr lang="en-US" dirty="0" smtClean="0"/>
              <a:t>FSA Direct Farm Loans</a:t>
            </a:r>
            <a:endParaRPr lang="en-US" dirty="0">
              <a:solidFill>
                <a:schemeClr val="tx1"/>
              </a:solidFill>
            </a:endParaRPr>
          </a:p>
        </p:txBody>
      </p:sp>
      <p:pic>
        <p:nvPicPr>
          <p:cNvPr id="13" name="Picture 12"/>
          <p:cNvPicPr>
            <a:picLocks noChangeAspect="1"/>
          </p:cNvPicPr>
          <p:nvPr/>
        </p:nvPicPr>
        <p:blipFill>
          <a:blip r:embed="rId4"/>
          <a:stretch>
            <a:fillRect/>
          </a:stretch>
        </p:blipFill>
        <p:spPr>
          <a:xfrm>
            <a:off x="6172200" y="381000"/>
            <a:ext cx="2144454" cy="534970"/>
          </a:xfrm>
          <a:prstGeom prst="rect">
            <a:avLst/>
          </a:prstGeom>
        </p:spPr>
      </p:pic>
      <p:sp>
        <p:nvSpPr>
          <p:cNvPr id="6" name="Content Placeholder 1"/>
          <p:cNvSpPr>
            <a:spLocks noGrp="1"/>
          </p:cNvSpPr>
          <p:nvPr>
            <p:ph idx="1"/>
          </p:nvPr>
        </p:nvSpPr>
        <p:spPr>
          <a:xfrm>
            <a:off x="1142107" y="1981200"/>
            <a:ext cx="6859786" cy="3733800"/>
          </a:xfrm>
        </p:spPr>
        <p:txBody>
          <a:bodyPr>
            <a:noAutofit/>
          </a:bodyPr>
          <a:lstStyle/>
          <a:p>
            <a:pPr marL="34299" indent="0">
              <a:lnSpc>
                <a:spcPct val="150000"/>
              </a:lnSpc>
              <a:buNone/>
            </a:pPr>
            <a:r>
              <a:rPr lang="en-US" sz="2400" b="1" dirty="0">
                <a:latin typeface="Times New Roman" panose="02020603050405020304" pitchFamily="18" charset="0"/>
                <a:cs typeface="Times New Roman" panose="02020603050405020304" pitchFamily="18" charset="0"/>
              </a:rPr>
              <a:t>Contact Information:</a:t>
            </a:r>
          </a:p>
          <a:p>
            <a:pPr marL="34299" indent="0">
              <a:lnSpc>
                <a:spcPct val="150000"/>
              </a:lnSpc>
              <a:buNone/>
            </a:pPr>
            <a:r>
              <a:rPr lang="en-US" sz="2400" b="1" dirty="0">
                <a:latin typeface="Times New Roman" panose="02020603050405020304" pitchFamily="18" charset="0"/>
                <a:cs typeface="Times New Roman" panose="02020603050405020304" pitchFamily="18" charset="0"/>
              </a:rPr>
              <a:t>Norman Cummins</a:t>
            </a:r>
          </a:p>
          <a:p>
            <a:pPr marL="34299" indent="0">
              <a:lnSpc>
                <a:spcPct val="150000"/>
              </a:lnSpc>
              <a:buNone/>
            </a:pPr>
            <a:r>
              <a:rPr lang="en-US" sz="2400" b="1" dirty="0">
                <a:latin typeface="Times New Roman" panose="02020603050405020304" pitchFamily="18" charset="0"/>
                <a:cs typeface="Times New Roman" panose="02020603050405020304" pitchFamily="18" charset="0"/>
              </a:rPr>
              <a:t>Senior Loan Officer</a:t>
            </a:r>
          </a:p>
          <a:p>
            <a:pPr marL="34299" indent="0">
              <a:lnSpc>
                <a:spcPct val="150000"/>
              </a:lnSpc>
              <a:buNone/>
            </a:pPr>
            <a:r>
              <a:rPr lang="en-US" sz="2400" b="1" dirty="0">
                <a:latin typeface="Times New Roman" panose="02020603050405020304" pitchFamily="18" charset="0"/>
                <a:cs typeface="Times New Roman" panose="02020603050405020304" pitchFamily="18" charset="0"/>
              </a:rPr>
              <a:t>(202) 720-3168</a:t>
            </a:r>
          </a:p>
          <a:p>
            <a:pPr marL="34299" indent="0">
              <a:lnSpc>
                <a:spcPct val="150000"/>
              </a:lnSpc>
              <a:buNone/>
            </a:pPr>
            <a:r>
              <a:rPr lang="en-US" sz="2400" b="1" dirty="0">
                <a:latin typeface="Times New Roman" panose="02020603050405020304" pitchFamily="18" charset="0"/>
                <a:cs typeface="Times New Roman" panose="02020603050405020304" pitchFamily="18" charset="0"/>
              </a:rPr>
              <a:t>Norman.Cummins@wdc.usda.gov</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947" y="2342867"/>
            <a:ext cx="2000771" cy="2661220"/>
          </a:xfrm>
          <a:prstGeom prst="rect">
            <a:avLst/>
          </a:prstGeom>
        </p:spPr>
      </p:pic>
    </p:spTree>
    <p:extLst>
      <p:ext uri="{BB962C8B-B14F-4D97-AF65-F5344CB8AC3E}">
        <p14:creationId xmlns:p14="http://schemas.microsoft.com/office/powerpoint/2010/main" val="389444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1142108" y="4915287"/>
            <a:ext cx="6859788" cy="710987"/>
          </a:xfrm>
        </p:spPr>
        <p:txBody>
          <a:bodyPr/>
          <a:lstStyle/>
          <a:p>
            <a:r>
              <a:rPr lang="en-US" dirty="0" smtClean="0"/>
              <a:t>Q &amp; A</a:t>
            </a:r>
            <a:endParaRPr lang="en-US" dirty="0"/>
          </a:p>
        </p:txBody>
      </p:sp>
      <p:pic>
        <p:nvPicPr>
          <p:cNvPr id="5" name="Picture 4"/>
          <p:cNvPicPr>
            <a:picLocks noChangeAspect="1"/>
          </p:cNvPicPr>
          <p:nvPr/>
        </p:nvPicPr>
        <p:blipFill>
          <a:blip r:embed="rId2"/>
          <a:stretch>
            <a:fillRect/>
          </a:stretch>
        </p:blipFill>
        <p:spPr>
          <a:xfrm>
            <a:off x="6172200" y="381000"/>
            <a:ext cx="2144454" cy="53497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159" y="2625119"/>
            <a:ext cx="2143683" cy="160776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1447800"/>
            <a:ext cx="4379934" cy="3197353"/>
          </a:xfrm>
          <a:prstGeom prst="rect">
            <a:avLst/>
          </a:prstGeom>
        </p:spPr>
      </p:pic>
    </p:spTree>
    <p:extLst>
      <p:ext uri="{BB962C8B-B14F-4D97-AF65-F5344CB8AC3E}">
        <p14:creationId xmlns:p14="http://schemas.microsoft.com/office/powerpoint/2010/main" val="299318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Autofit/>
          </a:bodyPr>
          <a:lstStyle/>
          <a:p>
            <a:r>
              <a:rPr lang="en-US" sz="3301" dirty="0"/>
              <a:t> </a:t>
            </a:r>
          </a:p>
        </p:txBody>
      </p:sp>
      <p:sp>
        <p:nvSpPr>
          <p:cNvPr id="6" name="Title 5"/>
          <p:cNvSpPr>
            <a:spLocks noGrp="1"/>
          </p:cNvSpPr>
          <p:nvPr>
            <p:ph type="ctrTitle"/>
          </p:nvPr>
        </p:nvSpPr>
        <p:spPr>
          <a:xfrm>
            <a:off x="1142107" y="4490125"/>
            <a:ext cx="6859788" cy="1111141"/>
          </a:xfrm>
        </p:spPr>
        <p:txBody>
          <a:bodyPr>
            <a:normAutofit fontScale="90000"/>
          </a:bodyPr>
          <a:lstStyle/>
          <a:p>
            <a:r>
              <a:rPr lang="en-US" dirty="0" smtClean="0"/>
              <a:t>FSA Farm Loan Programs</a:t>
            </a:r>
            <a:br>
              <a:rPr lang="en-US" dirty="0" smtClean="0"/>
            </a:br>
            <a:endParaRPr lang="en-US" dirty="0"/>
          </a:p>
        </p:txBody>
      </p:sp>
      <p:pic>
        <p:nvPicPr>
          <p:cNvPr id="12" name="Picture Placeholder 11"/>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4061" r="24061"/>
          <a:stretch>
            <a:fillRect/>
          </a:stretch>
        </p:blipFill>
        <p:spPr/>
      </p:pic>
      <p:pic>
        <p:nvPicPr>
          <p:cNvPr id="11" name="Picture Placeholder 10"/>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0802" r="20802"/>
          <a:stretch>
            <a:fillRect/>
          </a:stretch>
        </p:blipFill>
        <p:spPr/>
      </p:pic>
      <p:pic>
        <p:nvPicPr>
          <p:cNvPr id="10" name="Picture Placeholder 9"/>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4061" r="24061"/>
          <a:stretch>
            <a:fillRect/>
          </a:stretch>
        </p:blipFill>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4681" y="5193562"/>
            <a:ext cx="892427" cy="615775"/>
          </a:xfrm>
          <a:prstGeom prst="rect">
            <a:avLst/>
          </a:prstGeom>
        </p:spPr>
      </p:pic>
    </p:spTree>
    <p:extLst>
      <p:ext uri="{BB962C8B-B14F-4D97-AF65-F5344CB8AC3E}">
        <p14:creationId xmlns:p14="http://schemas.microsoft.com/office/powerpoint/2010/main" val="307381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913449" y="1905000"/>
            <a:ext cx="7317104" cy="3397738"/>
          </a:xfrm>
          <a:noFill/>
        </p:spPr>
        <p:txBody>
          <a:bodyPr>
            <a:normAutofit/>
          </a:bodyPr>
          <a:lstStyle/>
          <a:p>
            <a:pPr marL="34299" indent="0">
              <a:buNone/>
            </a:pPr>
            <a:r>
              <a:rPr lang="en-US" sz="2600" dirty="0"/>
              <a:t>Norman Cummins</a:t>
            </a:r>
          </a:p>
          <a:p>
            <a:pPr lvl="1">
              <a:buFontTx/>
              <a:buChar char="-"/>
            </a:pPr>
            <a:r>
              <a:rPr lang="en-US" dirty="0"/>
              <a:t>Senior Loan Officer</a:t>
            </a:r>
          </a:p>
          <a:p>
            <a:pPr lvl="1">
              <a:buFontTx/>
              <a:buChar char="-"/>
            </a:pPr>
            <a:r>
              <a:rPr lang="en-US" dirty="0"/>
              <a:t>United States Department of Agriculture – Farm Service Agency</a:t>
            </a:r>
          </a:p>
          <a:p>
            <a:pPr lvl="1">
              <a:buFontTx/>
              <a:buChar char="-"/>
            </a:pPr>
            <a:r>
              <a:rPr lang="en-US" dirty="0"/>
              <a:t>Farm Loan Programs Loan Making Division</a:t>
            </a:r>
          </a:p>
          <a:p>
            <a:pPr lvl="1">
              <a:buFontTx/>
              <a:buChar char="-"/>
            </a:pPr>
            <a:r>
              <a:rPr lang="en-US" dirty="0"/>
              <a:t>Direct Loans/Fund Management Branch</a:t>
            </a:r>
          </a:p>
          <a:p>
            <a:pPr lvl="1">
              <a:buFontTx/>
              <a:buChar char="-"/>
            </a:pPr>
            <a:r>
              <a:rPr lang="en-US" dirty="0"/>
              <a:t>Washington, DC</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946" y="4588176"/>
            <a:ext cx="1736423" cy="1736423"/>
          </a:xfrm>
          <a:prstGeom prst="rect">
            <a:avLst/>
          </a:prstGeom>
        </p:spPr>
      </p:pic>
      <p:pic>
        <p:nvPicPr>
          <p:cNvPr id="5" name="Picture 4"/>
          <p:cNvPicPr>
            <a:picLocks noChangeAspect="1"/>
          </p:cNvPicPr>
          <p:nvPr/>
        </p:nvPicPr>
        <p:blipFill>
          <a:blip r:embed="rId4"/>
          <a:stretch>
            <a:fillRect/>
          </a:stretch>
        </p:blipFill>
        <p:spPr>
          <a:xfrm>
            <a:off x="6172200" y="379430"/>
            <a:ext cx="2144454" cy="534970"/>
          </a:xfrm>
          <a:prstGeom prst="rect">
            <a:avLst/>
          </a:prstGeom>
        </p:spPr>
      </p:pic>
    </p:spTree>
    <p:extLst>
      <p:ext uri="{BB962C8B-B14F-4D97-AF65-F5344CB8AC3E}">
        <p14:creationId xmlns:p14="http://schemas.microsoft.com/office/powerpoint/2010/main" val="347625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noFill/>
        </p:spPr>
        <p:txBody>
          <a:bodyPr>
            <a:normAutofit/>
          </a:bodyPr>
          <a:lstStyle/>
          <a:p>
            <a:r>
              <a:rPr lang="en-US" sz="2600" dirty="0"/>
              <a:t>USDA/FSA Headquarters</a:t>
            </a:r>
          </a:p>
          <a:p>
            <a:pPr marL="274393" lvl="1" indent="0">
              <a:buNone/>
            </a:pPr>
            <a:endParaRPr lang="en-US" sz="195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187" y="2457197"/>
            <a:ext cx="4314020" cy="2385455"/>
          </a:xfrm>
          <a:prstGeom prst="rect">
            <a:avLst/>
          </a:prstGeom>
        </p:spPr>
      </p:pic>
      <p:cxnSp>
        <p:nvCxnSpPr>
          <p:cNvPr id="6" name="Straight Arrow Connector 5"/>
          <p:cNvCxnSpPr/>
          <p:nvPr/>
        </p:nvCxnSpPr>
        <p:spPr>
          <a:xfrm>
            <a:off x="6231710" y="2571527"/>
            <a:ext cx="514484" cy="959298"/>
          </a:xfrm>
          <a:prstGeom prst="straightConnector1">
            <a:avLst/>
          </a:prstGeom>
          <a:ln w="92075">
            <a:headEnd w="lg" len="lg"/>
            <a:tailEnd type="stealth" w="lg" len="lg"/>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620" y="2942491"/>
            <a:ext cx="2515255" cy="1886441"/>
          </a:xfrm>
          <a:prstGeom prst="rect">
            <a:avLst/>
          </a:prstGeom>
        </p:spPr>
      </p:pic>
      <p:pic>
        <p:nvPicPr>
          <p:cNvPr id="7" name="Picture 6"/>
          <p:cNvPicPr>
            <a:picLocks noChangeAspect="1"/>
          </p:cNvPicPr>
          <p:nvPr/>
        </p:nvPicPr>
        <p:blipFill>
          <a:blip r:embed="rId5"/>
          <a:stretch>
            <a:fillRect/>
          </a:stretch>
        </p:blipFill>
        <p:spPr>
          <a:xfrm>
            <a:off x="6172200" y="379430"/>
            <a:ext cx="2144454" cy="534970"/>
          </a:xfrm>
          <a:prstGeom prst="rect">
            <a:avLst/>
          </a:prstGeom>
        </p:spPr>
      </p:pic>
    </p:spTree>
    <p:extLst>
      <p:ext uri="{BB962C8B-B14F-4D97-AF65-F5344CB8AC3E}">
        <p14:creationId xmlns:p14="http://schemas.microsoft.com/office/powerpoint/2010/main" val="233231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2109" y="1143000"/>
            <a:ext cx="6859786" cy="628873"/>
          </a:xfrm>
        </p:spPr>
        <p:txBody>
          <a:bodyPr/>
          <a:lstStyle/>
          <a:p>
            <a:r>
              <a:rPr lang="en-US" dirty="0" smtClean="0"/>
              <a:t>What is the Farm Service Agency?</a:t>
            </a:r>
            <a:endParaRPr lang="en-US" dirty="0"/>
          </a:p>
        </p:txBody>
      </p:sp>
      <p:sp>
        <p:nvSpPr>
          <p:cNvPr id="2" name="Content Placeholder 1"/>
          <p:cNvSpPr>
            <a:spLocks noGrp="1"/>
          </p:cNvSpPr>
          <p:nvPr>
            <p:ph idx="1"/>
          </p:nvPr>
        </p:nvSpPr>
        <p:spPr>
          <a:xfrm>
            <a:off x="1142109" y="2057400"/>
            <a:ext cx="6859786" cy="3938294"/>
          </a:xfrm>
        </p:spPr>
        <p:txBody>
          <a:bodyPr>
            <a:normAutofit/>
          </a:bodyPr>
          <a:lstStyle/>
          <a:p>
            <a:pPr>
              <a:lnSpc>
                <a:spcPct val="110000"/>
              </a:lnSpc>
            </a:pPr>
            <a:r>
              <a:rPr lang="en-US" sz="2400" dirty="0" smtClean="0">
                <a:latin typeface="Times New Roman" panose="02020603050405020304" pitchFamily="18" charset="0"/>
                <a:cs typeface="Times New Roman" panose="02020603050405020304" pitchFamily="18" charset="0"/>
              </a:rPr>
              <a:t>The U.S Department of Agriculture’s (USDA), Farm Service Agency (FSA) provides services to farmers through loans, payment programs, commodity price support, conservation efforts and disaster recovery assistance.</a:t>
            </a:r>
          </a:p>
          <a:p>
            <a:pPr>
              <a:lnSpc>
                <a:spcPct val="110000"/>
              </a:lnSpc>
            </a:pPr>
            <a:r>
              <a:rPr lang="en-US" sz="2400" dirty="0" smtClean="0">
                <a:latin typeface="Times New Roman" panose="02020603050405020304" pitchFamily="18" charset="0"/>
                <a:cs typeface="Times New Roman" panose="02020603050405020304" pitchFamily="18" charset="0"/>
              </a:rPr>
              <a:t>These programs are administered through 51 state offices and over 2,124 county offices, including offices in U.S. territories.</a:t>
            </a:r>
          </a:p>
          <a:p>
            <a:endParaRPr lang="en-US" sz="1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2453" y="5910978"/>
            <a:ext cx="1299098" cy="740486"/>
          </a:xfrm>
          <a:prstGeom prst="rect">
            <a:avLst/>
          </a:prstGeom>
        </p:spPr>
      </p:pic>
      <p:pic>
        <p:nvPicPr>
          <p:cNvPr id="5" name="Picture 4"/>
          <p:cNvPicPr>
            <a:picLocks noChangeAspect="1"/>
          </p:cNvPicPr>
          <p:nvPr/>
        </p:nvPicPr>
        <p:blipFill>
          <a:blip r:embed="rId4"/>
          <a:stretch>
            <a:fillRect/>
          </a:stretch>
        </p:blipFill>
        <p:spPr>
          <a:xfrm>
            <a:off x="6172200" y="381000"/>
            <a:ext cx="2144454" cy="534970"/>
          </a:xfrm>
          <a:prstGeom prst="rect">
            <a:avLst/>
          </a:prstGeom>
        </p:spPr>
      </p:pic>
    </p:spTree>
    <p:extLst>
      <p:ext uri="{BB962C8B-B14F-4D97-AF65-F5344CB8AC3E}">
        <p14:creationId xmlns:p14="http://schemas.microsoft.com/office/powerpoint/2010/main" val="158563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Food Gourmet 16x9">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027EF60-452A-468E-A07F-0A227C2E3B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Food - preparation to presentation (widescreen)</Template>
  <TotalTime>0</TotalTime>
  <Words>3137</Words>
  <Application>Microsoft Office PowerPoint</Application>
  <PresentationFormat>On-screen Show (4:3)</PresentationFormat>
  <Paragraphs>353</Paragraphs>
  <Slides>56</Slides>
  <Notes>53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Cambria</vt:lpstr>
      <vt:lpstr>Courier New</vt:lpstr>
      <vt:lpstr>Lucida Sans Unicode</vt:lpstr>
      <vt:lpstr>Times</vt:lpstr>
      <vt:lpstr>Times New Roman</vt:lpstr>
      <vt:lpstr>Wingdings</vt:lpstr>
      <vt:lpstr>Food Gourmet 16x9</vt:lpstr>
      <vt:lpstr>FSA Farm Loan Programs  Norman Cummins USDA/FSA  AgrAbility Virtual National Training Workshop Thursday, February 23, 2017 11:00 a.m. ET </vt:lpstr>
      <vt:lpstr>Basic Webinar Instructions</vt:lpstr>
      <vt:lpstr>Basic Webinar Instructions</vt:lpstr>
      <vt:lpstr>Basic Webinar Instructions</vt:lpstr>
      <vt:lpstr>PowerPoint Presentation</vt:lpstr>
      <vt:lpstr>FSA Farm Loan Programs </vt:lpstr>
      <vt:lpstr>Introduction</vt:lpstr>
      <vt:lpstr>Introduction</vt:lpstr>
      <vt:lpstr>What is the Farm Service Agency?</vt:lpstr>
      <vt:lpstr>Loan Programs</vt:lpstr>
      <vt:lpstr>Types of Loans</vt:lpstr>
      <vt:lpstr>FSA Guaranteed Farm Loans</vt:lpstr>
      <vt:lpstr>FSA Direct Farm Loans</vt:lpstr>
      <vt:lpstr>FSA Direct Farm Loans</vt:lpstr>
      <vt:lpstr>FSA Direct Farm Loans</vt:lpstr>
      <vt:lpstr>FSA Direct Farm Loans</vt:lpstr>
      <vt:lpstr>FSA Direct Farm Loans</vt:lpstr>
      <vt:lpstr>FSA Direct Farm Loans</vt:lpstr>
      <vt:lpstr>FSA Direct Farm Loans</vt:lpstr>
      <vt:lpstr>FSA Direct Farm Loans</vt:lpstr>
      <vt:lpstr>FSA Direct Farm Loans</vt:lpstr>
      <vt:lpstr>FSA Direct Farm Loans</vt:lpstr>
      <vt:lpstr>FSA Direct Farm Loans</vt:lpstr>
      <vt:lpstr>FSA Direct Farm Loans</vt:lpstr>
      <vt:lpstr>FSA Direct Farm Loans</vt:lpstr>
      <vt:lpstr>FSA Direct Farm Loans</vt:lpstr>
      <vt:lpstr>FSA Direct Farm Loans</vt:lpstr>
      <vt:lpstr>FSA Direct Farm Loans</vt:lpstr>
      <vt:lpstr>FSA Direct Farm Loans</vt:lpstr>
      <vt:lpstr>FSA Direct Farm Loans</vt:lpstr>
      <vt:lpstr>FSA Direct Farm Loans</vt:lpstr>
      <vt:lpstr>FSA Direct Farm Loans</vt:lpstr>
      <vt:lpstr>FSA Direct Farm Loans</vt:lpstr>
      <vt:lpstr>FSA Direct Farm Loans</vt:lpstr>
      <vt:lpstr>FSA Direct Farm Loans</vt:lpstr>
      <vt:lpstr>FSA Direct Farm Loans</vt:lpstr>
      <vt:lpstr>FSA Direct Farm Loans</vt:lpstr>
      <vt:lpstr>FSA Direct Farm Loans</vt:lpstr>
      <vt:lpstr>FSA Direct Farm Loans</vt:lpstr>
      <vt:lpstr>   Use of FSA Microloan  Microloans can be used for all approved operating expenses as authorized by the FSA Operating Loan Program, including but not limited to: </vt:lpstr>
      <vt:lpstr>FSA Direct Farm Loans</vt:lpstr>
      <vt:lpstr>FSA Direct Farm Loans</vt:lpstr>
      <vt:lpstr>FSA Direct Farm Loans</vt:lpstr>
      <vt:lpstr>FSA Direct Farm Loans</vt:lpstr>
      <vt:lpstr>FSA Direct Farm Loans</vt:lpstr>
      <vt:lpstr>FSA Direct Farm Loans</vt:lpstr>
      <vt:lpstr>FSA Direct Farm Loans</vt:lpstr>
      <vt:lpstr>FSA Direct Farm Loans</vt:lpstr>
      <vt:lpstr>FSA Direct Farm Loans</vt:lpstr>
      <vt:lpstr>FSA Direct Farm Loans</vt:lpstr>
      <vt:lpstr>FSA Direct Farm Loans</vt:lpstr>
      <vt:lpstr>FSA Direct Farm Loans</vt:lpstr>
      <vt:lpstr>FSA Direct Farm Loans</vt:lpstr>
      <vt:lpstr>FSA Direct Farm Loans</vt:lpstr>
      <vt:lpstr>FSA Direct Farm Loans</vt:lpstr>
      <vt:lpstr>Q &amp; A</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2015-09-29T17:05:17Z</dcterms:created>
  <dcterms:modified xsi:type="dcterms:W3CDTF">2017-02-23T13:45:45Z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TC029010239991</vt:lpwstr>
  </property>
</Properties>
</file>