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1"/>
  </p:sldMasterIdLst>
  <p:notesMasterIdLst>
    <p:notesMasterId r:id="rId40"/>
  </p:notesMasterIdLst>
  <p:sldIdLst>
    <p:sldId id="351" r:id="rId2"/>
    <p:sldId id="352" r:id="rId3"/>
    <p:sldId id="353" r:id="rId4"/>
    <p:sldId id="354" r:id="rId5"/>
    <p:sldId id="355" r:id="rId6"/>
    <p:sldId id="256" r:id="rId7"/>
    <p:sldId id="337" r:id="rId8"/>
    <p:sldId id="311" r:id="rId9"/>
    <p:sldId id="336" r:id="rId10"/>
    <p:sldId id="338" r:id="rId11"/>
    <p:sldId id="327" r:id="rId12"/>
    <p:sldId id="328" r:id="rId13"/>
    <p:sldId id="339" r:id="rId14"/>
    <p:sldId id="329" r:id="rId15"/>
    <p:sldId id="340" r:id="rId16"/>
    <p:sldId id="330" r:id="rId17"/>
    <p:sldId id="331" r:id="rId18"/>
    <p:sldId id="341" r:id="rId19"/>
    <p:sldId id="342" r:id="rId20"/>
    <p:sldId id="343" r:id="rId21"/>
    <p:sldId id="312" r:id="rId22"/>
    <p:sldId id="313" r:id="rId23"/>
    <p:sldId id="314" r:id="rId24"/>
    <p:sldId id="315" r:id="rId25"/>
    <p:sldId id="316" r:id="rId26"/>
    <p:sldId id="318" r:id="rId27"/>
    <p:sldId id="319" r:id="rId28"/>
    <p:sldId id="320" r:id="rId29"/>
    <p:sldId id="321" r:id="rId30"/>
    <p:sldId id="344" r:id="rId31"/>
    <p:sldId id="345" r:id="rId32"/>
    <p:sldId id="346" r:id="rId33"/>
    <p:sldId id="348" r:id="rId34"/>
    <p:sldId id="349" r:id="rId35"/>
    <p:sldId id="347" r:id="rId36"/>
    <p:sldId id="332" r:id="rId37"/>
    <p:sldId id="350" r:id="rId38"/>
    <p:sldId id="30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FF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9" autoAdjust="0"/>
    <p:restoredTop sz="85714" autoAdjust="0"/>
  </p:normalViewPr>
  <p:slideViewPr>
    <p:cSldViewPr snapToGrid="0">
      <p:cViewPr varScale="1">
        <p:scale>
          <a:sx n="74" d="100"/>
          <a:sy n="74" d="100"/>
        </p:scale>
        <p:origin x="66" y="234"/>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65" d="100"/>
          <a:sy n="65" d="100"/>
        </p:scale>
        <p:origin x="3082"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0EDDA6-DAA6-4259-AB4D-850EDCE144FA}" type="datetimeFigureOut">
              <a:rPr lang="en-US" smtClean="0"/>
              <a:t>1/25/2017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00ECD4-EC9C-45B6-95AE-C9A863AF3A45}" type="slidenum">
              <a:rPr lang="en-US" smtClean="0"/>
              <a:t>‹#›</a:t>
            </a:fld>
            <a:endParaRPr lang="en-US"/>
          </a:p>
        </p:txBody>
      </p:sp>
    </p:spTree>
    <p:extLst>
      <p:ext uri="{BB962C8B-B14F-4D97-AF65-F5344CB8AC3E}">
        <p14:creationId xmlns:p14="http://schemas.microsoft.com/office/powerpoint/2010/main" val="1578020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panose="02020603050405020304" pitchFamily="18" charset="0"/>
            </a:endParaRPr>
          </a:p>
        </p:txBody>
      </p:sp>
      <p:sp>
        <p:nvSpPr>
          <p:cNvPr id="9220" name="Slide Number Placeholder 3"/>
          <p:cNvSpPr>
            <a:spLocks noGrp="1"/>
          </p:cNvSpPr>
          <p:nvPr>
            <p:ph type="sldNum" sz="quarter" idx="5"/>
          </p:nvPr>
        </p:nvSpPr>
        <p:spPr>
          <a:xfrm>
            <a:off x="3886200" y="8686800"/>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u="sng">
                <a:solidFill>
                  <a:schemeClr val="tx1"/>
                </a:solidFill>
                <a:latin typeface="Times" panose="02020603050405020304" pitchFamily="18" charset="0"/>
              </a:defRPr>
            </a:lvl1pPr>
            <a:lvl2pPr marL="742950" indent="-285750">
              <a:defRPr sz="2400" u="sng">
                <a:solidFill>
                  <a:schemeClr val="tx1"/>
                </a:solidFill>
                <a:latin typeface="Times" panose="02020603050405020304" pitchFamily="18" charset="0"/>
              </a:defRPr>
            </a:lvl2pPr>
            <a:lvl3pPr marL="1143000" indent="-228600">
              <a:defRPr sz="2400" u="sng">
                <a:solidFill>
                  <a:schemeClr val="tx1"/>
                </a:solidFill>
                <a:latin typeface="Times" panose="02020603050405020304" pitchFamily="18" charset="0"/>
              </a:defRPr>
            </a:lvl3pPr>
            <a:lvl4pPr marL="1600200" indent="-228600">
              <a:defRPr sz="2400" u="sng">
                <a:solidFill>
                  <a:schemeClr val="tx1"/>
                </a:solidFill>
                <a:latin typeface="Times" panose="02020603050405020304" pitchFamily="18" charset="0"/>
              </a:defRPr>
            </a:lvl4pPr>
            <a:lvl5pPr marL="2057400" indent="-228600">
              <a:defRPr sz="2400" u="sng">
                <a:solidFill>
                  <a:schemeClr val="tx1"/>
                </a:solidFill>
                <a:latin typeface="Times" panose="02020603050405020304" pitchFamily="18" charset="0"/>
              </a:defRPr>
            </a:lvl5pPr>
            <a:lvl6pPr marL="2514600" indent="-228600" eaLnBrk="0" fontAlgn="base" hangingPunct="0">
              <a:spcBef>
                <a:spcPct val="0"/>
              </a:spcBef>
              <a:spcAft>
                <a:spcPct val="0"/>
              </a:spcAft>
              <a:defRPr sz="2400" u="sng">
                <a:solidFill>
                  <a:schemeClr val="tx1"/>
                </a:solidFill>
                <a:latin typeface="Times" panose="02020603050405020304" pitchFamily="18" charset="0"/>
              </a:defRPr>
            </a:lvl6pPr>
            <a:lvl7pPr marL="2971800" indent="-228600" eaLnBrk="0" fontAlgn="base" hangingPunct="0">
              <a:spcBef>
                <a:spcPct val="0"/>
              </a:spcBef>
              <a:spcAft>
                <a:spcPct val="0"/>
              </a:spcAft>
              <a:defRPr sz="2400" u="sng">
                <a:solidFill>
                  <a:schemeClr val="tx1"/>
                </a:solidFill>
                <a:latin typeface="Times" panose="02020603050405020304" pitchFamily="18" charset="0"/>
              </a:defRPr>
            </a:lvl7pPr>
            <a:lvl8pPr marL="3429000" indent="-228600" eaLnBrk="0" fontAlgn="base" hangingPunct="0">
              <a:spcBef>
                <a:spcPct val="0"/>
              </a:spcBef>
              <a:spcAft>
                <a:spcPct val="0"/>
              </a:spcAft>
              <a:defRPr sz="2400" u="sng">
                <a:solidFill>
                  <a:schemeClr val="tx1"/>
                </a:solidFill>
                <a:latin typeface="Times" panose="02020603050405020304" pitchFamily="18" charset="0"/>
              </a:defRPr>
            </a:lvl8pPr>
            <a:lvl9pPr marL="3886200" indent="-228600" eaLnBrk="0" fontAlgn="base" hangingPunct="0">
              <a:spcBef>
                <a:spcPct val="0"/>
              </a:spcBef>
              <a:spcAft>
                <a:spcPct val="0"/>
              </a:spcAft>
              <a:defRPr sz="2400" u="sng">
                <a:solidFill>
                  <a:schemeClr val="tx1"/>
                </a:solidFill>
                <a:latin typeface="Times" panose="02020603050405020304" pitchFamily="18" charset="0"/>
              </a:defRPr>
            </a:lvl9pPr>
          </a:lstStyle>
          <a:p>
            <a:fld id="{7C1D1385-A0EE-4C4A-A90B-4E1D1692D434}" type="slidenum">
              <a:rPr lang="en-US" altLang="en-US" sz="1200" u="none" smtClean="0">
                <a:latin typeface="Calibri" panose="020F0502020204030204" pitchFamily="34" charset="0"/>
                <a:cs typeface="Arial" panose="020B0604020202020204" pitchFamily="34" charset="0"/>
              </a:rPr>
              <a:pPr/>
              <a:t>2</a:t>
            </a:fld>
            <a:endParaRPr lang="en-US" altLang="en-US" sz="1200" u="none" smtClean="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414560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two-column table</a:t>
            </a:r>
            <a:r>
              <a:rPr lang="en-US" baseline="0" dirty="0" smtClean="0"/>
              <a:t> contains various headings and steps related to a specific example of the </a:t>
            </a:r>
            <a:r>
              <a:rPr lang="en-US" altLang="en-US" sz="1200" kern="1200" baseline="0" dirty="0" smtClean="0">
                <a:solidFill>
                  <a:schemeClr val="tx1"/>
                </a:solidFill>
                <a:latin typeface="+mn-lt"/>
                <a:ea typeface="+mn-ea"/>
                <a:cs typeface="+mn-cs"/>
              </a:rPr>
              <a:t>Countable Income Formula Pertaining to SSI: </a:t>
            </a:r>
            <a:r>
              <a:rPr lang="en-US" altLang="en-US" sz="1200" dirty="0" smtClean="0">
                <a:latin typeface="Calibri" panose="020F0502020204030204" pitchFamily="34" charset="0"/>
                <a:cs typeface="Times New Roman" panose="02020603050405020304" pitchFamily="18" charset="0"/>
              </a:rPr>
              <a:t>$10.00 an hour x 25 hours x 4.3 weeks = 1075 with $245.00 IRWE</a:t>
            </a:r>
            <a:endParaRPr lang="en-US" alt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200"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500ECD4-EC9C-45B6-95AE-C9A863AF3A45}" type="slidenum">
              <a:rPr lang="en-US" smtClean="0"/>
              <a:t>27</a:t>
            </a:fld>
            <a:endParaRPr lang="en-US"/>
          </a:p>
        </p:txBody>
      </p:sp>
    </p:spTree>
    <p:extLst>
      <p:ext uri="{BB962C8B-B14F-4D97-AF65-F5344CB8AC3E}">
        <p14:creationId xmlns:p14="http://schemas.microsoft.com/office/powerpoint/2010/main" val="22648569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two-column table</a:t>
            </a:r>
            <a:r>
              <a:rPr lang="en-US" baseline="0" dirty="0" smtClean="0"/>
              <a:t> contains various headings and steps related to Blind Work Expenses</a:t>
            </a:r>
            <a:endParaRPr lang="en-US" dirty="0"/>
          </a:p>
        </p:txBody>
      </p:sp>
      <p:sp>
        <p:nvSpPr>
          <p:cNvPr id="4" name="Slide Number Placeholder 3"/>
          <p:cNvSpPr>
            <a:spLocks noGrp="1"/>
          </p:cNvSpPr>
          <p:nvPr>
            <p:ph type="sldNum" sz="quarter" idx="10"/>
          </p:nvPr>
        </p:nvSpPr>
        <p:spPr/>
        <p:txBody>
          <a:bodyPr/>
          <a:lstStyle/>
          <a:p>
            <a:fld id="{1500ECD4-EC9C-45B6-95AE-C9A863AF3A45}" type="slidenum">
              <a:rPr lang="en-US" smtClean="0"/>
              <a:t>29</a:t>
            </a:fld>
            <a:endParaRPr lang="en-US"/>
          </a:p>
        </p:txBody>
      </p:sp>
    </p:spTree>
    <p:extLst>
      <p:ext uri="{BB962C8B-B14F-4D97-AF65-F5344CB8AC3E}">
        <p14:creationId xmlns:p14="http://schemas.microsoft.com/office/powerpoint/2010/main" val="41477675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00ECD4-EC9C-45B6-95AE-C9A863AF3A45}" type="slidenum">
              <a:rPr lang="en-US" smtClean="0"/>
              <a:t>37</a:t>
            </a:fld>
            <a:endParaRPr lang="en-US"/>
          </a:p>
        </p:txBody>
      </p:sp>
    </p:spTree>
    <p:extLst>
      <p:ext uri="{BB962C8B-B14F-4D97-AF65-F5344CB8AC3E}">
        <p14:creationId xmlns:p14="http://schemas.microsoft.com/office/powerpoint/2010/main" val="14573839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page contains an image of the logo of the Center on Community Living and Careers at Indiana University</a:t>
            </a:r>
            <a:endParaRPr lang="en-US" dirty="0"/>
          </a:p>
        </p:txBody>
      </p:sp>
      <p:sp>
        <p:nvSpPr>
          <p:cNvPr id="4" name="Slide Number Placeholder 3"/>
          <p:cNvSpPr>
            <a:spLocks noGrp="1"/>
          </p:cNvSpPr>
          <p:nvPr>
            <p:ph type="sldNum" sz="quarter" idx="10"/>
          </p:nvPr>
        </p:nvSpPr>
        <p:spPr/>
        <p:txBody>
          <a:bodyPr/>
          <a:lstStyle/>
          <a:p>
            <a:fld id="{1500ECD4-EC9C-45B6-95AE-C9A863AF3A45}" type="slidenum">
              <a:rPr lang="en-US" smtClean="0"/>
              <a:t>38</a:t>
            </a:fld>
            <a:endParaRPr lang="en-US"/>
          </a:p>
        </p:txBody>
      </p:sp>
    </p:spTree>
    <p:extLst>
      <p:ext uri="{BB962C8B-B14F-4D97-AF65-F5344CB8AC3E}">
        <p14:creationId xmlns:p14="http://schemas.microsoft.com/office/powerpoint/2010/main" val="4103385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00ECD4-EC9C-45B6-95AE-C9A863AF3A45}" type="slidenum">
              <a:rPr lang="en-US" smtClean="0"/>
              <a:t>4</a:t>
            </a:fld>
            <a:endParaRPr lang="en-US"/>
          </a:p>
        </p:txBody>
      </p:sp>
    </p:spTree>
    <p:extLst>
      <p:ext uri="{BB962C8B-B14F-4D97-AF65-F5344CB8AC3E}">
        <p14:creationId xmlns:p14="http://schemas.microsoft.com/office/powerpoint/2010/main" val="2649709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panose="02020603050405020304" pitchFamily="18" charset="0"/>
            </a:endParaRPr>
          </a:p>
        </p:txBody>
      </p:sp>
      <p:sp>
        <p:nvSpPr>
          <p:cNvPr id="14340" name="Slide Number Placeholder 3"/>
          <p:cNvSpPr>
            <a:spLocks noGrp="1"/>
          </p:cNvSpPr>
          <p:nvPr>
            <p:ph type="sldNum" sz="quarter" idx="5"/>
          </p:nvPr>
        </p:nvSpPr>
        <p:spPr>
          <a:xfrm>
            <a:off x="3886200" y="8686800"/>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u="sng">
                <a:solidFill>
                  <a:schemeClr val="tx1"/>
                </a:solidFill>
                <a:latin typeface="Times" panose="02020603050405020304" pitchFamily="18" charset="0"/>
              </a:defRPr>
            </a:lvl1pPr>
            <a:lvl2pPr marL="742950" indent="-285750">
              <a:defRPr sz="2400" u="sng">
                <a:solidFill>
                  <a:schemeClr val="tx1"/>
                </a:solidFill>
                <a:latin typeface="Times" panose="02020603050405020304" pitchFamily="18" charset="0"/>
              </a:defRPr>
            </a:lvl2pPr>
            <a:lvl3pPr marL="1143000" indent="-228600">
              <a:defRPr sz="2400" u="sng">
                <a:solidFill>
                  <a:schemeClr val="tx1"/>
                </a:solidFill>
                <a:latin typeface="Times" panose="02020603050405020304" pitchFamily="18" charset="0"/>
              </a:defRPr>
            </a:lvl3pPr>
            <a:lvl4pPr marL="1600200" indent="-228600">
              <a:defRPr sz="2400" u="sng">
                <a:solidFill>
                  <a:schemeClr val="tx1"/>
                </a:solidFill>
                <a:latin typeface="Times" panose="02020603050405020304" pitchFamily="18" charset="0"/>
              </a:defRPr>
            </a:lvl4pPr>
            <a:lvl5pPr marL="2057400" indent="-228600">
              <a:defRPr sz="2400" u="sng">
                <a:solidFill>
                  <a:schemeClr val="tx1"/>
                </a:solidFill>
                <a:latin typeface="Times" panose="02020603050405020304" pitchFamily="18" charset="0"/>
              </a:defRPr>
            </a:lvl5pPr>
            <a:lvl6pPr marL="2514600" indent="-228600" eaLnBrk="0" fontAlgn="base" hangingPunct="0">
              <a:spcBef>
                <a:spcPct val="0"/>
              </a:spcBef>
              <a:spcAft>
                <a:spcPct val="0"/>
              </a:spcAft>
              <a:defRPr sz="2400" u="sng">
                <a:solidFill>
                  <a:schemeClr val="tx1"/>
                </a:solidFill>
                <a:latin typeface="Times" panose="02020603050405020304" pitchFamily="18" charset="0"/>
              </a:defRPr>
            </a:lvl6pPr>
            <a:lvl7pPr marL="2971800" indent="-228600" eaLnBrk="0" fontAlgn="base" hangingPunct="0">
              <a:spcBef>
                <a:spcPct val="0"/>
              </a:spcBef>
              <a:spcAft>
                <a:spcPct val="0"/>
              </a:spcAft>
              <a:defRPr sz="2400" u="sng">
                <a:solidFill>
                  <a:schemeClr val="tx1"/>
                </a:solidFill>
                <a:latin typeface="Times" panose="02020603050405020304" pitchFamily="18" charset="0"/>
              </a:defRPr>
            </a:lvl7pPr>
            <a:lvl8pPr marL="3429000" indent="-228600" eaLnBrk="0" fontAlgn="base" hangingPunct="0">
              <a:spcBef>
                <a:spcPct val="0"/>
              </a:spcBef>
              <a:spcAft>
                <a:spcPct val="0"/>
              </a:spcAft>
              <a:defRPr sz="2400" u="sng">
                <a:solidFill>
                  <a:schemeClr val="tx1"/>
                </a:solidFill>
                <a:latin typeface="Times" panose="02020603050405020304" pitchFamily="18" charset="0"/>
              </a:defRPr>
            </a:lvl8pPr>
            <a:lvl9pPr marL="3886200" indent="-228600" eaLnBrk="0" fontAlgn="base" hangingPunct="0">
              <a:spcBef>
                <a:spcPct val="0"/>
              </a:spcBef>
              <a:spcAft>
                <a:spcPct val="0"/>
              </a:spcAft>
              <a:defRPr sz="2400" u="sng">
                <a:solidFill>
                  <a:schemeClr val="tx1"/>
                </a:solidFill>
                <a:latin typeface="Times" panose="02020603050405020304" pitchFamily="18" charset="0"/>
              </a:defRPr>
            </a:lvl9pPr>
          </a:lstStyle>
          <a:p>
            <a:fld id="{13064518-3A33-4BBC-B30A-E8FEED739AF5}" type="slidenum">
              <a:rPr lang="en-US" altLang="en-US" sz="1200" u="none" smtClean="0">
                <a:latin typeface="Calibri" panose="020F0502020204030204" pitchFamily="34" charset="0"/>
                <a:cs typeface="Arial" panose="020B0604020202020204" pitchFamily="34" charset="0"/>
              </a:rPr>
              <a:pPr/>
              <a:t>5</a:t>
            </a:fld>
            <a:endParaRPr lang="en-US" altLang="en-US" sz="1200" u="none" smtClean="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04959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also contains background photos</a:t>
            </a:r>
            <a:r>
              <a:rPr lang="en-US" baseline="0" dirty="0" smtClean="0"/>
              <a:t> of clouds, a seedling, and waves plus an image of the logo of the Center on Community Living and Careers at Indiana University</a:t>
            </a:r>
            <a:endParaRPr lang="en-US" dirty="0" smtClean="0"/>
          </a:p>
          <a:p>
            <a:endParaRPr lang="en-US" dirty="0"/>
          </a:p>
        </p:txBody>
      </p:sp>
      <p:sp>
        <p:nvSpPr>
          <p:cNvPr id="4" name="Slide Number Placeholder 3"/>
          <p:cNvSpPr>
            <a:spLocks noGrp="1"/>
          </p:cNvSpPr>
          <p:nvPr>
            <p:ph type="sldNum" sz="quarter" idx="10"/>
          </p:nvPr>
        </p:nvSpPr>
        <p:spPr/>
        <p:txBody>
          <a:bodyPr/>
          <a:lstStyle/>
          <a:p>
            <a:fld id="{1500ECD4-EC9C-45B6-95AE-C9A863AF3A45}" type="slidenum">
              <a:rPr lang="en-US" smtClean="0"/>
              <a:t>6</a:t>
            </a:fld>
            <a:endParaRPr lang="en-US"/>
          </a:p>
        </p:txBody>
      </p:sp>
    </p:spTree>
    <p:extLst>
      <p:ext uri="{BB962C8B-B14F-4D97-AF65-F5344CB8AC3E}">
        <p14:creationId xmlns:p14="http://schemas.microsoft.com/office/powerpoint/2010/main" val="1201481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00ECD4-EC9C-45B6-95AE-C9A863AF3A45}" type="slidenum">
              <a:rPr lang="en-US" smtClean="0"/>
              <a:t>8</a:t>
            </a:fld>
            <a:endParaRPr lang="en-US"/>
          </a:p>
        </p:txBody>
      </p:sp>
    </p:spTree>
    <p:extLst>
      <p:ext uri="{BB962C8B-B14F-4D97-AF65-F5344CB8AC3E}">
        <p14:creationId xmlns:p14="http://schemas.microsoft.com/office/powerpoint/2010/main" val="3582433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We will talk more about</a:t>
            </a:r>
            <a:r>
              <a:rPr lang="en-US" baseline="0" dirty="0" smtClean="0"/>
              <a:t> Self Employment in a bit </a:t>
            </a:r>
            <a:endParaRPr lang="en-US" dirty="0"/>
          </a:p>
        </p:txBody>
      </p:sp>
      <p:sp>
        <p:nvSpPr>
          <p:cNvPr id="4" name="Slide Number Placeholder 3"/>
          <p:cNvSpPr>
            <a:spLocks noGrp="1"/>
          </p:cNvSpPr>
          <p:nvPr>
            <p:ph type="sldNum" sz="quarter" idx="10"/>
          </p:nvPr>
        </p:nvSpPr>
        <p:spPr/>
        <p:txBody>
          <a:bodyPr/>
          <a:lstStyle/>
          <a:p>
            <a:fld id="{1500ECD4-EC9C-45B6-95AE-C9A863AF3A45}" type="slidenum">
              <a:rPr lang="en-US" smtClean="0"/>
              <a:t>15</a:t>
            </a:fld>
            <a:endParaRPr lang="en-US"/>
          </a:p>
        </p:txBody>
      </p:sp>
    </p:spTree>
    <p:extLst>
      <p:ext uri="{BB962C8B-B14F-4D97-AF65-F5344CB8AC3E}">
        <p14:creationId xmlns:p14="http://schemas.microsoft.com/office/powerpoint/2010/main" val="24979668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1D3DB6-31D8-42D8-979B-386832B96EA1}" type="slidenum">
              <a:rPr lang="en-US" smtClean="0"/>
              <a:pPr/>
              <a:t>17</a:t>
            </a:fld>
            <a:endParaRPr lang="en-US"/>
          </a:p>
        </p:txBody>
      </p:sp>
    </p:spTree>
    <p:extLst>
      <p:ext uri="{BB962C8B-B14F-4D97-AF65-F5344CB8AC3E}">
        <p14:creationId xmlns:p14="http://schemas.microsoft.com/office/powerpoint/2010/main" val="2114640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00ECD4-EC9C-45B6-95AE-C9A863AF3A45}" type="slidenum">
              <a:rPr lang="en-US" smtClean="0"/>
              <a:t>22</a:t>
            </a:fld>
            <a:endParaRPr lang="en-US"/>
          </a:p>
        </p:txBody>
      </p:sp>
    </p:spTree>
    <p:extLst>
      <p:ext uri="{BB962C8B-B14F-4D97-AF65-F5344CB8AC3E}">
        <p14:creationId xmlns:p14="http://schemas.microsoft.com/office/powerpoint/2010/main" val="554092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two-column table</a:t>
            </a:r>
            <a:r>
              <a:rPr lang="en-US" baseline="0" dirty="0" smtClean="0"/>
              <a:t> contains various headings and steps related to the </a:t>
            </a:r>
            <a:r>
              <a:rPr lang="en-US" altLang="en-US" sz="1200" kern="1200" baseline="0" dirty="0" smtClean="0">
                <a:solidFill>
                  <a:schemeClr val="tx1"/>
                </a:solidFill>
                <a:latin typeface="+mn-lt"/>
                <a:ea typeface="+mn-ea"/>
                <a:cs typeface="+mn-cs"/>
              </a:rPr>
              <a:t>Countable Income Formula Pertaining to SSI</a:t>
            </a:r>
          </a:p>
          <a:p>
            <a:endParaRPr lang="en-US" dirty="0"/>
          </a:p>
        </p:txBody>
      </p:sp>
      <p:sp>
        <p:nvSpPr>
          <p:cNvPr id="4" name="Slide Number Placeholder 3"/>
          <p:cNvSpPr>
            <a:spLocks noGrp="1"/>
          </p:cNvSpPr>
          <p:nvPr>
            <p:ph type="sldNum" sz="quarter" idx="10"/>
          </p:nvPr>
        </p:nvSpPr>
        <p:spPr/>
        <p:txBody>
          <a:bodyPr/>
          <a:lstStyle/>
          <a:p>
            <a:fld id="{1500ECD4-EC9C-45B6-95AE-C9A863AF3A45}" type="slidenum">
              <a:rPr lang="en-US" smtClean="0"/>
              <a:t>24</a:t>
            </a:fld>
            <a:endParaRPr lang="en-US"/>
          </a:p>
        </p:txBody>
      </p:sp>
    </p:spTree>
    <p:extLst>
      <p:ext uri="{BB962C8B-B14F-4D97-AF65-F5344CB8AC3E}">
        <p14:creationId xmlns:p14="http://schemas.microsoft.com/office/powerpoint/2010/main" val="13721754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Puffy white clouds in deep blue sky" title="Slide Design Picture"/>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7400"/>
            <a:ext cx="1117854" cy="3886200"/>
          </a:xfrm>
          <a:prstGeom prst="rect">
            <a:avLst/>
          </a:prstGeom>
        </p:spPr>
      </p:pic>
      <p:sp>
        <p:nvSpPr>
          <p:cNvPr id="9" name="Rectangle 8"/>
          <p:cNvSpPr/>
          <p:nvPr/>
        </p:nvSpPr>
        <p:spPr>
          <a:xfrm>
            <a:off x="1200150" y="0"/>
            <a:ext cx="3771900" cy="5943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pic>
        <p:nvPicPr>
          <p:cNvPr id="10" name="Picture 9" descr="Closeup of plant shoot" title="Slide Design Picture"/>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054349" y="2057400"/>
            <a:ext cx="1545575" cy="3886200"/>
          </a:xfrm>
          <a:prstGeom prst="rect">
            <a:avLst/>
          </a:prstGeom>
        </p:spPr>
      </p:pic>
      <p:pic>
        <p:nvPicPr>
          <p:cNvPr id="11" name="Picture 10" descr="Waves" title="Slide Design Picture"/>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6682217" y="2057400"/>
            <a:ext cx="2462022" cy="3886200"/>
          </a:xfrm>
          <a:prstGeom prst="rect">
            <a:avLst/>
          </a:prstGeom>
        </p:spPr>
      </p:pic>
      <p:sp>
        <p:nvSpPr>
          <p:cNvPr id="2" name="Title 1"/>
          <p:cNvSpPr>
            <a:spLocks noGrp="1"/>
          </p:cNvSpPr>
          <p:nvPr>
            <p:ph type="ctrTitle"/>
          </p:nvPr>
        </p:nvSpPr>
        <p:spPr>
          <a:xfrm>
            <a:off x="1313833" y="3019706"/>
            <a:ext cx="3634740" cy="2387600"/>
          </a:xfrm>
        </p:spPr>
        <p:txBody>
          <a:bodyPr anchor="b">
            <a:normAutofit/>
          </a:bodyPr>
          <a:lstStyle>
            <a:lvl1pPr algn="l">
              <a:lnSpc>
                <a:spcPct val="90000"/>
              </a:lnSpc>
              <a:defRPr sz="3600">
                <a:solidFill>
                  <a:schemeClr val="bg1"/>
                </a:solidFill>
              </a:defRPr>
            </a:lvl1pPr>
          </a:lstStyle>
          <a:p>
            <a:r>
              <a:rPr lang="en-US" smtClean="0"/>
              <a:t>Click to edit Master title style</a:t>
            </a:r>
            <a:endParaRPr/>
          </a:p>
        </p:txBody>
      </p:sp>
      <p:sp>
        <p:nvSpPr>
          <p:cNvPr id="3" name="Subtitle 2"/>
          <p:cNvSpPr>
            <a:spLocks noGrp="1"/>
          </p:cNvSpPr>
          <p:nvPr>
            <p:ph type="subTitle" idx="1"/>
          </p:nvPr>
        </p:nvSpPr>
        <p:spPr>
          <a:xfrm>
            <a:off x="1313833" y="5381894"/>
            <a:ext cx="3634740" cy="448056"/>
          </a:xfrm>
        </p:spPr>
        <p:txBody>
          <a:bodyPr>
            <a:normAutofit/>
          </a:bodyPr>
          <a:lstStyle>
            <a:lvl1pPr marL="0" indent="0" algn="l">
              <a:spcBef>
                <a:spcPts val="0"/>
              </a:spcBef>
              <a:buNone/>
              <a:defRPr sz="1350">
                <a:solidFill>
                  <a:schemeClr val="bg1"/>
                </a:solidFill>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smtClean="0"/>
              <a:t>Click to edit Master subtitle style</a:t>
            </a:r>
            <a:endParaRPr/>
          </a:p>
        </p:txBody>
      </p:sp>
    </p:spTree>
    <p:extLst>
      <p:ext uri="{BB962C8B-B14F-4D97-AF65-F5344CB8AC3E}">
        <p14:creationId xmlns:p14="http://schemas.microsoft.com/office/powerpoint/2010/main" val="639940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79EDBD9D-75C0-45CD-885E-CA97CCEDE19C}" type="datetime1">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6A2C85-7B94-4883-86E3-0CBE84E36328}" type="slidenum">
              <a:rPr lang="en-US" smtClean="0"/>
              <a:t>‹#›</a:t>
            </a:fld>
            <a:endParaRPr lang="en-US"/>
          </a:p>
        </p:txBody>
      </p:sp>
    </p:spTree>
    <p:extLst>
      <p:ext uri="{BB962C8B-B14F-4D97-AF65-F5344CB8AC3E}">
        <p14:creationId xmlns:p14="http://schemas.microsoft.com/office/powerpoint/2010/main" val="2197267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190505"/>
            <a:ext cx="1543050" cy="59864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28652" y="190505"/>
            <a:ext cx="5800725" cy="5986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B00E39ED-42CB-4D9E-9461-204207C4F664}" type="datetime1">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6A2C85-7B94-4883-86E3-0CBE84E36328}" type="slidenum">
              <a:rPr lang="en-US" smtClean="0"/>
              <a:t>‹#›</a:t>
            </a:fld>
            <a:endParaRPr lang="en-US"/>
          </a:p>
        </p:txBody>
      </p:sp>
    </p:spTree>
    <p:extLst>
      <p:ext uri="{BB962C8B-B14F-4D97-AF65-F5344CB8AC3E}">
        <p14:creationId xmlns:p14="http://schemas.microsoft.com/office/powerpoint/2010/main" val="1487963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2" y="593369"/>
            <a:ext cx="8520599" cy="7635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body" idx="1"/>
          </p:nvPr>
        </p:nvSpPr>
        <p:spPr>
          <a:xfrm>
            <a:off x="311702" y="1536633"/>
            <a:ext cx="8520599" cy="4555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 name="Shape 20"/>
          <p:cNvSpPr txBox="1">
            <a:spLocks noGrp="1"/>
          </p:cNvSpPr>
          <p:nvPr>
            <p:ph type="sldNum" idx="12"/>
          </p:nvPr>
        </p:nvSpPr>
        <p:spPr>
          <a:xfrm>
            <a:off x="8472457" y="6217621"/>
            <a:ext cx="548699"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1987966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119792A-8D77-45DD-AA52-0814004A1A9E}" type="datetime1">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6A2C85-7B94-4883-86E3-0CBE84E36328}" type="slidenum">
              <a:rPr lang="en-US" smtClean="0"/>
              <a:t>‹#›</a:t>
            </a:fld>
            <a:endParaRPr lang="en-US"/>
          </a:p>
        </p:txBody>
      </p:sp>
    </p:spTree>
    <p:extLst>
      <p:ext uri="{BB962C8B-B14F-4D97-AF65-F5344CB8AC3E}">
        <p14:creationId xmlns:p14="http://schemas.microsoft.com/office/powerpoint/2010/main" val="1922242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200149" y="2059146"/>
            <a:ext cx="5399772" cy="3886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sp>
        <p:nvSpPr>
          <p:cNvPr id="2" name="Title 1"/>
          <p:cNvSpPr>
            <a:spLocks noGrp="1"/>
          </p:cNvSpPr>
          <p:nvPr>
            <p:ph type="title"/>
          </p:nvPr>
        </p:nvSpPr>
        <p:spPr>
          <a:xfrm>
            <a:off x="1313833" y="2263918"/>
            <a:ext cx="5212080" cy="3143393"/>
          </a:xfrm>
        </p:spPr>
        <p:txBody>
          <a:bodyPr anchor="b"/>
          <a:lstStyle>
            <a:lvl1pPr>
              <a:defRPr sz="450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1313833" y="5381898"/>
            <a:ext cx="5212080" cy="449523"/>
          </a:xfrm>
        </p:spPr>
        <p:txBody>
          <a:bodyPr/>
          <a:lstStyle>
            <a:lvl1pPr marL="0" indent="0">
              <a:spcBef>
                <a:spcPts val="0"/>
              </a:spcBef>
              <a:buNone/>
              <a:defRPr sz="1800">
                <a:solidFill>
                  <a:schemeClr val="bg1"/>
                </a:solidFill>
              </a:defRPr>
            </a:lvl1pPr>
            <a:lvl2pPr marL="342892" indent="0">
              <a:buNone/>
              <a:defRPr sz="1500"/>
            </a:lvl2pPr>
            <a:lvl3pPr marL="685783" indent="0">
              <a:buNone/>
              <a:defRPr sz="1350"/>
            </a:lvl3pPr>
            <a:lvl4pPr marL="1028675" indent="0">
              <a:buNone/>
              <a:defRPr sz="1200"/>
            </a:lvl4pPr>
            <a:lvl5pPr marL="1371566" indent="0">
              <a:buNone/>
              <a:defRPr sz="1200"/>
            </a:lvl5pPr>
            <a:lvl6pPr marL="1714457" indent="0">
              <a:buNone/>
              <a:defRPr sz="1200"/>
            </a:lvl6pPr>
            <a:lvl7pPr marL="2057348" indent="0">
              <a:buNone/>
              <a:defRPr sz="1200"/>
            </a:lvl7pPr>
            <a:lvl8pPr marL="2400240" indent="0">
              <a:buNone/>
              <a:defRPr sz="1200"/>
            </a:lvl8pPr>
            <a:lvl9pPr marL="2743132" indent="0">
              <a:buNone/>
              <a:defRPr sz="1200"/>
            </a:lvl9pPr>
          </a:lstStyle>
          <a:p>
            <a:pPr lvl="0"/>
            <a:r>
              <a:rPr lang="en-US" smtClean="0"/>
              <a:t>Click to edit Master text styles</a:t>
            </a:r>
          </a:p>
        </p:txBody>
      </p:sp>
      <p:pic>
        <p:nvPicPr>
          <p:cNvPr id="9" name="Picture 8" descr="Waves" title="Slide Design Picture"/>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6682217" y="2059146"/>
            <a:ext cx="2462022" cy="3886200"/>
          </a:xfrm>
          <a:prstGeom prst="rect">
            <a:avLst/>
          </a:prstGeom>
        </p:spPr>
      </p:pic>
      <p:pic>
        <p:nvPicPr>
          <p:cNvPr id="11" name="Picture 10" descr="Closeup of green plants" title="Slide Design Picture"/>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0" y="2059146"/>
            <a:ext cx="1117854" cy="3886200"/>
          </a:xfrm>
          <a:prstGeom prst="rect">
            <a:avLst/>
          </a:prstGeom>
        </p:spPr>
      </p:pic>
    </p:spTree>
    <p:extLst>
      <p:ext uri="{BB962C8B-B14F-4D97-AF65-F5344CB8AC3E}">
        <p14:creationId xmlns:p14="http://schemas.microsoft.com/office/powerpoint/2010/main" val="3664450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15:guide id="1" orient="horz" pos="3768" userDrawn="1">
          <p15:clr>
            <a:srgbClr val="FDE53C"/>
          </p15:clr>
        </p15:guide>
        <p15:guide id="2" orient="horz" pos="1296" userDrawn="1">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057276" y="1556281"/>
            <a:ext cx="3457574" cy="4620682"/>
          </a:xfrm>
        </p:spPr>
        <p:txBody>
          <a:bodyPr/>
          <a:lstStyle>
            <a:lvl1pPr>
              <a:defRPr sz="165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29153" y="1556281"/>
            <a:ext cx="3457331" cy="4620682"/>
          </a:xfrm>
        </p:spPr>
        <p:txBody>
          <a:bodyPr/>
          <a:lstStyle>
            <a:lvl1pPr>
              <a:defRPr sz="165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04549C3-525B-47AD-8D49-69639B964BFB}" type="datetime1">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6A2C85-7B94-4883-86E3-0CBE84E36328}" type="slidenum">
              <a:rPr lang="en-US" smtClean="0"/>
              <a:t>‹#›</a:t>
            </a:fld>
            <a:endParaRPr lang="en-US"/>
          </a:p>
        </p:txBody>
      </p:sp>
    </p:spTree>
    <p:extLst>
      <p:ext uri="{BB962C8B-B14F-4D97-AF65-F5344CB8AC3E}">
        <p14:creationId xmlns:p14="http://schemas.microsoft.com/office/powerpoint/2010/main" val="2491879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Text Placeholder 2"/>
          <p:cNvSpPr>
            <a:spLocks noGrp="1"/>
          </p:cNvSpPr>
          <p:nvPr>
            <p:ph type="body" idx="1"/>
          </p:nvPr>
        </p:nvSpPr>
        <p:spPr>
          <a:xfrm>
            <a:off x="1057274" y="1554480"/>
            <a:ext cx="3456432" cy="823912"/>
          </a:xfrm>
        </p:spPr>
        <p:txBody>
          <a:bodyPr anchor="b">
            <a:normAutofit/>
          </a:bodyPr>
          <a:lstStyle>
            <a:lvl1pPr marL="0" indent="0">
              <a:spcBef>
                <a:spcPts val="0"/>
              </a:spcBef>
              <a:buNone/>
              <a:defRPr sz="165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057274" y="2378397"/>
            <a:ext cx="3456432" cy="3811271"/>
          </a:xfrm>
        </p:spPr>
        <p:txBody>
          <a:bodyPr/>
          <a:lstStyle>
            <a:lvl1pPr>
              <a:defRPr sz="165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629152" y="1554480"/>
            <a:ext cx="3457575" cy="823912"/>
          </a:xfrm>
        </p:spPr>
        <p:txBody>
          <a:bodyPr anchor="b">
            <a:normAutofit/>
          </a:bodyPr>
          <a:lstStyle>
            <a:lvl1pPr marL="0" indent="0">
              <a:spcBef>
                <a:spcPts val="0"/>
              </a:spcBef>
              <a:buNone/>
              <a:defRPr sz="165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2" y="2378397"/>
            <a:ext cx="3457575" cy="3811271"/>
          </a:xfrm>
        </p:spPr>
        <p:txBody>
          <a:bodyPr/>
          <a:lstStyle>
            <a:lvl1pPr>
              <a:defRPr sz="165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9BD86B61-C38B-4D05-A9AD-72B1596C5318}" type="datetime1">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6A2C85-7B94-4883-86E3-0CBE84E36328}" type="slidenum">
              <a:rPr lang="en-US" smtClean="0"/>
              <a:t>‹#›</a:t>
            </a:fld>
            <a:endParaRPr lang="en-US"/>
          </a:p>
        </p:txBody>
      </p:sp>
    </p:spTree>
    <p:extLst>
      <p:ext uri="{BB962C8B-B14F-4D97-AF65-F5344CB8AC3E}">
        <p14:creationId xmlns:p14="http://schemas.microsoft.com/office/powerpoint/2010/main" val="1104472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F523DE5-BB16-45BB-84A6-0DA9315126E0}" type="datetime1">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6A2C85-7B94-4883-86E3-0CBE84E36328}" type="slidenum">
              <a:rPr lang="en-US" smtClean="0"/>
              <a:t>‹#›</a:t>
            </a:fld>
            <a:endParaRPr lang="en-US"/>
          </a:p>
        </p:txBody>
      </p:sp>
    </p:spTree>
    <p:extLst>
      <p:ext uri="{BB962C8B-B14F-4D97-AF65-F5344CB8AC3E}">
        <p14:creationId xmlns:p14="http://schemas.microsoft.com/office/powerpoint/2010/main" val="3431018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37B44-21E1-47AE-8108-91CC17381042}" type="datetime1">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6A2C85-7B94-4883-86E3-0CBE84E36328}" type="slidenum">
              <a:rPr lang="en-US" smtClean="0"/>
              <a:t>‹#›</a:t>
            </a:fld>
            <a:endParaRPr lang="en-US"/>
          </a:p>
        </p:txBody>
      </p:sp>
    </p:spTree>
    <p:extLst>
      <p:ext uri="{BB962C8B-B14F-4D97-AF65-F5344CB8AC3E}">
        <p14:creationId xmlns:p14="http://schemas.microsoft.com/office/powerpoint/2010/main" val="974810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70011" y="919616"/>
            <a:ext cx="3116717" cy="2532888"/>
          </a:xfrm>
        </p:spPr>
        <p:txBody>
          <a:bodyPr anchor="b"/>
          <a:lstStyle>
            <a:lvl1pPr>
              <a:defRPr sz="2400"/>
            </a:lvl1pPr>
          </a:lstStyle>
          <a:p>
            <a:r>
              <a:rPr lang="en-US" smtClean="0"/>
              <a:t>Click to edit Master title style</a:t>
            </a:r>
            <a:endParaRPr/>
          </a:p>
        </p:txBody>
      </p:sp>
      <p:sp>
        <p:nvSpPr>
          <p:cNvPr id="3" name="Content Placeholder 2"/>
          <p:cNvSpPr>
            <a:spLocks noGrp="1"/>
          </p:cNvSpPr>
          <p:nvPr>
            <p:ph idx="1"/>
          </p:nvPr>
        </p:nvSpPr>
        <p:spPr>
          <a:xfrm>
            <a:off x="1057276" y="915923"/>
            <a:ext cx="3912734" cy="5065776"/>
          </a:xfrm>
        </p:spPr>
        <p:txBody>
          <a:bodyPr/>
          <a:lstStyle>
            <a:lvl1pPr>
              <a:defRPr sz="165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4970011" y="3446401"/>
            <a:ext cx="3116717" cy="2535303"/>
          </a:xfrm>
        </p:spPr>
        <p:txBody>
          <a:bodyPr>
            <a:normAutofit/>
          </a:bodyPr>
          <a:lstStyle>
            <a:lvl1pPr marL="0" indent="0">
              <a:spcBef>
                <a:spcPts val="675"/>
              </a:spcBef>
              <a:buNone/>
              <a:defRPr sz="135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B400C1-3F68-444E-AF8D-3F5D0845F309}" type="datetime1">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6A2C85-7B94-4883-86E3-0CBE84E36328}" type="slidenum">
              <a:rPr lang="en-US" smtClean="0"/>
              <a:t>‹#›</a:t>
            </a:fld>
            <a:endParaRPr lang="en-US"/>
          </a:p>
        </p:txBody>
      </p:sp>
    </p:spTree>
    <p:extLst>
      <p:ext uri="{BB962C8B-B14F-4D97-AF65-F5344CB8AC3E}">
        <p14:creationId xmlns:p14="http://schemas.microsoft.com/office/powerpoint/2010/main" val="2447611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70012" y="919616"/>
            <a:ext cx="3116717" cy="2532888"/>
          </a:xfrm>
        </p:spPr>
        <p:txBody>
          <a:bodyPr anchor="b"/>
          <a:lstStyle>
            <a:lvl1pPr>
              <a:defRPr sz="2400"/>
            </a:lvl1pPr>
          </a:lstStyle>
          <a:p>
            <a:r>
              <a:rPr lang="en-US" smtClean="0"/>
              <a:t>Click to edit Master title style</a:t>
            </a:r>
            <a:endParaRPr/>
          </a:p>
        </p:txBody>
      </p:sp>
      <p:sp>
        <p:nvSpPr>
          <p:cNvPr id="3" name="Picture Placeholder 2"/>
          <p:cNvSpPr>
            <a:spLocks noGrp="1"/>
          </p:cNvSpPr>
          <p:nvPr>
            <p:ph type="pic" idx="1"/>
          </p:nvPr>
        </p:nvSpPr>
        <p:spPr>
          <a:xfrm>
            <a:off x="0" y="915923"/>
            <a:ext cx="4970008" cy="5065776"/>
          </a:xfrm>
        </p:spPr>
        <p:txBody>
          <a:bodyPr tIns="1371600">
            <a:normAutofit/>
          </a:bodyPr>
          <a:lstStyle>
            <a:lvl1pPr marL="0" indent="0" algn="ctr">
              <a:spcBef>
                <a:spcPts val="0"/>
              </a:spcBef>
              <a:buNone/>
              <a:defRPr sz="165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smtClean="0"/>
              <a:t>Click icon to add picture</a:t>
            </a:r>
            <a:endParaRPr/>
          </a:p>
        </p:txBody>
      </p:sp>
      <p:sp>
        <p:nvSpPr>
          <p:cNvPr id="4" name="Text Placeholder 3"/>
          <p:cNvSpPr>
            <a:spLocks noGrp="1"/>
          </p:cNvSpPr>
          <p:nvPr>
            <p:ph type="body" sz="half" idx="2"/>
          </p:nvPr>
        </p:nvSpPr>
        <p:spPr>
          <a:xfrm>
            <a:off x="4970012" y="3446397"/>
            <a:ext cx="3116717" cy="2535304"/>
          </a:xfrm>
        </p:spPr>
        <p:txBody>
          <a:bodyPr>
            <a:normAutofit/>
          </a:bodyPr>
          <a:lstStyle>
            <a:lvl1pPr marL="0" indent="0">
              <a:spcBef>
                <a:spcPts val="675"/>
              </a:spcBef>
              <a:buNone/>
              <a:defRPr sz="135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83FAB4-0400-486B-99EE-B06C7BDF0DA4}" type="datetime1">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6A2C85-7B94-4883-86E3-0CBE84E36328}" type="slidenum">
              <a:rPr lang="en-US" smtClean="0"/>
              <a:t>‹#›</a:t>
            </a:fld>
            <a:endParaRPr lang="en-US"/>
          </a:p>
        </p:txBody>
      </p:sp>
    </p:spTree>
    <p:extLst>
      <p:ext uri="{BB962C8B-B14F-4D97-AF65-F5344CB8AC3E}">
        <p14:creationId xmlns:p14="http://schemas.microsoft.com/office/powerpoint/2010/main" val="3730399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6629400"/>
            <a:ext cx="1124712"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sp>
        <p:nvSpPr>
          <p:cNvPr id="11" name="Rectangle 10"/>
          <p:cNvSpPr/>
          <p:nvPr/>
        </p:nvSpPr>
        <p:spPr>
          <a:xfrm>
            <a:off x="1207008" y="6629400"/>
            <a:ext cx="7936992"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solidFill>
                <a:schemeClr val="accent1">
                  <a:lumMod val="75000"/>
                </a:schemeClr>
              </a:solidFill>
            </a:endParaRPr>
          </a:p>
        </p:txBody>
      </p:sp>
      <p:sp>
        <p:nvSpPr>
          <p:cNvPr id="2" name="Title Placeholder 1"/>
          <p:cNvSpPr>
            <a:spLocks noGrp="1"/>
          </p:cNvSpPr>
          <p:nvPr>
            <p:ph type="title"/>
          </p:nvPr>
        </p:nvSpPr>
        <p:spPr>
          <a:xfrm>
            <a:off x="1057521" y="276087"/>
            <a:ext cx="7028962" cy="1183566"/>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057520" y="1566001"/>
            <a:ext cx="7028961" cy="462068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Slide Number Placeholder 5"/>
          <p:cNvSpPr>
            <a:spLocks noGrp="1"/>
          </p:cNvSpPr>
          <p:nvPr>
            <p:ph type="sldNum" sz="quarter" idx="4"/>
          </p:nvPr>
        </p:nvSpPr>
        <p:spPr>
          <a:xfrm>
            <a:off x="0" y="6629400"/>
            <a:ext cx="307802" cy="228600"/>
          </a:xfrm>
          <a:prstGeom prst="rect">
            <a:avLst/>
          </a:prstGeom>
        </p:spPr>
        <p:txBody>
          <a:bodyPr vert="horz" lIns="91440" tIns="45720" rIns="91440" bIns="45720" rtlCol="0" anchor="ctr"/>
          <a:lstStyle>
            <a:lvl1pPr algn="r">
              <a:defRPr sz="600">
                <a:solidFill>
                  <a:schemeClr val="accent1">
                    <a:lumMod val="75000"/>
                  </a:schemeClr>
                </a:solidFill>
              </a:defRPr>
            </a:lvl1pPr>
          </a:lstStyle>
          <a:p>
            <a:fld id="{466A2C85-7B94-4883-86E3-0CBE84E36328}" type="slidenum">
              <a:rPr lang="en-US" smtClean="0"/>
              <a:t>‹#›</a:t>
            </a:fld>
            <a:endParaRPr lang="en-US"/>
          </a:p>
        </p:txBody>
      </p:sp>
      <p:sp>
        <p:nvSpPr>
          <p:cNvPr id="4" name="Date Placeholder 3"/>
          <p:cNvSpPr>
            <a:spLocks noGrp="1"/>
          </p:cNvSpPr>
          <p:nvPr>
            <p:ph type="dt" sz="half" idx="2"/>
          </p:nvPr>
        </p:nvSpPr>
        <p:spPr>
          <a:xfrm>
            <a:off x="323328" y="6629400"/>
            <a:ext cx="750497" cy="228600"/>
          </a:xfrm>
          <a:prstGeom prst="rect">
            <a:avLst/>
          </a:prstGeom>
        </p:spPr>
        <p:txBody>
          <a:bodyPr vert="horz" lIns="91440" tIns="45720" rIns="91440" bIns="45720" rtlCol="0" anchor="ctr"/>
          <a:lstStyle>
            <a:lvl1pPr algn="r">
              <a:defRPr sz="600">
                <a:solidFill>
                  <a:schemeClr val="accent1">
                    <a:lumMod val="75000"/>
                  </a:schemeClr>
                </a:solidFill>
              </a:defRPr>
            </a:lvl1pPr>
          </a:lstStyle>
          <a:p>
            <a:fld id="{80906731-C33D-438D-A6FB-7D2FCCE18B64}" type="datetime1">
              <a:rPr lang="en-US" smtClean="0"/>
              <a:t>1/25/2017</a:t>
            </a:fld>
            <a:endParaRPr lang="en-US"/>
          </a:p>
        </p:txBody>
      </p:sp>
      <p:sp>
        <p:nvSpPr>
          <p:cNvPr id="5" name="Footer Placeholder 4"/>
          <p:cNvSpPr>
            <a:spLocks noGrp="1"/>
          </p:cNvSpPr>
          <p:nvPr>
            <p:ph type="ftr" sz="quarter" idx="3"/>
          </p:nvPr>
        </p:nvSpPr>
        <p:spPr>
          <a:xfrm>
            <a:off x="1228288" y="6629400"/>
            <a:ext cx="6858194" cy="228600"/>
          </a:xfrm>
          <a:prstGeom prst="rect">
            <a:avLst/>
          </a:prstGeom>
        </p:spPr>
        <p:txBody>
          <a:bodyPr vert="horz" lIns="91440" tIns="45720" rIns="91440" bIns="45720" rtlCol="0" anchor="ctr"/>
          <a:lstStyle>
            <a:lvl1pPr algn="l">
              <a:defRPr sz="600">
                <a:solidFill>
                  <a:schemeClr val="accent1">
                    <a:lumMod val="75000"/>
                  </a:schemeClr>
                </a:solidFill>
              </a:defRPr>
            </a:lvl1pPr>
          </a:lstStyle>
          <a:p>
            <a:endParaRPr lang="en-US"/>
          </a:p>
        </p:txBody>
      </p:sp>
    </p:spTree>
    <p:extLst>
      <p:ext uri="{BB962C8B-B14F-4D97-AF65-F5344CB8AC3E}">
        <p14:creationId xmlns:p14="http://schemas.microsoft.com/office/powerpoint/2010/main" val="2280870875"/>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685783" rtl="0" eaLnBrk="1" latinLnBrk="0" hangingPunct="1">
        <a:spcBef>
          <a:spcPct val="0"/>
        </a:spcBef>
        <a:buNone/>
        <a:defRPr sz="2550" kern="1200">
          <a:solidFill>
            <a:schemeClr val="accent1"/>
          </a:solidFill>
          <a:latin typeface="+mj-lt"/>
          <a:ea typeface="+mj-ea"/>
          <a:cs typeface="+mj-cs"/>
        </a:defRPr>
      </a:lvl1pPr>
    </p:titleStyle>
    <p:bodyStyle>
      <a:lvl1pPr marL="157730" indent="-157730" algn="l" defTabSz="685783" rtl="0" eaLnBrk="1" latinLnBrk="0" hangingPunct="1">
        <a:lnSpc>
          <a:spcPct val="90000"/>
        </a:lnSpc>
        <a:spcBef>
          <a:spcPts val="825"/>
        </a:spcBef>
        <a:buFont typeface="Arial" panose="020B0604020202020204" pitchFamily="34" charset="0"/>
        <a:buChar char="•"/>
        <a:defRPr sz="1650" kern="1200">
          <a:solidFill>
            <a:schemeClr val="tx1"/>
          </a:solidFill>
          <a:latin typeface="+mn-lt"/>
          <a:ea typeface="+mn-ea"/>
          <a:cs typeface="+mn-cs"/>
        </a:defRPr>
      </a:lvl1pPr>
      <a:lvl2pPr marL="329176" indent="-116583" algn="l" defTabSz="685783" rtl="0" eaLnBrk="1" latinLnBrk="0" hangingPunct="1">
        <a:lnSpc>
          <a:spcPct val="90000"/>
        </a:lnSpc>
        <a:spcBef>
          <a:spcPts val="300"/>
        </a:spcBef>
        <a:buFont typeface="Arial" panose="020B0604020202020204" pitchFamily="34" charset="0"/>
        <a:buChar char="•"/>
        <a:defRPr sz="1350" kern="1200">
          <a:solidFill>
            <a:schemeClr val="tx1"/>
          </a:solidFill>
          <a:latin typeface="+mn-lt"/>
          <a:ea typeface="+mn-ea"/>
          <a:cs typeface="+mn-cs"/>
        </a:defRPr>
      </a:lvl2pPr>
      <a:lvl3pPr marL="507479" indent="-116583" algn="l" defTabSz="685783" rtl="0" eaLnBrk="1" latinLnBrk="0" hangingPunct="1">
        <a:lnSpc>
          <a:spcPct val="90000"/>
        </a:lnSpc>
        <a:spcBef>
          <a:spcPts val="300"/>
        </a:spcBef>
        <a:buFont typeface="Arial" panose="020B0604020202020204" pitchFamily="34" charset="0"/>
        <a:buChar char="•"/>
        <a:defRPr sz="1200" kern="1200">
          <a:solidFill>
            <a:schemeClr val="tx1"/>
          </a:solidFill>
          <a:latin typeface="+mn-lt"/>
          <a:ea typeface="+mn-ea"/>
          <a:cs typeface="+mn-cs"/>
        </a:defRPr>
      </a:lvl3pPr>
      <a:lvl4pPr marL="678925" indent="-116583" algn="l" defTabSz="685783" rtl="0" eaLnBrk="1" latinLnBrk="0" hangingPunct="1">
        <a:lnSpc>
          <a:spcPct val="90000"/>
        </a:lnSpc>
        <a:spcBef>
          <a:spcPts val="300"/>
        </a:spcBef>
        <a:buFont typeface="Arial" panose="020B0604020202020204" pitchFamily="34" charset="0"/>
        <a:buChar char="•"/>
        <a:defRPr sz="1200" kern="1200">
          <a:solidFill>
            <a:schemeClr val="tx1"/>
          </a:solidFill>
          <a:latin typeface="+mn-lt"/>
          <a:ea typeface="+mn-ea"/>
          <a:cs typeface="+mn-cs"/>
        </a:defRPr>
      </a:lvl4pPr>
      <a:lvl5pPr marL="850371" indent="-116583" algn="l" defTabSz="685783" rtl="0" eaLnBrk="1" latinLnBrk="0" hangingPunct="1">
        <a:lnSpc>
          <a:spcPct val="90000"/>
        </a:lnSpc>
        <a:spcBef>
          <a:spcPts val="300"/>
        </a:spcBef>
        <a:buFont typeface="Arial" panose="020B0604020202020204" pitchFamily="34" charset="0"/>
        <a:buChar char="•"/>
        <a:defRPr sz="1200" kern="1200">
          <a:solidFill>
            <a:schemeClr val="tx1"/>
          </a:solidFill>
          <a:latin typeface="+mn-lt"/>
          <a:ea typeface="+mn-ea"/>
          <a:cs typeface="+mn-cs"/>
        </a:defRPr>
      </a:lvl5pPr>
      <a:lvl6pPr marL="1021817" indent="-116583" algn="l" defTabSz="685783" rtl="0" eaLnBrk="1" latinLnBrk="0" hangingPunct="1">
        <a:lnSpc>
          <a:spcPct val="90000"/>
        </a:lnSpc>
        <a:spcBef>
          <a:spcPts val="300"/>
        </a:spcBef>
        <a:buFont typeface="Arial" panose="020B0604020202020204" pitchFamily="34" charset="0"/>
        <a:buChar char="•"/>
        <a:defRPr sz="1200" kern="1200">
          <a:solidFill>
            <a:schemeClr val="tx1"/>
          </a:solidFill>
          <a:latin typeface="+mn-lt"/>
          <a:ea typeface="+mn-ea"/>
          <a:cs typeface="+mn-cs"/>
        </a:defRPr>
      </a:lvl6pPr>
      <a:lvl7pPr marL="1193262" indent="-116583" algn="l" defTabSz="685783" rtl="0" eaLnBrk="1" latinLnBrk="0" hangingPunct="1">
        <a:lnSpc>
          <a:spcPct val="90000"/>
        </a:lnSpc>
        <a:spcBef>
          <a:spcPts val="300"/>
        </a:spcBef>
        <a:buFont typeface="Arial" panose="020B0604020202020204" pitchFamily="34" charset="0"/>
        <a:buChar char="•"/>
        <a:defRPr sz="1200" kern="1200">
          <a:solidFill>
            <a:schemeClr val="tx1"/>
          </a:solidFill>
          <a:latin typeface="+mn-lt"/>
          <a:ea typeface="+mn-ea"/>
          <a:cs typeface="+mn-cs"/>
        </a:defRPr>
      </a:lvl7pPr>
      <a:lvl8pPr marL="1364708" indent="-116583" algn="l" defTabSz="685783" rtl="0" eaLnBrk="1" latinLnBrk="0" hangingPunct="1">
        <a:lnSpc>
          <a:spcPct val="90000"/>
        </a:lnSpc>
        <a:spcBef>
          <a:spcPts val="300"/>
        </a:spcBef>
        <a:buFont typeface="Arial" panose="020B0604020202020204" pitchFamily="34" charset="0"/>
        <a:buChar char="•"/>
        <a:defRPr sz="1200" kern="1200">
          <a:solidFill>
            <a:schemeClr val="tx1"/>
          </a:solidFill>
          <a:latin typeface="+mn-lt"/>
          <a:ea typeface="+mn-ea"/>
          <a:cs typeface="+mn-cs"/>
        </a:defRPr>
      </a:lvl8pPr>
      <a:lvl9pPr marL="1536154" indent="-116583" algn="l" defTabSz="685783" rtl="0" eaLnBrk="1" latinLnBrk="0" hangingPunct="1">
        <a:lnSpc>
          <a:spcPct val="90000"/>
        </a:lnSpc>
        <a:spcBef>
          <a:spcPts val="300"/>
        </a:spcBef>
        <a:buFont typeface="Arial" panose="020B0604020202020204" pitchFamily="34" charset="0"/>
        <a:buChar char="•"/>
        <a:defRPr sz="1200" kern="1200">
          <a:solidFill>
            <a:schemeClr val="tx1"/>
          </a:solidFill>
          <a:latin typeface="+mn-lt"/>
          <a:ea typeface="+mn-ea"/>
          <a:cs typeface="+mn-cs"/>
        </a:defRPr>
      </a:lvl9pPr>
    </p:bodyStyle>
    <p:otherStyle>
      <a:defPPr>
        <a:defRPr/>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hyperlink" Target="mailto:Kelland@Indiana.edu"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hyperlink" Target="https://www.iidc.indiana.edu/pages/fact-sheets-on-work-incentive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agrability.org/Online-Training/archived"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mailto:jonesp@purdue.edu"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agrability.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925" y="1898507"/>
            <a:ext cx="8080375" cy="1111393"/>
          </a:xfrm>
        </p:spPr>
        <p:txBody>
          <a:bodyPr>
            <a:normAutofit fontScale="90000"/>
          </a:bodyPr>
          <a:lstStyle/>
          <a:p>
            <a:r>
              <a:rPr lang="en-US" sz="3600" dirty="0">
                <a:solidFill>
                  <a:srgbClr val="FF0000"/>
                </a:solidFill>
              </a:rPr>
              <a:t>Maximizing Employment while Supplementing </a:t>
            </a:r>
            <a:br>
              <a:rPr lang="en-US" sz="3600" dirty="0">
                <a:solidFill>
                  <a:srgbClr val="FF0000"/>
                </a:solidFill>
              </a:rPr>
            </a:br>
            <a:r>
              <a:rPr lang="en-US" sz="3600" dirty="0">
                <a:solidFill>
                  <a:srgbClr val="FF0000"/>
                </a:solidFill>
              </a:rPr>
              <a:t>with Social Security Benefits</a:t>
            </a:r>
            <a:r>
              <a:rPr lang="en-US" sz="3200" b="1" dirty="0" smtClean="0">
                <a:solidFill>
                  <a:srgbClr val="FF0000"/>
                </a:solidFill>
              </a:rPr>
              <a:t/>
            </a:r>
            <a:br>
              <a:rPr lang="en-US" sz="3200" b="1" dirty="0" smtClean="0">
                <a:solidFill>
                  <a:srgbClr val="FF0000"/>
                </a:solidFill>
              </a:rPr>
            </a:br>
            <a:r>
              <a:rPr lang="en-US" sz="3200" b="1" dirty="0" smtClean="0">
                <a:solidFill>
                  <a:srgbClr val="FF0000"/>
                </a:solidFill>
              </a:rPr>
              <a:t/>
            </a:r>
            <a:br>
              <a:rPr lang="en-US" sz="3200" b="1" dirty="0" smtClean="0">
                <a:solidFill>
                  <a:srgbClr val="FF0000"/>
                </a:solidFill>
              </a:rPr>
            </a:br>
            <a:r>
              <a:rPr lang="en-US" sz="2700" dirty="0">
                <a:solidFill>
                  <a:srgbClr val="FF0000"/>
                </a:solidFill>
              </a:rPr>
              <a:t>Kelley Land, M.P.A.</a:t>
            </a:r>
            <a:br>
              <a:rPr lang="en-US" sz="2700" dirty="0">
                <a:solidFill>
                  <a:srgbClr val="FF0000"/>
                </a:solidFill>
              </a:rPr>
            </a:br>
            <a:r>
              <a:rPr lang="en-US" sz="2700" dirty="0">
                <a:solidFill>
                  <a:srgbClr val="FF0000"/>
                </a:solidFill>
              </a:rPr>
              <a:t>Center on Community Living and Careers</a:t>
            </a:r>
            <a:br>
              <a:rPr lang="en-US" sz="2700" dirty="0">
                <a:solidFill>
                  <a:srgbClr val="FF0000"/>
                </a:solidFill>
              </a:rPr>
            </a:br>
            <a:r>
              <a:rPr lang="en-US" sz="2700" dirty="0">
                <a:solidFill>
                  <a:srgbClr val="FF0000"/>
                </a:solidFill>
              </a:rPr>
              <a:t>Indiana Institute on Disability and Community</a:t>
            </a:r>
            <a:br>
              <a:rPr lang="en-US" sz="2700" dirty="0">
                <a:solidFill>
                  <a:srgbClr val="FF0000"/>
                </a:solidFill>
              </a:rPr>
            </a:br>
            <a:r>
              <a:rPr lang="en-US" sz="2700" dirty="0">
                <a:solidFill>
                  <a:srgbClr val="FF0000"/>
                </a:solidFill>
              </a:rPr>
              <a:t>Indiana University</a:t>
            </a:r>
            <a:r>
              <a:rPr lang="en-US" sz="3100" b="1" dirty="0" smtClean="0">
                <a:solidFill>
                  <a:schemeClr val="bg1">
                    <a:lumMod val="50000"/>
                  </a:schemeClr>
                </a:solidFill>
              </a:rPr>
              <a:t/>
            </a:r>
            <a:br>
              <a:rPr lang="en-US" sz="3100" b="1" dirty="0" smtClean="0">
                <a:solidFill>
                  <a:schemeClr val="bg1">
                    <a:lumMod val="50000"/>
                  </a:schemeClr>
                </a:solidFill>
              </a:rPr>
            </a:br>
            <a:r>
              <a:rPr lang="en-US" sz="2700" b="1" dirty="0" smtClean="0">
                <a:solidFill>
                  <a:schemeClr val="bg1">
                    <a:lumMod val="50000"/>
                  </a:schemeClr>
                </a:solidFill>
              </a:rPr>
              <a:t/>
            </a:r>
            <a:br>
              <a:rPr lang="en-US" sz="2700" b="1" dirty="0" smtClean="0">
                <a:solidFill>
                  <a:schemeClr val="bg1">
                    <a:lumMod val="50000"/>
                  </a:schemeClr>
                </a:solidFill>
              </a:rPr>
            </a:br>
            <a:r>
              <a:rPr lang="en-US" sz="2200" dirty="0">
                <a:solidFill>
                  <a:srgbClr val="FF0000"/>
                </a:solidFill>
              </a:rPr>
              <a:t>AgrAbility Webinar Series</a:t>
            </a:r>
            <a:br>
              <a:rPr lang="en-US" sz="2200" dirty="0">
                <a:solidFill>
                  <a:srgbClr val="FF0000"/>
                </a:solidFill>
              </a:rPr>
            </a:br>
            <a:r>
              <a:rPr lang="en-US" sz="2200" dirty="0">
                <a:solidFill>
                  <a:srgbClr val="FF0000"/>
                </a:solidFill>
              </a:rPr>
              <a:t>Thursday, January 26, 2017</a:t>
            </a:r>
            <a:br>
              <a:rPr lang="en-US" sz="2200" dirty="0">
                <a:solidFill>
                  <a:srgbClr val="FF0000"/>
                </a:solidFill>
              </a:rPr>
            </a:br>
            <a:r>
              <a:rPr lang="en-US" sz="2200" dirty="0">
                <a:solidFill>
                  <a:srgbClr val="FF0000"/>
                </a:solidFill>
              </a:rPr>
              <a:t>11:00 a.m. ET</a:t>
            </a:r>
            <a:r>
              <a:rPr lang="en-US" b="1" dirty="0" smtClean="0">
                <a:latin typeface="+mj-lt"/>
              </a:rPr>
              <a:t/>
            </a:r>
            <a:br>
              <a:rPr lang="en-US" b="1" dirty="0" smtClean="0">
                <a:latin typeface="+mj-lt"/>
              </a:rPr>
            </a:br>
            <a:endParaRPr lang="en-US" dirty="0">
              <a:latin typeface="+mj-lt"/>
            </a:endParaRPr>
          </a:p>
        </p:txBody>
      </p:sp>
      <p:pic>
        <p:nvPicPr>
          <p:cNvPr id="4" name="Picture 3" title="AgrAbility Logo"/>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749733" y="513483"/>
            <a:ext cx="5251142" cy="1147253"/>
          </a:xfrm>
          <a:prstGeom prst="rect">
            <a:avLst/>
          </a:prstGeom>
        </p:spPr>
      </p:pic>
    </p:spTree>
    <p:extLst>
      <p:ext uri="{BB962C8B-B14F-4D97-AF65-F5344CB8AC3E}">
        <p14:creationId xmlns:p14="http://schemas.microsoft.com/office/powerpoint/2010/main" val="26707681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521" y="-84143"/>
            <a:ext cx="7028962" cy="1183566"/>
          </a:xfrm>
        </p:spPr>
        <p:txBody>
          <a:bodyPr>
            <a:normAutofit/>
          </a:bodyPr>
          <a:lstStyle/>
          <a:p>
            <a:r>
              <a:rPr lang="en-US" sz="3200" dirty="0" smtClean="0">
                <a:latin typeface="Calibri" panose="020F0502020204030204" pitchFamily="34" charset="0"/>
              </a:rPr>
              <a:t>Three Types of Disability Benefits </a:t>
            </a:r>
            <a:endParaRPr lang="en-US" sz="3200" dirty="0">
              <a:latin typeface="Calibri" panose="020F0502020204030204" pitchFamily="34" charset="0"/>
            </a:endParaRPr>
          </a:p>
        </p:txBody>
      </p:sp>
      <p:sp>
        <p:nvSpPr>
          <p:cNvPr id="3" name="Content Placeholder 2"/>
          <p:cNvSpPr>
            <a:spLocks noGrp="1"/>
          </p:cNvSpPr>
          <p:nvPr>
            <p:ph idx="1"/>
          </p:nvPr>
        </p:nvSpPr>
        <p:spPr>
          <a:xfrm>
            <a:off x="1057521" y="1219194"/>
            <a:ext cx="7812761" cy="5430981"/>
          </a:xfrm>
        </p:spPr>
        <p:txBody>
          <a:bodyPr>
            <a:normAutofit fontScale="77500" lnSpcReduction="20000"/>
          </a:bodyPr>
          <a:lstStyle/>
          <a:p>
            <a:r>
              <a:rPr lang="en-US" sz="2800" u="sng" dirty="0">
                <a:latin typeface="Calibri" panose="020F0502020204030204" pitchFamily="34" charset="0"/>
              </a:rPr>
              <a:t>Disability Insurance Benefits (DIB)</a:t>
            </a:r>
            <a:r>
              <a:rPr lang="en-US" sz="2800" dirty="0">
                <a:latin typeface="Calibri" panose="020F0502020204030204" pitchFamily="34" charset="0"/>
              </a:rPr>
              <a:t>, also called Social Security Disability Insurance (SSDI), are payable to a worker insured under the Act. To be insured, the worker must have sufficient work in Social Security tax covered employment or self-employment. </a:t>
            </a:r>
          </a:p>
          <a:p>
            <a:endParaRPr lang="en-US" sz="2800" dirty="0">
              <a:latin typeface="Calibri" panose="020F0502020204030204" pitchFamily="34" charset="0"/>
            </a:endParaRPr>
          </a:p>
          <a:p>
            <a:r>
              <a:rPr lang="en-US" sz="2800" u="sng" dirty="0">
                <a:latin typeface="Calibri" panose="020F0502020204030204" pitchFamily="34" charset="0"/>
              </a:rPr>
              <a:t>Childhood Disability Benefits (CDB)</a:t>
            </a:r>
            <a:r>
              <a:rPr lang="en-US" sz="2800" dirty="0">
                <a:latin typeface="Calibri" panose="020F0502020204030204" pitchFamily="34" charset="0"/>
              </a:rPr>
              <a:t> are payable to a disabled adult child of an insured worker who has retired or become disabled, or has died. The child must have a disabling condition that began prior to the time the child attained age 22. The disabled child must be 18 years of age or older to access Childhood Disability Benefits. Although it was just stated that the disability had to begin prior to the age of 22, individuals cannot be found entitled to CDB until they have turned 18. Those under age 18 may be eligible for child’s benefits not based on disability. </a:t>
            </a:r>
          </a:p>
          <a:p>
            <a:endParaRPr lang="en-US" sz="2800" dirty="0">
              <a:latin typeface="Calibri" panose="020F0502020204030204" pitchFamily="34" charset="0"/>
            </a:endParaRPr>
          </a:p>
          <a:p>
            <a:r>
              <a:rPr lang="en-US" sz="2800" u="sng" dirty="0">
                <a:latin typeface="Calibri" panose="020F0502020204030204" pitchFamily="34" charset="0"/>
              </a:rPr>
              <a:t>Disabled Widow(</a:t>
            </a:r>
            <a:r>
              <a:rPr lang="en-US" sz="2800" u="sng" dirty="0" err="1">
                <a:latin typeface="Calibri" panose="020F0502020204030204" pitchFamily="34" charset="0"/>
              </a:rPr>
              <a:t>er</a:t>
            </a:r>
            <a:r>
              <a:rPr lang="en-US" sz="2800" u="sng" dirty="0">
                <a:latin typeface="Calibri" panose="020F0502020204030204" pitchFamily="34" charset="0"/>
              </a:rPr>
              <a:t>) s Benefits (DWB) </a:t>
            </a:r>
            <a:r>
              <a:rPr lang="en-US" sz="2800" dirty="0">
                <a:latin typeface="Calibri" panose="020F0502020204030204" pitchFamily="34" charset="0"/>
              </a:rPr>
              <a:t>are payable to the widow, widower, or surviving divorced spouse of an insured worker. The widow, widower, or surviving divorced spouse must be at least age 50, be found to be disabled before the end of a specified period of time called the “prescribed period,” and must meet other requirements regarding relationship </a:t>
            </a:r>
          </a:p>
          <a:p>
            <a:endParaRPr lang="en-US" dirty="0"/>
          </a:p>
        </p:txBody>
      </p:sp>
      <p:sp>
        <p:nvSpPr>
          <p:cNvPr id="4" name="Slide Number Placeholder 3"/>
          <p:cNvSpPr>
            <a:spLocks noGrp="1"/>
          </p:cNvSpPr>
          <p:nvPr>
            <p:ph type="sldNum" sz="quarter" idx="12"/>
          </p:nvPr>
        </p:nvSpPr>
        <p:spPr/>
        <p:txBody>
          <a:bodyPr/>
          <a:lstStyle/>
          <a:p>
            <a:fld id="{466A2C85-7B94-4883-86E3-0CBE84E36328}" type="slidenum">
              <a:rPr lang="en-US" smtClean="0"/>
              <a:t>10</a:t>
            </a:fld>
            <a:endParaRPr lang="en-US"/>
          </a:p>
        </p:txBody>
      </p:sp>
    </p:spTree>
    <p:extLst>
      <p:ext uri="{BB962C8B-B14F-4D97-AF65-F5344CB8AC3E}">
        <p14:creationId xmlns:p14="http://schemas.microsoft.com/office/powerpoint/2010/main" val="403614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036" y="266585"/>
            <a:ext cx="7028962" cy="887675"/>
          </a:xfrm>
        </p:spPr>
        <p:txBody>
          <a:bodyPr>
            <a:normAutofit/>
          </a:bodyPr>
          <a:lstStyle/>
          <a:p>
            <a:r>
              <a:rPr lang="en-US" sz="3200" dirty="0" smtClean="0"/>
              <a:t>Trial Work Period </a:t>
            </a:r>
            <a:endParaRPr lang="en-US" sz="3200" dirty="0"/>
          </a:p>
        </p:txBody>
      </p:sp>
      <p:sp>
        <p:nvSpPr>
          <p:cNvPr id="3" name="Content Placeholder 2"/>
          <p:cNvSpPr>
            <a:spLocks noGrp="1"/>
          </p:cNvSpPr>
          <p:nvPr>
            <p:ph idx="1"/>
          </p:nvPr>
        </p:nvSpPr>
        <p:spPr>
          <a:xfrm>
            <a:off x="614036" y="1981739"/>
            <a:ext cx="7915931" cy="3663988"/>
          </a:xfrm>
        </p:spPr>
        <p:txBody>
          <a:bodyPr>
            <a:normAutofit/>
          </a:bodyPr>
          <a:lstStyle/>
          <a:p>
            <a:pPr marL="0" indent="0">
              <a:buNone/>
            </a:pPr>
            <a:r>
              <a:rPr lang="en-US" sz="2400" dirty="0">
                <a:latin typeface="Calibri" panose="020F0502020204030204" pitchFamily="34" charset="0"/>
              </a:rPr>
              <a:t>Most beneficiaries are entitled to 9 Trial Work Months. You get your full SSDI or CDB payment during your Trial Work Period, regardless of how much you may earn!</a:t>
            </a:r>
          </a:p>
          <a:p>
            <a:pPr marL="0" indent="0">
              <a:buNone/>
            </a:pPr>
            <a:r>
              <a:rPr lang="en-US" sz="2400" dirty="0">
                <a:latin typeface="Calibri" panose="020F0502020204030204" pitchFamily="34" charset="0"/>
              </a:rPr>
              <a:t>In 2017, you must earn at least $840 (gross) in a month before the month will be counted a Trial Work month. Months when you earn less than $840 have no impact on your benefits.</a:t>
            </a:r>
          </a:p>
          <a:p>
            <a:pPr marL="0" indent="0">
              <a:buNone/>
            </a:pPr>
            <a:r>
              <a:rPr lang="en-US" sz="2400" dirty="0">
                <a:latin typeface="Calibri" panose="020F0502020204030204" pitchFamily="34" charset="0"/>
              </a:rPr>
              <a:t>Trial Work months are not required to be consecutive months.  Your Trial Work Period ends when you use 9 months which qualify as Trial Work Months within a rolling 60 month Period.</a:t>
            </a:r>
          </a:p>
          <a:p>
            <a:pPr marL="0" indent="0">
              <a:buNone/>
            </a:pPr>
            <a:endParaRPr lang="en-US" sz="1800" dirty="0">
              <a:latin typeface="Calibri" panose="020F0502020204030204" pitchFamily="34" charset="0"/>
            </a:endParaRPr>
          </a:p>
        </p:txBody>
      </p:sp>
      <p:sp>
        <p:nvSpPr>
          <p:cNvPr id="7" name="Slide Number Placeholder 6"/>
          <p:cNvSpPr>
            <a:spLocks noGrp="1"/>
          </p:cNvSpPr>
          <p:nvPr>
            <p:ph type="sldNum" sz="quarter" idx="12"/>
          </p:nvPr>
        </p:nvSpPr>
        <p:spPr/>
        <p:txBody>
          <a:bodyPr/>
          <a:lstStyle/>
          <a:p>
            <a:fld id="{ADC0D305-3421-4FDF-BA08-5C09079D6CA6}" type="slidenum">
              <a:rPr lang="en-US" smtClean="0"/>
              <a:pPr/>
              <a:t>11</a:t>
            </a:fld>
            <a:endParaRPr lang="en-US"/>
          </a:p>
        </p:txBody>
      </p:sp>
    </p:spTree>
    <p:extLst>
      <p:ext uri="{BB962C8B-B14F-4D97-AF65-F5344CB8AC3E}">
        <p14:creationId xmlns:p14="http://schemas.microsoft.com/office/powerpoint/2010/main" val="225544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057" y="742925"/>
            <a:ext cx="7928999" cy="727838"/>
          </a:xfrm>
        </p:spPr>
        <p:txBody>
          <a:bodyPr>
            <a:noAutofit/>
          </a:bodyPr>
          <a:lstStyle/>
          <a:p>
            <a:r>
              <a:rPr lang="en-US" sz="3200" dirty="0" smtClean="0"/>
              <a:t>What Happens After the Trial Work Period?</a:t>
            </a:r>
            <a:br>
              <a:rPr lang="en-US" sz="3200" dirty="0" smtClean="0"/>
            </a:br>
            <a:endParaRPr lang="en-US" sz="3200" dirty="0"/>
          </a:p>
        </p:txBody>
      </p:sp>
      <p:sp>
        <p:nvSpPr>
          <p:cNvPr id="3" name="Content Placeholder 2"/>
          <p:cNvSpPr>
            <a:spLocks noGrp="1"/>
          </p:cNvSpPr>
          <p:nvPr>
            <p:ph idx="1"/>
          </p:nvPr>
        </p:nvSpPr>
        <p:spPr>
          <a:xfrm>
            <a:off x="1057520" y="1318363"/>
            <a:ext cx="7028961" cy="3465512"/>
          </a:xfrm>
        </p:spPr>
        <p:txBody>
          <a:bodyPr>
            <a:noAutofit/>
          </a:bodyPr>
          <a:lstStyle/>
          <a:p>
            <a:pPr marL="0" indent="0">
              <a:buNone/>
            </a:pPr>
            <a:r>
              <a:rPr lang="en-US" sz="2400" dirty="0">
                <a:latin typeface="Calibri" panose="020F0502020204030204" pitchFamily="34" charset="0"/>
              </a:rPr>
              <a:t>It depends on whether or not you are working at a level that Social Security calls the </a:t>
            </a:r>
            <a:r>
              <a:rPr lang="en-US" sz="2400" u="sng" dirty="0">
                <a:latin typeface="Calibri" panose="020F0502020204030204" pitchFamily="34" charset="0"/>
              </a:rPr>
              <a:t>Substantial Gainful Activity (SGA)</a:t>
            </a:r>
            <a:r>
              <a:rPr lang="en-US" sz="2400" dirty="0">
                <a:latin typeface="Calibri" panose="020F0502020204030204" pitchFamily="34" charset="0"/>
              </a:rPr>
              <a:t> level.</a:t>
            </a:r>
          </a:p>
          <a:p>
            <a:pPr marL="0" indent="0">
              <a:buNone/>
            </a:pPr>
            <a:r>
              <a:rPr lang="en-US" sz="2400" dirty="0">
                <a:latin typeface="Calibri" panose="020F0502020204030204" pitchFamily="34" charset="0"/>
              </a:rPr>
              <a:t>Each year, Social Security uses earnings guidelines when they are deciding whether or not your earnings show Substantial Gainful Activity.  </a:t>
            </a:r>
          </a:p>
          <a:p>
            <a:pPr marL="0" indent="0" algn="ctr">
              <a:buNone/>
            </a:pPr>
            <a:endParaRPr lang="en-US" sz="2400" b="1" dirty="0">
              <a:latin typeface="Calibri" panose="020F0502020204030204" pitchFamily="34" charset="0"/>
            </a:endParaRPr>
          </a:p>
          <a:p>
            <a:pPr marL="0" indent="0" algn="ctr">
              <a:buNone/>
            </a:pPr>
            <a:r>
              <a:rPr lang="en-US" sz="2400" b="1" dirty="0">
                <a:latin typeface="Calibri" panose="020F0502020204030204" pitchFamily="34" charset="0"/>
              </a:rPr>
              <a:t>In 2017, the SGA guideline is $1,170 in gross  monthly earnings</a:t>
            </a:r>
          </a:p>
        </p:txBody>
      </p:sp>
      <p:sp>
        <p:nvSpPr>
          <p:cNvPr id="7" name="Slide Number Placeholder 6"/>
          <p:cNvSpPr>
            <a:spLocks noGrp="1"/>
          </p:cNvSpPr>
          <p:nvPr>
            <p:ph type="sldNum" sz="quarter" idx="12"/>
          </p:nvPr>
        </p:nvSpPr>
        <p:spPr/>
        <p:txBody>
          <a:bodyPr/>
          <a:lstStyle/>
          <a:p>
            <a:fld id="{ADC0D305-3421-4FDF-BA08-5C09079D6CA6}" type="slidenum">
              <a:rPr lang="en-US" smtClean="0"/>
              <a:pPr/>
              <a:t>12</a:t>
            </a:fld>
            <a:endParaRPr lang="en-US"/>
          </a:p>
        </p:txBody>
      </p:sp>
    </p:spTree>
    <p:extLst>
      <p:ext uri="{BB962C8B-B14F-4D97-AF65-F5344CB8AC3E}">
        <p14:creationId xmlns:p14="http://schemas.microsoft.com/office/powerpoint/2010/main" val="3991900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Calibri" panose="020F0502020204030204" pitchFamily="34" charset="0"/>
              </a:rPr>
              <a:t>Extended Period of Eligibility (EPE)</a:t>
            </a:r>
            <a:endParaRPr lang="en-US" sz="3200" dirty="0">
              <a:latin typeface="Calibri" panose="020F0502020204030204" pitchFamily="34" charset="0"/>
            </a:endParaRPr>
          </a:p>
        </p:txBody>
      </p:sp>
      <p:sp>
        <p:nvSpPr>
          <p:cNvPr id="3" name="Content Placeholder 2"/>
          <p:cNvSpPr>
            <a:spLocks noGrp="1"/>
          </p:cNvSpPr>
          <p:nvPr>
            <p:ph idx="1"/>
          </p:nvPr>
        </p:nvSpPr>
        <p:spPr/>
        <p:txBody>
          <a:bodyPr/>
          <a:lstStyle/>
          <a:p>
            <a:r>
              <a:rPr lang="en-US" sz="2400" dirty="0">
                <a:latin typeface="Calibri" panose="020F0502020204030204" pitchFamily="34" charset="0"/>
              </a:rPr>
              <a:t>Extended Period of Eligibility (EPE) begins with the month immediately following completion of the trial work period and ends 36 months later. </a:t>
            </a:r>
          </a:p>
          <a:p>
            <a:endParaRPr lang="en-US" sz="2400" dirty="0">
              <a:latin typeface="Calibri" panose="020F0502020204030204" pitchFamily="34" charset="0"/>
            </a:endParaRPr>
          </a:p>
          <a:p>
            <a:r>
              <a:rPr lang="en-US" sz="2400" dirty="0">
                <a:latin typeface="Calibri" panose="020F0502020204030204" pitchFamily="34" charset="0"/>
              </a:rPr>
              <a:t>The beneficiary must continue to have a disabling impairment to access the Extended Period of Eligibility. </a:t>
            </a:r>
          </a:p>
          <a:p>
            <a:pPr marL="0" indent="0">
              <a:buNone/>
            </a:pPr>
            <a:endParaRPr lang="en-US" dirty="0"/>
          </a:p>
        </p:txBody>
      </p:sp>
      <p:sp>
        <p:nvSpPr>
          <p:cNvPr id="4" name="Slide Number Placeholder 3"/>
          <p:cNvSpPr>
            <a:spLocks noGrp="1"/>
          </p:cNvSpPr>
          <p:nvPr>
            <p:ph type="sldNum" sz="quarter" idx="12"/>
          </p:nvPr>
        </p:nvSpPr>
        <p:spPr/>
        <p:txBody>
          <a:bodyPr/>
          <a:lstStyle/>
          <a:p>
            <a:fld id="{466A2C85-7B94-4883-86E3-0CBE84E36328}" type="slidenum">
              <a:rPr lang="en-US" smtClean="0"/>
              <a:t>13</a:t>
            </a:fld>
            <a:endParaRPr lang="en-US"/>
          </a:p>
        </p:txBody>
      </p:sp>
    </p:spTree>
    <p:extLst>
      <p:ext uri="{BB962C8B-B14F-4D97-AF65-F5344CB8AC3E}">
        <p14:creationId xmlns:p14="http://schemas.microsoft.com/office/powerpoint/2010/main" val="1261299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391" y="1064860"/>
            <a:ext cx="7928999" cy="727838"/>
          </a:xfrm>
        </p:spPr>
        <p:txBody>
          <a:bodyPr>
            <a:noAutofit/>
          </a:bodyPr>
          <a:lstStyle/>
          <a:p>
            <a:r>
              <a:rPr lang="en-US" sz="3200" dirty="0">
                <a:latin typeface="Calibri" panose="020F0502020204030204" pitchFamily="34" charset="0"/>
              </a:rPr>
              <a:t>What happens if my earnings are above the SGA guideline?</a:t>
            </a:r>
            <a:br>
              <a:rPr lang="en-US" sz="3200" dirty="0">
                <a:latin typeface="Calibri" panose="020F0502020204030204" pitchFamily="34" charset="0"/>
              </a:rPr>
            </a:br>
            <a:endParaRPr lang="en-US" sz="3200" dirty="0">
              <a:latin typeface="Calibri" panose="020F0502020204030204" pitchFamily="34" charset="0"/>
            </a:endParaRPr>
          </a:p>
        </p:txBody>
      </p:sp>
      <p:sp>
        <p:nvSpPr>
          <p:cNvPr id="3" name="Content Placeholder 2"/>
          <p:cNvSpPr>
            <a:spLocks noGrp="1"/>
          </p:cNvSpPr>
          <p:nvPr>
            <p:ph idx="1"/>
          </p:nvPr>
        </p:nvSpPr>
        <p:spPr>
          <a:xfrm>
            <a:off x="565459" y="1792699"/>
            <a:ext cx="7915931" cy="3306798"/>
          </a:xfrm>
        </p:spPr>
        <p:txBody>
          <a:bodyPr>
            <a:normAutofit fontScale="25000" lnSpcReduction="20000"/>
          </a:bodyPr>
          <a:lstStyle/>
          <a:p>
            <a:pPr marL="0" indent="0">
              <a:buNone/>
            </a:pPr>
            <a:r>
              <a:rPr lang="en-US" sz="9600" dirty="0">
                <a:latin typeface="Calibri" panose="020F0502020204030204" pitchFamily="34" charset="0"/>
              </a:rPr>
              <a:t>Work incentives are a way for the SSA to encourage work activity by limiting the impact of work on benefits. </a:t>
            </a:r>
          </a:p>
          <a:p>
            <a:pPr marL="0" indent="0">
              <a:buNone/>
            </a:pPr>
            <a:r>
              <a:rPr lang="en-US" sz="9600" u="sng" dirty="0">
                <a:latin typeface="Calibri" panose="020F0502020204030204" pitchFamily="34" charset="0"/>
              </a:rPr>
              <a:t>SSDI Work Incentives Include: </a:t>
            </a:r>
          </a:p>
          <a:p>
            <a:r>
              <a:rPr lang="en-US" sz="9600" b="1" dirty="0">
                <a:latin typeface="Calibri" panose="020F0502020204030204" pitchFamily="34" charset="0"/>
              </a:rPr>
              <a:t>Grace Period </a:t>
            </a:r>
            <a:r>
              <a:rPr lang="en-US" sz="9600" dirty="0">
                <a:latin typeface="Calibri" panose="020F0502020204030204" pitchFamily="34" charset="0"/>
              </a:rPr>
              <a:t>– SSA is looking for a pattern </a:t>
            </a:r>
          </a:p>
          <a:p>
            <a:r>
              <a:rPr lang="en-US" sz="9600" b="1" dirty="0">
                <a:latin typeface="Calibri" panose="020F0502020204030204" pitchFamily="34" charset="0"/>
              </a:rPr>
              <a:t>Subsidies/ Special Conditions </a:t>
            </a:r>
            <a:r>
              <a:rPr lang="en-US" sz="9600" dirty="0">
                <a:latin typeface="Calibri" panose="020F0502020204030204" pitchFamily="34" charset="0"/>
              </a:rPr>
              <a:t>- SSA recognizes that sometimes a person’s disability results in the need for extra assistance, a reduced production rate, frequent breaks, or fewer job duties than co-workers in a similar job – accommodations! </a:t>
            </a:r>
          </a:p>
          <a:p>
            <a:r>
              <a:rPr lang="en-US" sz="9600" b="1" dirty="0">
                <a:latin typeface="Calibri" panose="020F0502020204030204" pitchFamily="34" charset="0"/>
              </a:rPr>
              <a:t>Impairment Related Work Expense </a:t>
            </a:r>
            <a:r>
              <a:rPr lang="en-US" sz="9600" dirty="0">
                <a:latin typeface="Calibri" panose="020F0502020204030204" pitchFamily="34" charset="0"/>
              </a:rPr>
              <a:t>– The beneficiary is paying for something out of pocket that relates to their disability and work (Medication Expenses)</a:t>
            </a:r>
          </a:p>
          <a:p>
            <a:pPr marL="0" indent="0">
              <a:buNone/>
            </a:pPr>
            <a:endParaRPr lang="en-US" sz="6000" dirty="0">
              <a:latin typeface="Calibri" panose="020F0502020204030204" pitchFamily="34" charset="0"/>
            </a:endParaRPr>
          </a:p>
          <a:p>
            <a:endParaRPr lang="en-US" sz="6000" b="1" dirty="0">
              <a:latin typeface="Calibri" panose="020F0502020204030204" pitchFamily="34" charset="0"/>
            </a:endParaRPr>
          </a:p>
          <a:p>
            <a:pPr marL="0" indent="0">
              <a:buNone/>
            </a:pPr>
            <a:endParaRPr lang="en-US" sz="6000" dirty="0">
              <a:latin typeface="Calibri" panose="020F0502020204030204" pitchFamily="34" charset="0"/>
            </a:endParaRPr>
          </a:p>
          <a:p>
            <a:pPr marL="0" indent="0">
              <a:buNone/>
            </a:pPr>
            <a:endParaRPr lang="en-US" sz="6000" dirty="0">
              <a:latin typeface="Calibri" panose="020F0502020204030204" pitchFamily="34" charset="0"/>
            </a:endParaRPr>
          </a:p>
          <a:p>
            <a:pPr marL="0" indent="0">
              <a:buNone/>
            </a:pPr>
            <a:endParaRPr lang="en-US" sz="6000" dirty="0">
              <a:latin typeface="Calibri" panose="020F0502020204030204" pitchFamily="34" charset="0"/>
            </a:endParaRPr>
          </a:p>
          <a:p>
            <a:pPr marL="0" indent="0">
              <a:buNone/>
            </a:pPr>
            <a:endParaRPr lang="en-US" sz="6000" dirty="0">
              <a:latin typeface="Calibri" panose="020F0502020204030204" pitchFamily="34" charset="0"/>
            </a:endParaRPr>
          </a:p>
          <a:p>
            <a:pPr marL="0" indent="0">
              <a:buNone/>
            </a:pPr>
            <a:endParaRPr lang="en-US" sz="6000" dirty="0">
              <a:latin typeface="Calibri" panose="020F0502020204030204" pitchFamily="34" charset="0"/>
            </a:endParaRPr>
          </a:p>
          <a:p>
            <a:pPr marL="0" indent="0">
              <a:buNone/>
            </a:pPr>
            <a:endParaRPr lang="en-US" sz="6000" dirty="0">
              <a:latin typeface="Calibri" panose="020F0502020204030204" pitchFamily="34" charset="0"/>
            </a:endParaRPr>
          </a:p>
          <a:p>
            <a:pPr marL="0" indent="0">
              <a:buNone/>
            </a:pPr>
            <a:endParaRPr lang="en-US" sz="6000" dirty="0">
              <a:latin typeface="Calibri" panose="020F0502020204030204" pitchFamily="34" charset="0"/>
            </a:endParaRPr>
          </a:p>
          <a:p>
            <a:pPr marL="0" indent="0">
              <a:buNone/>
            </a:pPr>
            <a:endParaRPr lang="en-US" sz="2700" dirty="0">
              <a:latin typeface="Calibri" panose="020F0502020204030204" pitchFamily="34" charset="0"/>
            </a:endParaRPr>
          </a:p>
          <a:p>
            <a:pPr marL="0" indent="0">
              <a:buNone/>
            </a:pPr>
            <a:endParaRPr lang="en-US" dirty="0" smtClean="0"/>
          </a:p>
          <a:p>
            <a:pPr marL="0" indent="0">
              <a:buNone/>
            </a:pPr>
            <a:endParaRPr lang="en-US" sz="1800" dirty="0"/>
          </a:p>
          <a:p>
            <a:pPr marL="0" indent="0">
              <a:buNone/>
            </a:pPr>
            <a:endParaRPr lang="en-US" sz="6000" dirty="0"/>
          </a:p>
          <a:p>
            <a:pPr marL="0" indent="0">
              <a:buNone/>
            </a:pPr>
            <a:endParaRPr lang="en-US" sz="6000" dirty="0"/>
          </a:p>
          <a:p>
            <a:pPr marL="0" indent="0">
              <a:buNone/>
            </a:pPr>
            <a:r>
              <a:rPr lang="en-US" sz="6000" dirty="0"/>
              <a:t> </a:t>
            </a:r>
          </a:p>
          <a:p>
            <a:pPr marL="0" indent="0">
              <a:buNone/>
            </a:pPr>
            <a:r>
              <a:rPr lang="en-US" dirty="0"/>
              <a:t>    </a:t>
            </a:r>
          </a:p>
          <a:p>
            <a:pPr marL="0" indent="0">
              <a:buNone/>
            </a:pPr>
            <a:endParaRPr lang="en-US" dirty="0" smtClean="0"/>
          </a:p>
          <a:p>
            <a:pPr marL="0" indent="0">
              <a:buNone/>
            </a:pPr>
            <a:r>
              <a:rPr lang="en-US" dirty="0" smtClean="0"/>
              <a:t> </a:t>
            </a:r>
          </a:p>
        </p:txBody>
      </p:sp>
      <p:sp>
        <p:nvSpPr>
          <p:cNvPr id="7" name="Slide Number Placeholder 6"/>
          <p:cNvSpPr>
            <a:spLocks noGrp="1"/>
          </p:cNvSpPr>
          <p:nvPr>
            <p:ph type="sldNum" sz="quarter" idx="12"/>
          </p:nvPr>
        </p:nvSpPr>
        <p:spPr/>
        <p:txBody>
          <a:bodyPr/>
          <a:lstStyle/>
          <a:p>
            <a:fld id="{ADC0D305-3421-4FDF-BA08-5C09079D6CA6}" type="slidenum">
              <a:rPr lang="en-US" smtClean="0"/>
              <a:pPr/>
              <a:t>14</a:t>
            </a:fld>
            <a:endParaRPr lang="en-US"/>
          </a:p>
        </p:txBody>
      </p:sp>
    </p:spTree>
    <p:extLst>
      <p:ext uri="{BB962C8B-B14F-4D97-AF65-F5344CB8AC3E}">
        <p14:creationId xmlns:p14="http://schemas.microsoft.com/office/powerpoint/2010/main" val="600613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519" y="109833"/>
            <a:ext cx="7028962" cy="1183566"/>
          </a:xfrm>
        </p:spPr>
        <p:txBody>
          <a:bodyPr>
            <a:normAutofit/>
          </a:bodyPr>
          <a:lstStyle/>
          <a:p>
            <a:r>
              <a:rPr lang="en-US" sz="3200" dirty="0" smtClean="0">
                <a:latin typeface="Calibri" panose="020F0502020204030204" pitchFamily="34" charset="0"/>
              </a:rPr>
              <a:t>Self-Employment Work Incentives </a:t>
            </a:r>
            <a:endParaRPr lang="en-US" sz="3200"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sz="2400" b="1" dirty="0" err="1">
                <a:latin typeface="Calibri" panose="020F0502020204030204" pitchFamily="34" charset="0"/>
              </a:rPr>
              <a:t>Unincurred</a:t>
            </a:r>
            <a:r>
              <a:rPr lang="en-US" sz="2400" b="1" dirty="0">
                <a:latin typeface="Calibri" panose="020F0502020204030204" pitchFamily="34" charset="0"/>
              </a:rPr>
              <a:t> Business Expenses</a:t>
            </a:r>
            <a:r>
              <a:rPr lang="en-US" sz="2400" dirty="0">
                <a:latin typeface="Calibri" panose="020F0502020204030204" pitchFamily="34" charset="0"/>
              </a:rPr>
              <a:t>—If there is business support given to you at no cost (for example Vocational Rehabilitation pays for services or equipment you need in self-employment), the cost of this support is deducted from your net earnings in determining when you have reached SGA.</a:t>
            </a:r>
          </a:p>
          <a:p>
            <a:r>
              <a:rPr lang="en-US" sz="2400" b="1" dirty="0">
                <a:latin typeface="Calibri" panose="020F0502020204030204" pitchFamily="34" charset="0"/>
              </a:rPr>
              <a:t>Unpaid Help</a:t>
            </a:r>
            <a:r>
              <a:rPr lang="en-US" sz="2400" dirty="0">
                <a:latin typeface="Calibri" panose="020F0502020204030204" pitchFamily="34" charset="0"/>
              </a:rPr>
              <a:t>—If you receive help from friends, relatives, professionals or others in performing business-related tasks, and they are not paid for this assistance, the fair labor cost of this assistance is deducted from your net earnings in determining whether you have engaged in SGA.</a:t>
            </a:r>
          </a:p>
        </p:txBody>
      </p:sp>
      <p:sp>
        <p:nvSpPr>
          <p:cNvPr id="4" name="Slide Number Placeholder 3"/>
          <p:cNvSpPr>
            <a:spLocks noGrp="1"/>
          </p:cNvSpPr>
          <p:nvPr>
            <p:ph type="sldNum" sz="quarter" idx="12"/>
          </p:nvPr>
        </p:nvSpPr>
        <p:spPr/>
        <p:txBody>
          <a:bodyPr/>
          <a:lstStyle/>
          <a:p>
            <a:fld id="{466A2C85-7B94-4883-86E3-0CBE84E36328}" type="slidenum">
              <a:rPr lang="en-US" smtClean="0"/>
              <a:t>15</a:t>
            </a:fld>
            <a:endParaRPr lang="en-US"/>
          </a:p>
        </p:txBody>
      </p:sp>
    </p:spTree>
    <p:extLst>
      <p:ext uri="{BB962C8B-B14F-4D97-AF65-F5344CB8AC3E}">
        <p14:creationId xmlns:p14="http://schemas.microsoft.com/office/powerpoint/2010/main" val="3994690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432" y="1002698"/>
            <a:ext cx="7928999" cy="727838"/>
          </a:xfrm>
        </p:spPr>
        <p:txBody>
          <a:bodyPr>
            <a:normAutofit fontScale="90000"/>
          </a:bodyPr>
          <a:lstStyle/>
          <a:p>
            <a:r>
              <a:rPr lang="en-US" sz="3600" dirty="0"/>
              <a:t>What if I must stop working after this</a:t>
            </a:r>
            <a:br>
              <a:rPr lang="en-US" sz="3600" dirty="0"/>
            </a:br>
            <a:r>
              <a:rPr lang="en-US" sz="3600" dirty="0"/>
              <a:t>I use all the incentives? </a:t>
            </a:r>
            <a:r>
              <a:rPr lang="en-US" dirty="0"/>
              <a:t/>
            </a:r>
            <a:br>
              <a:rPr lang="en-US" dirty="0"/>
            </a:br>
            <a:endParaRPr lang="en-US" dirty="0"/>
          </a:p>
        </p:txBody>
      </p:sp>
      <p:sp>
        <p:nvSpPr>
          <p:cNvPr id="3" name="Content Placeholder 2"/>
          <p:cNvSpPr>
            <a:spLocks noGrp="1"/>
          </p:cNvSpPr>
          <p:nvPr>
            <p:ph idx="1"/>
          </p:nvPr>
        </p:nvSpPr>
        <p:spPr>
          <a:xfrm>
            <a:off x="594432" y="1580688"/>
            <a:ext cx="7915931" cy="4265930"/>
          </a:xfrm>
        </p:spPr>
        <p:txBody>
          <a:bodyPr>
            <a:normAutofit fontScale="47500" lnSpcReduction="20000"/>
          </a:bodyPr>
          <a:lstStyle/>
          <a:p>
            <a:r>
              <a:rPr lang="en-US" sz="5100" dirty="0">
                <a:latin typeface="Calibri" panose="020F0502020204030204" pitchFamily="34" charset="0"/>
              </a:rPr>
              <a:t>If you must stop working because of the same or a related disability, you may ask Social Security to restart your benefits without having to file a new application.  You must make this request within 5 years of the month in which your SSDI benefits were terminated.   Social Security will pay you provisional benefits for up to six months while they make their decision.</a:t>
            </a:r>
          </a:p>
          <a:p>
            <a:pPr marL="0" indent="0">
              <a:buNone/>
            </a:pPr>
            <a:endParaRPr lang="en-US" sz="5100" dirty="0">
              <a:latin typeface="Calibri" panose="020F0502020204030204" pitchFamily="34" charset="0"/>
            </a:endParaRPr>
          </a:p>
          <a:p>
            <a:r>
              <a:rPr lang="en-US" sz="5100" dirty="0">
                <a:latin typeface="Calibri" panose="020F0502020204030204" pitchFamily="34" charset="0"/>
              </a:rPr>
              <a:t>This process is known as </a:t>
            </a:r>
            <a:r>
              <a:rPr lang="en-US" sz="5100" b="1" dirty="0">
                <a:latin typeface="Calibri" panose="020F0502020204030204" pitchFamily="34" charset="0"/>
              </a:rPr>
              <a:t>Expedited Reinstatement of Benefits</a:t>
            </a:r>
            <a:r>
              <a:rPr lang="en-US" sz="5100" dirty="0">
                <a:latin typeface="Calibri" panose="020F0502020204030204" pitchFamily="34" charset="0"/>
              </a:rPr>
              <a:t>.</a:t>
            </a:r>
          </a:p>
          <a:p>
            <a:pPr marL="0" indent="0">
              <a:buNone/>
            </a:pPr>
            <a:endParaRPr lang="en-US" sz="5100" dirty="0">
              <a:latin typeface="Calibri" panose="020F0502020204030204" pitchFamily="34" charset="0"/>
            </a:endParaRPr>
          </a:p>
          <a:p>
            <a:r>
              <a:rPr lang="en-US" sz="5100" dirty="0">
                <a:latin typeface="Calibri" panose="020F0502020204030204" pitchFamily="34" charset="0"/>
              </a:rPr>
              <a:t>After this five year period, you may always file a new application for benefits if needed.</a:t>
            </a:r>
          </a:p>
          <a:p>
            <a:pPr marL="0" indent="0">
              <a:buNone/>
            </a:pPr>
            <a:endParaRPr lang="en-US" dirty="0" smtClean="0"/>
          </a:p>
          <a:p>
            <a:pPr marL="0" indent="0">
              <a:buNone/>
            </a:pPr>
            <a:r>
              <a:rPr lang="en-US" dirty="0" smtClean="0"/>
              <a:t>    </a:t>
            </a:r>
          </a:p>
          <a:p>
            <a:pPr marL="0" indent="0">
              <a:buNone/>
            </a:pPr>
            <a:endParaRPr lang="en-US" dirty="0"/>
          </a:p>
        </p:txBody>
      </p:sp>
      <p:sp>
        <p:nvSpPr>
          <p:cNvPr id="7" name="Slide Number Placeholder 6"/>
          <p:cNvSpPr>
            <a:spLocks noGrp="1"/>
          </p:cNvSpPr>
          <p:nvPr>
            <p:ph type="sldNum" sz="quarter" idx="12"/>
          </p:nvPr>
        </p:nvSpPr>
        <p:spPr/>
        <p:txBody>
          <a:bodyPr/>
          <a:lstStyle/>
          <a:p>
            <a:fld id="{ADC0D305-3421-4FDF-BA08-5C09079D6CA6}" type="slidenum">
              <a:rPr lang="en-US" smtClean="0"/>
              <a:pPr/>
              <a:t>16</a:t>
            </a:fld>
            <a:endParaRPr lang="en-US"/>
          </a:p>
        </p:txBody>
      </p:sp>
    </p:spTree>
    <p:extLst>
      <p:ext uri="{BB962C8B-B14F-4D97-AF65-F5344CB8AC3E}">
        <p14:creationId xmlns:p14="http://schemas.microsoft.com/office/powerpoint/2010/main" val="4052625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034" y="406164"/>
            <a:ext cx="7928999" cy="727838"/>
          </a:xfrm>
        </p:spPr>
        <p:txBody>
          <a:bodyPr>
            <a:normAutofit fontScale="90000"/>
          </a:bodyPr>
          <a:lstStyle/>
          <a:p>
            <a:r>
              <a:rPr lang="en-US" sz="3600" dirty="0" smtClean="0">
                <a:latin typeface="Calibri" panose="020F0502020204030204" pitchFamily="34" charset="0"/>
              </a:rPr>
              <a:t>Medicare</a:t>
            </a:r>
            <a:r>
              <a:rPr lang="en-US" dirty="0" smtClean="0">
                <a:latin typeface="Calibri" panose="020F0502020204030204" pitchFamily="34" charset="0"/>
              </a:rPr>
              <a:t> </a:t>
            </a:r>
            <a:r>
              <a:rPr lang="en-US" dirty="0">
                <a:latin typeface="Calibri" panose="020F0502020204030204" pitchFamily="34" charset="0"/>
              </a:rPr>
              <a:t/>
            </a:r>
            <a:br>
              <a:rPr lang="en-US" dirty="0">
                <a:latin typeface="Calibri" panose="020F0502020204030204" pitchFamily="34" charset="0"/>
              </a:rPr>
            </a:br>
            <a:endParaRPr lang="en-US" dirty="0">
              <a:latin typeface="Calibri" panose="020F0502020204030204" pitchFamily="34" charset="0"/>
            </a:endParaRPr>
          </a:p>
        </p:txBody>
      </p:sp>
      <p:sp>
        <p:nvSpPr>
          <p:cNvPr id="3" name="Content Placeholder 2"/>
          <p:cNvSpPr>
            <a:spLocks noGrp="1"/>
          </p:cNvSpPr>
          <p:nvPr>
            <p:ph idx="1"/>
          </p:nvPr>
        </p:nvSpPr>
        <p:spPr>
          <a:xfrm>
            <a:off x="614034" y="995452"/>
            <a:ext cx="8355508" cy="3970421"/>
          </a:xfrm>
        </p:spPr>
        <p:txBody>
          <a:bodyPr>
            <a:noAutofit/>
          </a:bodyPr>
          <a:lstStyle/>
          <a:p>
            <a:pPr marL="0" indent="0">
              <a:buNone/>
            </a:pPr>
            <a:r>
              <a:rPr lang="en-US" sz="2400" dirty="0">
                <a:latin typeface="Calibri" panose="020F0502020204030204" pitchFamily="34" charset="0"/>
              </a:rPr>
              <a:t>Medicare is our country’s health insurance program for people age 65 or older, certain people with disabilities who are under age 65 and people of any age who have permanent kidney failure. </a:t>
            </a:r>
          </a:p>
          <a:p>
            <a:pPr marL="0" indent="0">
              <a:buNone/>
            </a:pPr>
            <a:r>
              <a:rPr lang="en-US" sz="2400" dirty="0">
                <a:latin typeface="Calibri" panose="020F0502020204030204" pitchFamily="34" charset="0"/>
              </a:rPr>
              <a:t>It provides basic protection against the cost of health care, but it does not cover all medical expenses or the cost of most long-term care. </a:t>
            </a:r>
          </a:p>
          <a:p>
            <a:pPr marL="0" indent="0">
              <a:buNone/>
            </a:pPr>
            <a:r>
              <a:rPr lang="en-US" sz="2400" dirty="0">
                <a:latin typeface="Calibri" panose="020F0502020204030204" pitchFamily="34" charset="0"/>
              </a:rPr>
              <a:t>The Medicare program is financed by a portion of the Federal Insurance Contributions Act (FICA) taxes paid by workers and their employers. It also is financed in part by monthly premiums paid by beneficiaries. </a:t>
            </a:r>
          </a:p>
          <a:p>
            <a:pPr marL="0" indent="0">
              <a:buNone/>
            </a:pPr>
            <a:r>
              <a:rPr lang="en-US" sz="2400" dirty="0">
                <a:latin typeface="Calibri" panose="020F0502020204030204" pitchFamily="34" charset="0"/>
              </a:rPr>
              <a:t>Social Security Administration determines who is eligible for Medicare, enrolls people in the program, and disseminates general Medicare information. </a:t>
            </a:r>
          </a:p>
          <a:p>
            <a:pPr marL="0" indent="0">
              <a:buNone/>
            </a:pPr>
            <a:r>
              <a:rPr lang="en-US" sz="2400" dirty="0">
                <a:latin typeface="Calibri" panose="020F0502020204030204" pitchFamily="34" charset="0"/>
              </a:rPr>
              <a:t>Once you have been receiving SSDI for 24 months, you are eligible for Medicare Insurance </a:t>
            </a:r>
            <a:endParaRPr lang="en-US" sz="2400" dirty="0"/>
          </a:p>
        </p:txBody>
      </p:sp>
      <p:sp>
        <p:nvSpPr>
          <p:cNvPr id="7" name="Slide Number Placeholder 6"/>
          <p:cNvSpPr>
            <a:spLocks noGrp="1"/>
          </p:cNvSpPr>
          <p:nvPr>
            <p:ph type="sldNum" sz="quarter" idx="12"/>
          </p:nvPr>
        </p:nvSpPr>
        <p:spPr/>
        <p:txBody>
          <a:bodyPr/>
          <a:lstStyle/>
          <a:p>
            <a:fld id="{ADC0D305-3421-4FDF-BA08-5C09079D6CA6}" type="slidenum">
              <a:rPr lang="en-US" smtClean="0"/>
              <a:pPr/>
              <a:t>17</a:t>
            </a:fld>
            <a:endParaRPr lang="en-US"/>
          </a:p>
        </p:txBody>
      </p:sp>
    </p:spTree>
    <p:extLst>
      <p:ext uri="{BB962C8B-B14F-4D97-AF65-F5344CB8AC3E}">
        <p14:creationId xmlns:p14="http://schemas.microsoft.com/office/powerpoint/2010/main" val="2685529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520" y="0"/>
            <a:ext cx="7028962" cy="1183566"/>
          </a:xfrm>
        </p:spPr>
        <p:txBody>
          <a:bodyPr>
            <a:normAutofit/>
          </a:bodyPr>
          <a:lstStyle/>
          <a:p>
            <a:r>
              <a:rPr lang="en-US" sz="3200" dirty="0" smtClean="0">
                <a:latin typeface="Calibri" panose="020F0502020204030204" pitchFamily="34" charset="0"/>
              </a:rPr>
              <a:t>Medicare Parts </a:t>
            </a:r>
            <a:endParaRPr lang="en-US" sz="3200"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sz="2400" dirty="0">
                <a:latin typeface="Calibri" panose="020F0502020204030204" pitchFamily="34" charset="0"/>
              </a:rPr>
              <a:t>Medicare “Part A” (also known as Hospital Insurance or HI) helps pay for care in a hospital and skilled nursing facility, home health care and hospice care.</a:t>
            </a:r>
          </a:p>
          <a:p>
            <a:r>
              <a:rPr lang="en-US" sz="2400" dirty="0">
                <a:latin typeface="Calibri" panose="020F0502020204030204" pitchFamily="34" charset="0"/>
              </a:rPr>
              <a:t>Medicare “Part B” (also known as Supplemental Medical Insurance or SMI) helps pay for doctors, outpatient hospital care and other medical services. </a:t>
            </a:r>
            <a:br>
              <a:rPr lang="en-US" sz="2400" dirty="0">
                <a:latin typeface="Calibri" panose="020F0502020204030204" pitchFamily="34" charset="0"/>
              </a:rPr>
            </a:br>
            <a:r>
              <a:rPr lang="en-US" sz="2400" dirty="0">
                <a:latin typeface="Calibri" panose="020F0502020204030204" pitchFamily="34" charset="0"/>
              </a:rPr>
              <a:t>Anyone who is eligible for premium-free Medicare hospital insurance (Part A) can also enroll in Medicare supplemental medical insurance (Part B) by paying a monthly premium. </a:t>
            </a:r>
          </a:p>
          <a:p>
            <a:r>
              <a:rPr lang="en-US" sz="2400" dirty="0">
                <a:latin typeface="Calibri" panose="020F0502020204030204" pitchFamily="34" charset="0"/>
              </a:rPr>
              <a:t>Medicare “Part D” Prescription Coverage </a:t>
            </a:r>
          </a:p>
        </p:txBody>
      </p:sp>
      <p:sp>
        <p:nvSpPr>
          <p:cNvPr id="4" name="Slide Number Placeholder 3"/>
          <p:cNvSpPr>
            <a:spLocks noGrp="1"/>
          </p:cNvSpPr>
          <p:nvPr>
            <p:ph type="sldNum" sz="quarter" idx="12"/>
          </p:nvPr>
        </p:nvSpPr>
        <p:spPr/>
        <p:txBody>
          <a:bodyPr/>
          <a:lstStyle/>
          <a:p>
            <a:fld id="{466A2C85-7B94-4883-86E3-0CBE84E36328}" type="slidenum">
              <a:rPr lang="en-US" smtClean="0"/>
              <a:t>18</a:t>
            </a:fld>
            <a:endParaRPr lang="en-US"/>
          </a:p>
        </p:txBody>
      </p:sp>
    </p:spTree>
    <p:extLst>
      <p:ext uri="{BB962C8B-B14F-4D97-AF65-F5344CB8AC3E}">
        <p14:creationId xmlns:p14="http://schemas.microsoft.com/office/powerpoint/2010/main" val="4230173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521" y="-42573"/>
            <a:ext cx="7028962" cy="1183566"/>
          </a:xfrm>
        </p:spPr>
        <p:txBody>
          <a:bodyPr>
            <a:normAutofit/>
          </a:bodyPr>
          <a:lstStyle/>
          <a:p>
            <a:r>
              <a:rPr lang="en-US" sz="3200" dirty="0" smtClean="0">
                <a:latin typeface="Calibri" panose="020F0502020204030204" pitchFamily="34" charset="0"/>
              </a:rPr>
              <a:t>Extended Period of Medicare Coverage </a:t>
            </a:r>
            <a:endParaRPr lang="en-US" sz="3200" dirty="0">
              <a:latin typeface="Calibri" panose="020F0502020204030204" pitchFamily="34" charset="0"/>
            </a:endParaRPr>
          </a:p>
        </p:txBody>
      </p:sp>
      <p:sp>
        <p:nvSpPr>
          <p:cNvPr id="3" name="Content Placeholder 2"/>
          <p:cNvSpPr>
            <a:spLocks noGrp="1"/>
          </p:cNvSpPr>
          <p:nvPr>
            <p:ph idx="1"/>
          </p:nvPr>
        </p:nvSpPr>
        <p:spPr>
          <a:xfrm>
            <a:off x="1057522" y="1740334"/>
            <a:ext cx="7028961" cy="3465512"/>
          </a:xfrm>
        </p:spPr>
        <p:txBody>
          <a:bodyPr>
            <a:noAutofit/>
          </a:bodyPr>
          <a:lstStyle/>
          <a:p>
            <a:pPr marL="0" indent="0">
              <a:buNone/>
            </a:pPr>
            <a:r>
              <a:rPr lang="en-US" sz="2400" dirty="0">
                <a:latin typeface="Calibri" panose="020F0502020204030204" pitchFamily="34" charset="0"/>
              </a:rPr>
              <a:t>Provided that the disabling condition continues, individuals who lose cash payments due to SGA level work will retain free Medicare Part A and Premium-based Medicare Part B coverage for at least 93-months after the end of the Trial Work Period. </a:t>
            </a:r>
          </a:p>
          <a:p>
            <a:pPr marL="0" indent="0">
              <a:buNone/>
            </a:pPr>
            <a:endParaRPr lang="en-US" sz="2400" dirty="0">
              <a:latin typeface="Calibri" panose="020F0502020204030204" pitchFamily="34" charset="0"/>
            </a:endParaRPr>
          </a:p>
          <a:p>
            <a:pPr marL="0" indent="0">
              <a:buNone/>
            </a:pPr>
            <a:r>
              <a:rPr lang="en-US" sz="2400" dirty="0">
                <a:latin typeface="Calibri" panose="020F0502020204030204" pitchFamily="34" charset="0"/>
              </a:rPr>
              <a:t>Exactly when the Extended Medicare Coverage begins and ends is determined by when you consistently reach Substantial Gainful Activity. SSA makes this determination. </a:t>
            </a:r>
          </a:p>
          <a:p>
            <a:pPr marL="0" indent="0">
              <a:buNone/>
            </a:pPr>
            <a:endParaRPr lang="en-US" sz="2400" dirty="0">
              <a:latin typeface="Calibri" panose="020F0502020204030204" pitchFamily="34" charset="0"/>
            </a:endParaRPr>
          </a:p>
          <a:p>
            <a:pPr marL="0" indent="0">
              <a:buNone/>
            </a:pPr>
            <a:endParaRPr lang="en-US" sz="2400" dirty="0"/>
          </a:p>
        </p:txBody>
      </p:sp>
      <p:sp>
        <p:nvSpPr>
          <p:cNvPr id="4" name="Slide Number Placeholder 3"/>
          <p:cNvSpPr>
            <a:spLocks noGrp="1"/>
          </p:cNvSpPr>
          <p:nvPr>
            <p:ph type="sldNum" sz="quarter" idx="12"/>
          </p:nvPr>
        </p:nvSpPr>
        <p:spPr/>
        <p:txBody>
          <a:bodyPr/>
          <a:lstStyle/>
          <a:p>
            <a:fld id="{466A2C85-7B94-4883-86E3-0CBE84E36328}" type="slidenum">
              <a:rPr lang="en-US" smtClean="0"/>
              <a:t>19</a:t>
            </a:fld>
            <a:endParaRPr lang="en-US"/>
          </a:p>
        </p:txBody>
      </p:sp>
    </p:spTree>
    <p:extLst>
      <p:ext uri="{BB962C8B-B14F-4D97-AF65-F5344CB8AC3E}">
        <p14:creationId xmlns:p14="http://schemas.microsoft.com/office/powerpoint/2010/main" val="391694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350264" y="1976091"/>
            <a:ext cx="7579299" cy="4191000"/>
          </a:xfrm>
        </p:spPr>
        <p:txBody>
          <a:bodyPr>
            <a:normAutofit fontScale="92500"/>
          </a:bodyPr>
          <a:lstStyle/>
          <a:p>
            <a:pPr marL="401629" indent="-401629">
              <a:lnSpc>
                <a:spcPts val="2900"/>
              </a:lnSpc>
            </a:pPr>
            <a:r>
              <a:rPr lang="en-US" altLang="en-US" sz="2800" dirty="0">
                <a:latin typeface="Lucida Sans Unicode" panose="020B0602030504020204" pitchFamily="34" charset="0"/>
                <a:ea typeface="Lucida Sans Unicode" panose="020B0602030504020204" pitchFamily="34" charset="0"/>
                <a:cs typeface="Lucida Sans Unicode" panose="020B0602030504020204" pitchFamily="34" charset="0"/>
              </a:rPr>
              <a:t>Audio available through computer or phone.</a:t>
            </a:r>
          </a:p>
          <a:p>
            <a:pPr marL="401629" indent="-401629">
              <a:lnSpc>
                <a:spcPts val="2900"/>
              </a:lnSpc>
            </a:pPr>
            <a:r>
              <a:rPr lang="en-US" altLang="en-US" sz="2800" dirty="0">
                <a:latin typeface="Lucida Sans Unicode" panose="020B0602030504020204" pitchFamily="34" charset="0"/>
                <a:ea typeface="Lucida Sans Unicode" panose="020B0602030504020204" pitchFamily="34" charset="0"/>
                <a:cs typeface="Lucida Sans Unicode" panose="020B0602030504020204" pitchFamily="34" charset="0"/>
              </a:rPr>
              <a:t>Check sound via </a:t>
            </a:r>
            <a:r>
              <a:rPr lang="en-US" altLang="en-US" sz="2800" dirty="0" smtClean="0">
                <a:latin typeface="Lucida Sans Unicode" panose="020B0602030504020204" pitchFamily="34" charset="0"/>
                <a:ea typeface="Lucida Sans Unicode" panose="020B0602030504020204" pitchFamily="34" charset="0"/>
                <a:cs typeface="Lucida Sans Unicode" panose="020B0602030504020204" pitchFamily="34" charset="0"/>
              </a:rPr>
              <a:t>Audio menu at top left</a:t>
            </a:r>
            <a:endParaRPr lang="en-US" altLang="en-US" sz="2800" dirty="0">
              <a:latin typeface="Lucida Sans Unicode" panose="020B0602030504020204" pitchFamily="34" charset="0"/>
              <a:ea typeface="Lucida Sans Unicode" panose="020B0602030504020204" pitchFamily="34" charset="0"/>
              <a:cs typeface="Lucida Sans Unicode" panose="020B0602030504020204" pitchFamily="34" charset="0"/>
            </a:endParaRPr>
          </a:p>
          <a:p>
            <a:pPr marL="401629" indent="-401629">
              <a:lnSpc>
                <a:spcPts val="2900"/>
              </a:lnSpc>
            </a:pPr>
            <a:r>
              <a:rPr lang="en-US" altLang="en-US" sz="2800" dirty="0">
                <a:latin typeface="Lucida Sans Unicode" panose="020B0602030504020204" pitchFamily="34" charset="0"/>
                <a:ea typeface="Lucida Sans Unicode" panose="020B0602030504020204" pitchFamily="34" charset="0"/>
                <a:cs typeface="Lucida Sans Unicode" panose="020B0602030504020204" pitchFamily="34" charset="0"/>
              </a:rPr>
              <a:t>Closed captions: use arrow to expand or contact the Media Viewer window.</a:t>
            </a:r>
          </a:p>
          <a:p>
            <a:pPr marL="401629" indent="-401629">
              <a:lnSpc>
                <a:spcPts val="2900"/>
              </a:lnSpc>
            </a:pPr>
            <a:r>
              <a:rPr lang="en-US" altLang="en-US" sz="2800" dirty="0">
                <a:latin typeface="Lucida Sans Unicode" panose="020B0602030504020204" pitchFamily="34" charset="0"/>
                <a:ea typeface="Lucida Sans Unicode" panose="020B0602030504020204" pitchFamily="34" charset="0"/>
                <a:cs typeface="Lucida Sans Unicode" panose="020B0602030504020204" pitchFamily="34" charset="0"/>
              </a:rPr>
              <a:t>Expand/contract any of the windows in the right-hand column with the arrows</a:t>
            </a:r>
            <a:r>
              <a:rPr lang="en-US" altLang="en-US" sz="2800" dirty="0" smtClean="0">
                <a:latin typeface="Lucida Sans Unicode" panose="020B0602030504020204" pitchFamily="34" charset="0"/>
                <a:ea typeface="Lucida Sans Unicode" panose="020B0602030504020204" pitchFamily="34" charset="0"/>
                <a:cs typeface="Lucida Sans Unicode" panose="020B0602030504020204" pitchFamily="34" charset="0"/>
              </a:rPr>
              <a:t>. May need to do this to see video of presenter.</a:t>
            </a:r>
            <a:endParaRPr lang="en-US" altLang="en-US" sz="2800" dirty="0">
              <a:latin typeface="Lucida Sans Unicode" panose="020B0602030504020204" pitchFamily="34" charset="0"/>
              <a:ea typeface="Lucida Sans Unicode" panose="020B0602030504020204" pitchFamily="34" charset="0"/>
              <a:cs typeface="Lucida Sans Unicode" panose="020B0602030504020204" pitchFamily="34" charset="0"/>
            </a:endParaRPr>
          </a:p>
          <a:p>
            <a:pPr marL="401629" indent="-401629">
              <a:lnSpc>
                <a:spcPts val="2900"/>
              </a:lnSpc>
            </a:pPr>
            <a:r>
              <a:rPr lang="en-US" altLang="en-US" sz="2800" dirty="0">
                <a:latin typeface="Lucida Sans Unicode" panose="020B0602030504020204" pitchFamily="34" charset="0"/>
                <a:ea typeface="Lucida Sans Unicode" panose="020B0602030504020204" pitchFamily="34" charset="0"/>
                <a:cs typeface="Lucida Sans Unicode" panose="020B0602030504020204" pitchFamily="34" charset="0"/>
              </a:rPr>
              <a:t>Expand/contract the size of the right-hand column.</a:t>
            </a:r>
          </a:p>
        </p:txBody>
      </p:sp>
      <p:pic>
        <p:nvPicPr>
          <p:cNvPr id="8195" name="Picture 5" descr="agrMDns.jpg" title="AgrAbility Logo"/>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46851" y="513120"/>
            <a:ext cx="213042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title"/>
          </p:nvPr>
        </p:nvSpPr>
        <p:spPr>
          <a:xfrm>
            <a:off x="350264" y="513120"/>
            <a:ext cx="9150351" cy="1143000"/>
          </a:xfrm>
        </p:spPr>
        <p:txBody>
          <a:bodyPr rtlCol="0">
            <a:normAutofit/>
          </a:bodyPr>
          <a:lstStyle/>
          <a:p>
            <a:pPr>
              <a:defRPr/>
            </a:pPr>
            <a:r>
              <a:rPr lang="en-US" sz="3200" b="1" dirty="0">
                <a:solidFill>
                  <a:schemeClr val="accent6">
                    <a:lumMod val="50000"/>
                  </a:schemeClr>
                </a:solidFill>
                <a:latin typeface="+mn-lt"/>
              </a:rPr>
              <a:t>Basic Webinar Instructions</a:t>
            </a:r>
          </a:p>
        </p:txBody>
      </p:sp>
    </p:spTree>
    <p:extLst>
      <p:ext uri="{BB962C8B-B14F-4D97-AF65-F5344CB8AC3E}">
        <p14:creationId xmlns:p14="http://schemas.microsoft.com/office/powerpoint/2010/main" val="24124698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520" y="0"/>
            <a:ext cx="7028962" cy="1183566"/>
          </a:xfrm>
        </p:spPr>
        <p:txBody>
          <a:bodyPr>
            <a:normAutofit/>
          </a:bodyPr>
          <a:lstStyle/>
          <a:p>
            <a:r>
              <a:rPr lang="en-US" sz="3200" dirty="0" smtClean="0"/>
              <a:t>Understanding the SSI Program</a:t>
            </a:r>
            <a:endParaRPr lang="en-US" sz="3200" dirty="0"/>
          </a:p>
        </p:txBody>
      </p:sp>
      <p:sp>
        <p:nvSpPr>
          <p:cNvPr id="3" name="Content Placeholder 2"/>
          <p:cNvSpPr>
            <a:spLocks noGrp="1"/>
          </p:cNvSpPr>
          <p:nvPr>
            <p:ph idx="1"/>
          </p:nvPr>
        </p:nvSpPr>
        <p:spPr>
          <a:xfrm>
            <a:off x="1057520" y="1413596"/>
            <a:ext cx="7028961" cy="4620682"/>
          </a:xfrm>
        </p:spPr>
        <p:txBody>
          <a:bodyPr>
            <a:noAutofit/>
          </a:bodyPr>
          <a:lstStyle/>
          <a:p>
            <a:r>
              <a:rPr lang="en-US" sz="2400" dirty="0">
                <a:latin typeface="Calibri" panose="020F0502020204030204" pitchFamily="34" charset="0"/>
              </a:rPr>
              <a:t>Supplemental Security Income, often referred to simply as SSI (Title XVI of the Social Security Act ), is another disability benefits program managed by the Social Security Administration. </a:t>
            </a:r>
          </a:p>
          <a:p>
            <a:r>
              <a:rPr lang="en-US" sz="2400" dirty="0">
                <a:latin typeface="Calibri" panose="020F0502020204030204" pitchFamily="34" charset="0"/>
              </a:rPr>
              <a:t>SSI is very different from the benefits paid under Title II of the Social Security Act. </a:t>
            </a:r>
          </a:p>
          <a:p>
            <a:r>
              <a:rPr lang="en-US" sz="2400" dirty="0">
                <a:latin typeface="Calibri" panose="020F0502020204030204" pitchFamily="34" charset="0"/>
              </a:rPr>
              <a:t>SSI is a benefit paid to people who are disabled, blind, or age 65 or older who have few resources and low income, and who meet certain citizenship or residency requirements. </a:t>
            </a:r>
          </a:p>
          <a:p>
            <a:r>
              <a:rPr lang="en-US" sz="2400" dirty="0">
                <a:latin typeface="Calibri" panose="020F0502020204030204" pitchFamily="34" charset="0"/>
              </a:rPr>
              <a:t>The funds used to pay SSI benefits do not come from the Social Security trust fund, but are paid out of general federal tax dollars. </a:t>
            </a:r>
          </a:p>
          <a:p>
            <a:endParaRPr lang="en-US" sz="18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466A2C85-7B94-4883-86E3-0CBE84E36328}" type="slidenum">
              <a:rPr lang="en-US" smtClean="0"/>
              <a:t>20</a:t>
            </a:fld>
            <a:endParaRPr lang="en-US"/>
          </a:p>
        </p:txBody>
      </p:sp>
    </p:spTree>
    <p:extLst>
      <p:ext uri="{BB962C8B-B14F-4D97-AF65-F5344CB8AC3E}">
        <p14:creationId xmlns:p14="http://schemas.microsoft.com/office/powerpoint/2010/main" val="1824838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57521" y="95972"/>
            <a:ext cx="7028962" cy="1183566"/>
          </a:xfrm>
        </p:spPr>
        <p:txBody>
          <a:bodyPr>
            <a:normAutofit/>
          </a:bodyPr>
          <a:lstStyle/>
          <a:p>
            <a:r>
              <a:rPr lang="en-US" sz="3200" dirty="0" smtClean="0"/>
              <a:t>SSI Benefits and Work</a:t>
            </a:r>
            <a:endParaRPr lang="en-US" sz="3200" dirty="0"/>
          </a:p>
        </p:txBody>
      </p:sp>
      <p:sp>
        <p:nvSpPr>
          <p:cNvPr id="9" name="Content Placeholder 8"/>
          <p:cNvSpPr>
            <a:spLocks noGrp="1"/>
          </p:cNvSpPr>
          <p:nvPr>
            <p:ph idx="1"/>
          </p:nvPr>
        </p:nvSpPr>
        <p:spPr>
          <a:xfrm>
            <a:off x="1057521" y="1661741"/>
            <a:ext cx="7061594" cy="3312041"/>
          </a:xfrm>
        </p:spPr>
        <p:txBody>
          <a:bodyPr>
            <a:normAutofit lnSpcReduction="10000"/>
          </a:bodyPr>
          <a:lstStyle/>
          <a:p>
            <a:r>
              <a:rPr lang="en-US" sz="2400" dirty="0">
                <a:latin typeface="Calibri" panose="020F0502020204030204" pitchFamily="34" charset="0"/>
              </a:rPr>
              <a:t>Most people receive a smaller SSI payment when they begin to work.  Some, whose earnings are high, may not receive an SSI cash payment at all.</a:t>
            </a:r>
          </a:p>
          <a:p>
            <a:r>
              <a:rPr lang="en-US" sz="2400" dirty="0">
                <a:latin typeface="Calibri" panose="020F0502020204030204" pitchFamily="34" charset="0"/>
              </a:rPr>
              <a:t>However, since SSI counts less than half of a person’s gross monthly wages when they are calculating a person’s SSI benefits, nearly everyone has more money when they work than they would have if they remained on SSI  benefits alone!</a:t>
            </a:r>
          </a:p>
          <a:p>
            <a:pPr marL="0" indent="0">
              <a:buNone/>
            </a:pPr>
            <a:r>
              <a:rPr lang="en-US" sz="1500" dirty="0">
                <a:latin typeface="Calibri" panose="020F0502020204030204" pitchFamily="34" charset="0"/>
              </a:rPr>
              <a:t> </a:t>
            </a:r>
          </a:p>
          <a:p>
            <a:pPr marL="0" indent="0">
              <a:buNone/>
            </a:pPr>
            <a:r>
              <a:rPr lang="en-US" sz="1500" dirty="0"/>
              <a:t>                                                                     </a:t>
            </a:r>
          </a:p>
        </p:txBody>
      </p:sp>
      <p:sp>
        <p:nvSpPr>
          <p:cNvPr id="5" name="Slide Number Placeholder 4"/>
          <p:cNvSpPr>
            <a:spLocks noGrp="1"/>
          </p:cNvSpPr>
          <p:nvPr>
            <p:ph type="sldNum" sz="quarter" idx="12"/>
          </p:nvPr>
        </p:nvSpPr>
        <p:spPr/>
        <p:txBody>
          <a:bodyPr/>
          <a:lstStyle/>
          <a:p>
            <a:fld id="{ADC0D305-3421-4FDF-BA08-5C09079D6CA6}" type="slidenum">
              <a:rPr lang="en-US" smtClean="0"/>
              <a:pPr/>
              <a:t>21</a:t>
            </a:fld>
            <a:endParaRPr lang="en-US"/>
          </a:p>
        </p:txBody>
      </p:sp>
    </p:spTree>
    <p:extLst>
      <p:ext uri="{BB962C8B-B14F-4D97-AF65-F5344CB8AC3E}">
        <p14:creationId xmlns:p14="http://schemas.microsoft.com/office/powerpoint/2010/main" val="443201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smtClean="0"/>
              <a:t>The Federal Benefits Rate (FBR)</a:t>
            </a:r>
            <a:endParaRPr lang="en-US" sz="3200" dirty="0"/>
          </a:p>
        </p:txBody>
      </p:sp>
      <p:sp>
        <p:nvSpPr>
          <p:cNvPr id="3" name="Content Placeholder 2"/>
          <p:cNvSpPr>
            <a:spLocks noGrp="1"/>
          </p:cNvSpPr>
          <p:nvPr>
            <p:ph idx="1"/>
          </p:nvPr>
        </p:nvSpPr>
        <p:spPr>
          <a:xfrm>
            <a:off x="1182211" y="1459653"/>
            <a:ext cx="7102821" cy="4667115"/>
          </a:xfrm>
        </p:spPr>
        <p:txBody>
          <a:bodyPr rtlCol="0">
            <a:normAutofit lnSpcReduction="10000"/>
          </a:bodyPr>
          <a:lstStyle/>
          <a:p>
            <a:pPr marL="0" indent="0">
              <a:buNone/>
              <a:defRPr/>
            </a:pPr>
            <a:r>
              <a:rPr lang="en-US" sz="2400" dirty="0">
                <a:latin typeface="Calibri" panose="020F0502020204030204" pitchFamily="34" charset="0"/>
              </a:rPr>
              <a:t>The Social Security Administration counts an individual’s or SSI eligible couple’s income on a </a:t>
            </a:r>
            <a:r>
              <a:rPr lang="en-US" sz="2400" b="1" dirty="0">
                <a:latin typeface="Calibri" panose="020F0502020204030204" pitchFamily="34" charset="0"/>
              </a:rPr>
              <a:t>monthly basis</a:t>
            </a:r>
            <a:r>
              <a:rPr lang="en-US" sz="2400" dirty="0">
                <a:latin typeface="Calibri" panose="020F0502020204030204" pitchFamily="34" charset="0"/>
              </a:rPr>
              <a:t>. To determine the SSI payment amount, income not excluded through work incentives or other provisions is subtracted from the SSI Federal Benefit Rate (FBR)</a:t>
            </a:r>
          </a:p>
          <a:p>
            <a:pPr marL="68580" indent="-68580">
              <a:buNone/>
              <a:defRPr/>
            </a:pPr>
            <a:endParaRPr lang="en-US" sz="2400" dirty="0">
              <a:latin typeface="Calibri" panose="020F0502020204030204" pitchFamily="34" charset="0"/>
            </a:endParaRPr>
          </a:p>
          <a:p>
            <a:pPr marL="0" indent="0">
              <a:buNone/>
              <a:defRPr/>
            </a:pPr>
            <a:r>
              <a:rPr lang="en-US" sz="2400" dirty="0">
                <a:latin typeface="Calibri" panose="020F0502020204030204" pitchFamily="34" charset="0"/>
              </a:rPr>
              <a:t>The FBR is a monthly amount that (</a:t>
            </a:r>
            <a:r>
              <a:rPr lang="en-US" sz="2400" b="1" u="sng" dirty="0">
                <a:latin typeface="Calibri" panose="020F0502020204030204" pitchFamily="34" charset="0"/>
              </a:rPr>
              <a:t>usually</a:t>
            </a:r>
            <a:r>
              <a:rPr lang="en-US" sz="2400" dirty="0">
                <a:latin typeface="Calibri" panose="020F0502020204030204" pitchFamily="34" charset="0"/>
              </a:rPr>
              <a:t>) changes in January of each year, and is the highest Federal payment an individual or eligible couple (two SSI beneficiaries married, or holding out to the community as if married) may receive</a:t>
            </a:r>
            <a:r>
              <a:rPr lang="en-US" sz="2400" dirty="0" smtClean="0">
                <a:latin typeface="Calibri" panose="020F0502020204030204" pitchFamily="34" charset="0"/>
              </a:rPr>
              <a:t> </a:t>
            </a:r>
          </a:p>
          <a:p>
            <a:pPr marL="68580" indent="-68580">
              <a:buNone/>
              <a:defRPr/>
            </a:pPr>
            <a:r>
              <a:rPr lang="en-US" sz="2400" dirty="0">
                <a:latin typeface="Calibri" panose="020F0502020204030204" pitchFamily="34" charset="0"/>
              </a:rPr>
              <a:t>	</a:t>
            </a:r>
            <a:r>
              <a:rPr lang="en-US" sz="2400" dirty="0" smtClean="0">
                <a:latin typeface="Calibri" panose="020F0502020204030204" pitchFamily="34" charset="0"/>
              </a:rPr>
              <a:t>	2017      (Individual)  $735.00 	</a:t>
            </a:r>
          </a:p>
          <a:p>
            <a:pPr marL="68580" indent="-68580">
              <a:buNone/>
              <a:defRPr/>
            </a:pPr>
            <a:r>
              <a:rPr lang="en-US" sz="2400" dirty="0" smtClean="0">
                <a:latin typeface="Calibri" panose="020F0502020204030204" pitchFamily="34" charset="0"/>
              </a:rPr>
              <a:t>    	2017       (Couple)      $1,103.00 	</a:t>
            </a:r>
          </a:p>
          <a:p>
            <a:pPr marL="68580" indent="-68580">
              <a:buNone/>
              <a:defRPr/>
            </a:pPr>
            <a:endParaRPr lang="en-US" dirty="0">
              <a:solidFill>
                <a:schemeClr val="tx1">
                  <a:lumMod val="75000"/>
                  <a:lumOff val="25000"/>
                </a:schemeClr>
              </a:solidFill>
            </a:endParaRPr>
          </a:p>
        </p:txBody>
      </p:sp>
      <p:sp>
        <p:nvSpPr>
          <p:cNvPr id="2" name="Slide Number Placeholder 1"/>
          <p:cNvSpPr>
            <a:spLocks noGrp="1"/>
          </p:cNvSpPr>
          <p:nvPr>
            <p:ph type="sldNum" sz="quarter" idx="12"/>
          </p:nvPr>
        </p:nvSpPr>
        <p:spPr/>
        <p:txBody>
          <a:bodyPr/>
          <a:lstStyle/>
          <a:p>
            <a:pPr>
              <a:defRPr/>
            </a:pPr>
            <a:fld id="{1DAE2717-6567-4AAC-8882-3E7D52845C49}" type="slidenum">
              <a:rPr lang="en-US" altLang="en-US"/>
              <a:pPr>
                <a:defRPr/>
              </a:pPr>
              <a:t>22</a:t>
            </a:fld>
            <a:endParaRPr lang="en-US" altLang="en-US"/>
          </a:p>
        </p:txBody>
      </p:sp>
    </p:spTree>
    <p:extLst>
      <p:ext uri="{BB962C8B-B14F-4D97-AF65-F5344CB8AC3E}">
        <p14:creationId xmlns:p14="http://schemas.microsoft.com/office/powerpoint/2010/main" val="2677298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61642" y="334856"/>
            <a:ext cx="7028962" cy="887675"/>
          </a:xfrm>
        </p:spPr>
        <p:txBody>
          <a:bodyPr>
            <a:noAutofit/>
          </a:bodyPr>
          <a:lstStyle/>
          <a:p>
            <a:r>
              <a:rPr lang="en-US" sz="3200" dirty="0" smtClean="0"/>
              <a:t>How does SSA calculate your SSI payment </a:t>
            </a:r>
            <a:endParaRPr lang="en-US" sz="3200" dirty="0"/>
          </a:p>
        </p:txBody>
      </p:sp>
      <p:sp>
        <p:nvSpPr>
          <p:cNvPr id="3" name="Content Placeholder 2"/>
          <p:cNvSpPr>
            <a:spLocks noGrp="1"/>
          </p:cNvSpPr>
          <p:nvPr>
            <p:ph idx="1"/>
          </p:nvPr>
        </p:nvSpPr>
        <p:spPr>
          <a:xfrm>
            <a:off x="661642" y="1297675"/>
            <a:ext cx="8190488" cy="1849856"/>
          </a:xfrm>
        </p:spPr>
        <p:txBody>
          <a:bodyPr>
            <a:noAutofit/>
          </a:bodyPr>
          <a:lstStyle/>
          <a:p>
            <a:pPr marL="0" indent="0">
              <a:buNone/>
            </a:pPr>
            <a:r>
              <a:rPr lang="en-US" sz="2200" dirty="0">
                <a:latin typeface="Calibri" panose="020F0502020204030204" pitchFamily="34" charset="0"/>
              </a:rPr>
              <a:t>When Social Security is deciding how much SSI a person should receive, they look at other income a person may have.  This includes</a:t>
            </a:r>
            <a:r>
              <a:rPr lang="en-US" sz="2200" dirty="0" smtClean="0">
                <a:latin typeface="Calibri" panose="020F0502020204030204" pitchFamily="34" charset="0"/>
              </a:rPr>
              <a:t>:</a:t>
            </a:r>
            <a:endParaRPr lang="en-US" sz="2200" dirty="0">
              <a:latin typeface="Calibri" panose="020F0502020204030204" pitchFamily="34" charset="0"/>
            </a:endParaRPr>
          </a:p>
          <a:p>
            <a:pPr marL="0" indent="0">
              <a:buNone/>
            </a:pPr>
            <a:r>
              <a:rPr lang="en-US" sz="2200" b="1" dirty="0">
                <a:latin typeface="Calibri" panose="020F0502020204030204" pitchFamily="34" charset="0"/>
              </a:rPr>
              <a:t>UNEARNED INCOME </a:t>
            </a:r>
            <a:r>
              <a:rPr lang="en-US" sz="2200" dirty="0">
                <a:latin typeface="Calibri" panose="020F0502020204030204" pitchFamily="34" charset="0"/>
              </a:rPr>
              <a:t>: (Unemployment Benefits, Child Support, or SSDI)  </a:t>
            </a:r>
            <a:r>
              <a:rPr lang="en-US" sz="2200" dirty="0" smtClean="0">
                <a:latin typeface="Calibri" panose="020F0502020204030204" pitchFamily="34" charset="0"/>
              </a:rPr>
              <a:t>                                                  </a:t>
            </a:r>
          </a:p>
          <a:p>
            <a:pPr marL="0" indent="0" algn="ctr">
              <a:buNone/>
            </a:pPr>
            <a:r>
              <a:rPr lang="en-US" sz="2200" dirty="0" smtClean="0">
                <a:latin typeface="Calibri" panose="020F0502020204030204" pitchFamily="34" charset="0"/>
              </a:rPr>
              <a:t>and</a:t>
            </a:r>
            <a:endParaRPr lang="en-US" sz="2200" dirty="0">
              <a:latin typeface="Calibri" panose="020F0502020204030204" pitchFamily="34" charset="0"/>
            </a:endParaRPr>
          </a:p>
          <a:p>
            <a:pPr marL="0" indent="0">
              <a:buNone/>
            </a:pPr>
            <a:r>
              <a:rPr lang="en-US" sz="2200" b="1" dirty="0">
                <a:latin typeface="Calibri" panose="020F0502020204030204" pitchFamily="34" charset="0"/>
              </a:rPr>
              <a:t>EARNED INCOME</a:t>
            </a:r>
            <a:r>
              <a:rPr lang="en-US" sz="2200" dirty="0">
                <a:latin typeface="Calibri" panose="020F0502020204030204" pitchFamily="34" charset="0"/>
              </a:rPr>
              <a:t>:  (Wages from Work or Income from Self-Employment</a:t>
            </a:r>
            <a:r>
              <a:rPr lang="en-US" sz="2200" dirty="0" smtClean="0">
                <a:latin typeface="Calibri" panose="020F0502020204030204" pitchFamily="34" charset="0"/>
              </a:rPr>
              <a:t>)</a:t>
            </a:r>
            <a:endParaRPr lang="en-US" sz="2200" dirty="0">
              <a:latin typeface="Calibri" panose="020F0502020204030204" pitchFamily="34" charset="0"/>
            </a:endParaRPr>
          </a:p>
          <a:p>
            <a:pPr marL="0" indent="0">
              <a:buNone/>
            </a:pPr>
            <a:r>
              <a:rPr lang="en-US" sz="2200" dirty="0">
                <a:latin typeface="Calibri" panose="020F0502020204030204" pitchFamily="34" charset="0"/>
              </a:rPr>
              <a:t>When they are calculating a person’s  SSI payment, they exclude (do not count) the first $20 of a person’s unearned income.  This is called a </a:t>
            </a:r>
            <a:r>
              <a:rPr lang="en-US" sz="2200" b="1" dirty="0">
                <a:latin typeface="Calibri" panose="020F0502020204030204" pitchFamily="34" charset="0"/>
              </a:rPr>
              <a:t>general  income exclusion.</a:t>
            </a:r>
            <a:r>
              <a:rPr lang="en-US" sz="2200" dirty="0">
                <a:latin typeface="Calibri" panose="020F0502020204030204" pitchFamily="34" charset="0"/>
              </a:rPr>
              <a:t>  They also exclude the first $65 and half of the remainder of the person’s earned income. This is called an </a:t>
            </a:r>
            <a:r>
              <a:rPr lang="en-US" sz="2200" b="1" dirty="0">
                <a:latin typeface="Calibri" panose="020F0502020204030204" pitchFamily="34" charset="0"/>
              </a:rPr>
              <a:t>earned income exclusion</a:t>
            </a:r>
            <a:r>
              <a:rPr lang="en-US" sz="2200" dirty="0">
                <a:latin typeface="Calibri" panose="020F0502020204030204" pitchFamily="34" charset="0"/>
              </a:rPr>
              <a:t>.</a:t>
            </a:r>
          </a:p>
          <a:p>
            <a:pPr marL="0" indent="0">
              <a:buNone/>
            </a:pPr>
            <a:r>
              <a:rPr lang="en-US" sz="2200" dirty="0">
                <a:latin typeface="Calibri" panose="020F0502020204030204" pitchFamily="34" charset="0"/>
              </a:rPr>
              <a:t>If a person has  very little or no unearned income, they add the $20 (or the balance of the $20) general income exclusion to the $65 earned income exclusion before dividing by 2.</a:t>
            </a:r>
          </a:p>
        </p:txBody>
      </p:sp>
      <p:sp>
        <p:nvSpPr>
          <p:cNvPr id="6" name="Slide Number Placeholder 5"/>
          <p:cNvSpPr>
            <a:spLocks noGrp="1"/>
          </p:cNvSpPr>
          <p:nvPr>
            <p:ph type="sldNum" sz="quarter" idx="12"/>
          </p:nvPr>
        </p:nvSpPr>
        <p:spPr/>
        <p:txBody>
          <a:bodyPr/>
          <a:lstStyle/>
          <a:p>
            <a:fld id="{ADC0D305-3421-4FDF-BA08-5C09079D6CA6}" type="slidenum">
              <a:rPr lang="en-US" smtClean="0"/>
              <a:pPr/>
              <a:t>23</a:t>
            </a:fld>
            <a:endParaRPr lang="en-US"/>
          </a:p>
        </p:txBody>
      </p:sp>
    </p:spTree>
    <p:extLst>
      <p:ext uri="{BB962C8B-B14F-4D97-AF65-F5344CB8AC3E}">
        <p14:creationId xmlns:p14="http://schemas.microsoft.com/office/powerpoint/2010/main" val="1400375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32524410"/>
              </p:ext>
            </p:extLst>
          </p:nvPr>
        </p:nvGraphicFramePr>
        <p:xfrm>
          <a:off x="1745680" y="401766"/>
          <a:ext cx="7148941" cy="6227634"/>
        </p:xfrm>
        <a:graphic>
          <a:graphicData uri="http://schemas.openxmlformats.org/drawingml/2006/table">
            <a:tbl>
              <a:tblPr>
                <a:tableStyleId>{69CF1AB2-1976-4502-BF36-3FF5EA218861}</a:tableStyleId>
              </a:tblPr>
              <a:tblGrid>
                <a:gridCol w="4322616">
                  <a:extLst>
                    <a:ext uri="{9D8B030D-6E8A-4147-A177-3AD203B41FA5}">
                      <a16:colId xmlns:a16="http://schemas.microsoft.com/office/drawing/2014/main" val="20000"/>
                    </a:ext>
                  </a:extLst>
                </a:gridCol>
                <a:gridCol w="2826325">
                  <a:extLst>
                    <a:ext uri="{9D8B030D-6E8A-4147-A177-3AD203B41FA5}">
                      <a16:colId xmlns:a16="http://schemas.microsoft.com/office/drawing/2014/main" val="20001"/>
                    </a:ext>
                  </a:extLst>
                </a:gridCol>
              </a:tblGrid>
              <a:tr h="197082">
                <a:tc>
                  <a:txBody>
                    <a:bodyPr/>
                    <a:lstStyle/>
                    <a:p>
                      <a:pPr marL="0" marR="0" algn="ctr">
                        <a:spcBef>
                          <a:spcPts val="0"/>
                        </a:spcBef>
                        <a:spcAft>
                          <a:spcPts val="0"/>
                        </a:spcAft>
                      </a:pPr>
                      <a:r>
                        <a:rPr lang="en-US" sz="900" dirty="0">
                          <a:effectLst/>
                        </a:rPr>
                        <a:t>Step One</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ctr">
                        <a:spcBef>
                          <a:spcPts val="0"/>
                        </a:spcBef>
                        <a:spcAft>
                          <a:spcPts val="0"/>
                        </a:spcAft>
                      </a:pPr>
                      <a:r>
                        <a:rPr lang="en-US" sz="900">
                          <a:effectLst/>
                        </a:rPr>
                        <a:t>Scenario 1</a:t>
                      </a:r>
                      <a:endParaRPr lang="en-US" sz="900" b="1" i="1">
                        <a:effectLst/>
                        <a:latin typeface="Calibri" panose="020F0502020204030204" pitchFamily="34" charset="0"/>
                        <a:ea typeface="Times New Roman" panose="02020603050405020304" pitchFamily="18" charset="0"/>
                      </a:endParaRPr>
                    </a:p>
                  </a:txBody>
                  <a:tcPr marL="48728" marR="48728" marT="0" marB="0"/>
                </a:tc>
                <a:extLst>
                  <a:ext uri="{0D108BD9-81ED-4DB2-BD59-A6C34878D82A}">
                    <a16:rowId xmlns:a16="http://schemas.microsoft.com/office/drawing/2014/main" val="10000"/>
                  </a:ext>
                </a:extLst>
              </a:tr>
              <a:tr h="182744">
                <a:tc>
                  <a:txBody>
                    <a:bodyPr/>
                    <a:lstStyle/>
                    <a:p>
                      <a:pPr marL="0" marR="0">
                        <a:spcBef>
                          <a:spcPts val="0"/>
                        </a:spcBef>
                        <a:spcAft>
                          <a:spcPts val="0"/>
                        </a:spcAft>
                      </a:pPr>
                      <a:r>
                        <a:rPr lang="en-US" sz="900" dirty="0">
                          <a:effectLst/>
                        </a:rPr>
                        <a:t>Unearned Income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1"/>
                  </a:ext>
                </a:extLst>
              </a:tr>
              <a:tr h="182744">
                <a:tc>
                  <a:txBody>
                    <a:bodyPr/>
                    <a:lstStyle/>
                    <a:p>
                      <a:pPr marL="0" marR="0">
                        <a:spcBef>
                          <a:spcPts val="0"/>
                        </a:spcBef>
                        <a:spcAft>
                          <a:spcPts val="0"/>
                        </a:spcAft>
                      </a:pPr>
                      <a:r>
                        <a:rPr lang="en-US" sz="900" dirty="0">
                          <a:effectLst/>
                        </a:rPr>
                        <a:t>Subtract General Income Exclusion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-$20.00</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2"/>
                  </a:ext>
                </a:extLst>
              </a:tr>
              <a:tr h="182744">
                <a:tc>
                  <a:txBody>
                    <a:bodyPr/>
                    <a:lstStyle/>
                    <a:p>
                      <a:pPr marL="0" marR="0">
                        <a:spcBef>
                          <a:spcPts val="0"/>
                        </a:spcBef>
                        <a:spcAft>
                          <a:spcPts val="0"/>
                        </a:spcAft>
                      </a:pPr>
                      <a:r>
                        <a:rPr lang="en-US" sz="900" dirty="0">
                          <a:effectLst/>
                        </a:rPr>
                        <a:t>Equals Countable Unearned income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3"/>
                  </a:ext>
                </a:extLst>
              </a:tr>
              <a:tr h="182744">
                <a:tc>
                  <a:txBody>
                    <a:bodyPr/>
                    <a:lstStyle/>
                    <a:p>
                      <a:pPr marL="0" marR="0" algn="ctr">
                        <a:spcBef>
                          <a:spcPts val="0"/>
                        </a:spcBef>
                        <a:spcAft>
                          <a:spcPts val="0"/>
                        </a:spcAft>
                      </a:pPr>
                      <a:r>
                        <a:rPr lang="en-US" sz="900" dirty="0">
                          <a:effectLst/>
                        </a:rPr>
                        <a:t>Step Two</a:t>
                      </a:r>
                      <a:endParaRPr lang="en-US" sz="900" b="1" i="1" dirty="0">
                        <a:effectLst/>
                        <a:latin typeface="Calibri" panose="020F0502020204030204" pitchFamily="34"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4"/>
                  </a:ext>
                </a:extLst>
              </a:tr>
              <a:tr h="182744">
                <a:tc>
                  <a:txBody>
                    <a:bodyPr/>
                    <a:lstStyle/>
                    <a:p>
                      <a:pPr marL="0" marR="0">
                        <a:spcBef>
                          <a:spcPts val="0"/>
                        </a:spcBef>
                        <a:spcAft>
                          <a:spcPts val="0"/>
                        </a:spcAft>
                      </a:pPr>
                      <a:r>
                        <a:rPr lang="en-US" sz="900" dirty="0">
                          <a:effectLst/>
                        </a:rPr>
                        <a:t>Gross Earned Income</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5"/>
                  </a:ext>
                </a:extLst>
              </a:tr>
              <a:tr h="182744">
                <a:tc>
                  <a:txBody>
                    <a:bodyPr/>
                    <a:lstStyle/>
                    <a:p>
                      <a:pPr marL="0" marR="0">
                        <a:spcBef>
                          <a:spcPts val="0"/>
                        </a:spcBef>
                        <a:spcAft>
                          <a:spcPts val="0"/>
                        </a:spcAft>
                      </a:pPr>
                      <a:r>
                        <a:rPr lang="en-US" sz="900" dirty="0">
                          <a:effectLst/>
                        </a:rPr>
                        <a:t>          Student Earned Income Exclusion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6"/>
                  </a:ext>
                </a:extLst>
              </a:tr>
              <a:tr h="182744">
                <a:tc>
                  <a:txBody>
                    <a:bodyPr/>
                    <a:lstStyle/>
                    <a:p>
                      <a:pPr marL="0" marR="0">
                        <a:spcBef>
                          <a:spcPts val="0"/>
                        </a:spcBef>
                        <a:spcAft>
                          <a:spcPts val="0"/>
                        </a:spcAft>
                      </a:pPr>
                      <a:r>
                        <a:rPr lang="en-US" sz="900" dirty="0">
                          <a:effectLst/>
                        </a:rPr>
                        <a:t>Subtract Earned Income Exclusion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-$65.00</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7"/>
                  </a:ext>
                </a:extLst>
              </a:tr>
              <a:tr h="182744">
                <a:tc>
                  <a:txBody>
                    <a:bodyPr/>
                    <a:lstStyle/>
                    <a:p>
                      <a:pPr marL="0" marR="0">
                        <a:spcBef>
                          <a:spcPts val="0"/>
                        </a:spcBef>
                        <a:spcAft>
                          <a:spcPts val="0"/>
                        </a:spcAft>
                      </a:pPr>
                      <a:r>
                        <a:rPr lang="en-US" sz="900" dirty="0">
                          <a:effectLst/>
                        </a:rPr>
                        <a:t>Subtract GIE (if not used above)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ct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8"/>
                  </a:ext>
                </a:extLst>
              </a:tr>
              <a:tr h="182744">
                <a:tc>
                  <a:txBody>
                    <a:bodyPr/>
                    <a:lstStyle/>
                    <a:p>
                      <a:pPr marL="0" marR="0">
                        <a:spcBef>
                          <a:spcPts val="0"/>
                        </a:spcBef>
                        <a:spcAft>
                          <a:spcPts val="0"/>
                        </a:spcAft>
                      </a:pPr>
                      <a:r>
                        <a:rPr lang="en-US" sz="900" dirty="0">
                          <a:effectLst/>
                        </a:rPr>
                        <a:t>Remainder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9"/>
                  </a:ext>
                </a:extLst>
              </a:tr>
              <a:tr h="182744">
                <a:tc>
                  <a:txBody>
                    <a:bodyPr/>
                    <a:lstStyle/>
                    <a:p>
                      <a:pPr marL="0" marR="0">
                        <a:spcBef>
                          <a:spcPts val="0"/>
                        </a:spcBef>
                        <a:spcAft>
                          <a:spcPts val="0"/>
                        </a:spcAft>
                      </a:pPr>
                      <a:r>
                        <a:rPr lang="en-US" sz="900" dirty="0">
                          <a:effectLst/>
                        </a:rPr>
                        <a:t>          Impairment-Related Work Exp.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0"/>
                  </a:ext>
                </a:extLst>
              </a:tr>
              <a:tr h="182744">
                <a:tc>
                  <a:txBody>
                    <a:bodyPr/>
                    <a:lstStyle/>
                    <a:p>
                      <a:pPr marL="0" marR="0">
                        <a:spcBef>
                          <a:spcPts val="0"/>
                        </a:spcBef>
                        <a:spcAft>
                          <a:spcPts val="0"/>
                        </a:spcAft>
                      </a:pPr>
                      <a:r>
                        <a:rPr lang="en-US" sz="900">
                          <a:effectLst/>
                        </a:rPr>
                        <a:t>Remainder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1"/>
                  </a:ext>
                </a:extLst>
              </a:tr>
              <a:tr h="182744">
                <a:tc>
                  <a:txBody>
                    <a:bodyPr/>
                    <a:lstStyle/>
                    <a:p>
                      <a:pPr marL="0" marR="0">
                        <a:spcBef>
                          <a:spcPts val="0"/>
                        </a:spcBef>
                        <a:spcAft>
                          <a:spcPts val="0"/>
                        </a:spcAft>
                      </a:pPr>
                      <a:r>
                        <a:rPr lang="en-US" sz="900" dirty="0">
                          <a:effectLst/>
                        </a:rPr>
                        <a:t>Divide by 2                                                     /2</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/2</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2"/>
                  </a:ext>
                </a:extLst>
              </a:tr>
              <a:tr h="182744">
                <a:tc>
                  <a:txBody>
                    <a:bodyPr/>
                    <a:lstStyle/>
                    <a:p>
                      <a:pPr marL="0" marR="0">
                        <a:spcBef>
                          <a:spcPts val="0"/>
                        </a:spcBef>
                        <a:spcAft>
                          <a:spcPts val="0"/>
                        </a:spcAft>
                      </a:pPr>
                      <a:r>
                        <a:rPr lang="en-US" sz="900" dirty="0">
                          <a:effectLst/>
                        </a:rPr>
                        <a:t>Remainder                                                       =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3"/>
                  </a:ext>
                </a:extLst>
              </a:tr>
              <a:tr h="182744">
                <a:tc>
                  <a:txBody>
                    <a:bodyPr/>
                    <a:lstStyle/>
                    <a:p>
                      <a:pPr marL="0" marR="0">
                        <a:spcBef>
                          <a:spcPts val="0"/>
                        </a:spcBef>
                        <a:spcAft>
                          <a:spcPts val="0"/>
                        </a:spcAft>
                      </a:pPr>
                      <a:r>
                        <a:rPr lang="en-US" sz="900">
                          <a:effectLst/>
                        </a:rPr>
                        <a:t>           Blind Work Expenses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4"/>
                  </a:ext>
                </a:extLst>
              </a:tr>
              <a:tr h="182744">
                <a:tc>
                  <a:txBody>
                    <a:bodyPr/>
                    <a:lstStyle/>
                    <a:p>
                      <a:pPr marL="0" marR="0">
                        <a:spcBef>
                          <a:spcPts val="0"/>
                        </a:spcBef>
                        <a:spcAft>
                          <a:spcPts val="0"/>
                        </a:spcAft>
                      </a:pPr>
                      <a:r>
                        <a:rPr lang="en-US" sz="900" dirty="0">
                          <a:effectLst/>
                        </a:rPr>
                        <a:t>Equals Countable Earned Income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5"/>
                  </a:ext>
                </a:extLst>
              </a:tr>
              <a:tr h="182744">
                <a:tc>
                  <a:txBody>
                    <a:bodyPr/>
                    <a:lstStyle/>
                    <a:p>
                      <a:pPr marL="0" marR="0" algn="ctr">
                        <a:spcBef>
                          <a:spcPts val="0"/>
                        </a:spcBef>
                        <a:spcAft>
                          <a:spcPts val="0"/>
                        </a:spcAft>
                      </a:pPr>
                      <a:r>
                        <a:rPr lang="en-US" sz="900" dirty="0">
                          <a:effectLst/>
                        </a:rPr>
                        <a:t>Step Three</a:t>
                      </a:r>
                      <a:endParaRPr lang="en-US" sz="900" b="1" i="1" dirty="0">
                        <a:effectLst/>
                        <a:latin typeface="Calibri" panose="020F0502020204030204" pitchFamily="34"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6"/>
                  </a:ext>
                </a:extLst>
              </a:tr>
              <a:tr h="182744">
                <a:tc>
                  <a:txBody>
                    <a:bodyPr/>
                    <a:lstStyle/>
                    <a:p>
                      <a:pPr marL="0" marR="0">
                        <a:spcBef>
                          <a:spcPts val="0"/>
                        </a:spcBef>
                        <a:spcAft>
                          <a:spcPts val="0"/>
                        </a:spcAft>
                      </a:pPr>
                      <a:r>
                        <a:rPr lang="en-US" sz="900" dirty="0">
                          <a:effectLst/>
                        </a:rPr>
                        <a:t>Total Countable Unearned Income</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7"/>
                  </a:ext>
                </a:extLst>
              </a:tr>
              <a:tr h="182744">
                <a:tc>
                  <a:txBody>
                    <a:bodyPr/>
                    <a:lstStyle/>
                    <a:p>
                      <a:pPr marL="0" marR="0">
                        <a:spcBef>
                          <a:spcPts val="0"/>
                        </a:spcBef>
                        <a:spcAft>
                          <a:spcPts val="0"/>
                        </a:spcAft>
                      </a:pPr>
                      <a:r>
                        <a:rPr lang="en-US" sz="900" dirty="0">
                          <a:effectLst/>
                        </a:rPr>
                        <a:t>Total Countable Earned Income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8"/>
                  </a:ext>
                </a:extLst>
              </a:tr>
              <a:tr h="182744">
                <a:tc>
                  <a:txBody>
                    <a:bodyPr/>
                    <a:lstStyle/>
                    <a:p>
                      <a:pPr marL="0" marR="0">
                        <a:spcBef>
                          <a:spcPts val="0"/>
                        </a:spcBef>
                        <a:spcAft>
                          <a:spcPts val="0"/>
                        </a:spcAft>
                      </a:pPr>
                      <a:r>
                        <a:rPr lang="en-US" sz="900" dirty="0">
                          <a:effectLst/>
                        </a:rPr>
                        <a:t>Countable Income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9"/>
                  </a:ext>
                </a:extLst>
              </a:tr>
              <a:tr h="182744">
                <a:tc>
                  <a:txBody>
                    <a:bodyPr/>
                    <a:lstStyle/>
                    <a:p>
                      <a:pPr marL="0" marR="0">
                        <a:spcBef>
                          <a:spcPts val="0"/>
                        </a:spcBef>
                        <a:spcAft>
                          <a:spcPts val="0"/>
                        </a:spcAft>
                      </a:pPr>
                      <a:r>
                        <a:rPr lang="en-US" sz="900" dirty="0">
                          <a:effectLst/>
                        </a:rPr>
                        <a:t>           PASS Deduction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0"/>
                  </a:ext>
                </a:extLst>
              </a:tr>
              <a:tr h="182744">
                <a:tc>
                  <a:txBody>
                    <a:bodyPr/>
                    <a:lstStyle/>
                    <a:p>
                      <a:pPr marL="0" marR="0">
                        <a:spcBef>
                          <a:spcPts val="0"/>
                        </a:spcBef>
                        <a:spcAft>
                          <a:spcPts val="0"/>
                        </a:spcAft>
                      </a:pPr>
                      <a:r>
                        <a:rPr lang="en-US" sz="900">
                          <a:effectLst/>
                        </a:rPr>
                        <a:t>Equals Total Countable Income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1"/>
                  </a:ext>
                </a:extLst>
              </a:tr>
              <a:tr h="182744">
                <a:tc>
                  <a:txBody>
                    <a:bodyPr/>
                    <a:lstStyle/>
                    <a:p>
                      <a:pPr marL="0" marR="0" algn="ctr">
                        <a:spcBef>
                          <a:spcPts val="0"/>
                        </a:spcBef>
                        <a:spcAft>
                          <a:spcPts val="0"/>
                        </a:spcAft>
                      </a:pPr>
                      <a:r>
                        <a:rPr lang="en-US" sz="900">
                          <a:effectLst/>
                        </a:rPr>
                        <a:t>Step Four</a:t>
                      </a:r>
                      <a:endParaRPr lang="en-US" sz="900" b="1" i="1">
                        <a:effectLst/>
                        <a:latin typeface="Calibri" panose="020F0502020204030204" pitchFamily="34"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2"/>
                  </a:ext>
                </a:extLst>
              </a:tr>
              <a:tr h="182744">
                <a:tc>
                  <a:txBody>
                    <a:bodyPr/>
                    <a:lstStyle/>
                    <a:p>
                      <a:pPr marL="0" marR="0">
                        <a:spcBef>
                          <a:spcPts val="0"/>
                        </a:spcBef>
                        <a:spcAft>
                          <a:spcPts val="0"/>
                        </a:spcAft>
                      </a:pPr>
                      <a:r>
                        <a:rPr lang="en-US" sz="900">
                          <a:effectLst/>
                        </a:rPr>
                        <a:t>Base SSI Rate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3"/>
                  </a:ext>
                </a:extLst>
              </a:tr>
              <a:tr h="182744">
                <a:tc>
                  <a:txBody>
                    <a:bodyPr/>
                    <a:lstStyle/>
                    <a:p>
                      <a:pPr marL="0" marR="0">
                        <a:spcBef>
                          <a:spcPts val="0"/>
                        </a:spcBef>
                        <a:spcAft>
                          <a:spcPts val="0"/>
                        </a:spcAft>
                      </a:pPr>
                      <a:r>
                        <a:rPr lang="en-US" sz="900">
                          <a:effectLst/>
                        </a:rPr>
                        <a:t>Deductions:   (e.g., Overpayment)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4"/>
                  </a:ext>
                </a:extLst>
              </a:tr>
              <a:tr h="182744">
                <a:tc>
                  <a:txBody>
                    <a:bodyPr/>
                    <a:lstStyle/>
                    <a:p>
                      <a:pPr marL="0" marR="0">
                        <a:spcBef>
                          <a:spcPts val="0"/>
                        </a:spcBef>
                        <a:spcAft>
                          <a:spcPts val="0"/>
                        </a:spcAft>
                      </a:pPr>
                      <a:r>
                        <a:rPr lang="en-US" sz="900">
                          <a:effectLst/>
                        </a:rPr>
                        <a:t>Total Countable Income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5"/>
                  </a:ext>
                </a:extLst>
              </a:tr>
              <a:tr h="182744">
                <a:tc>
                  <a:txBody>
                    <a:bodyPr/>
                    <a:lstStyle/>
                    <a:p>
                      <a:pPr marL="0" marR="0">
                        <a:spcBef>
                          <a:spcPts val="0"/>
                        </a:spcBef>
                        <a:spcAft>
                          <a:spcPts val="0"/>
                        </a:spcAft>
                      </a:pPr>
                      <a:r>
                        <a:rPr lang="en-US" sz="900">
                          <a:effectLst/>
                        </a:rPr>
                        <a:t>Equals Adjusted SSI Payment                     =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6"/>
                  </a:ext>
                </a:extLst>
              </a:tr>
              <a:tr h="182744">
                <a:tc>
                  <a:txBody>
                    <a:bodyPr/>
                    <a:lstStyle/>
                    <a:p>
                      <a:pPr marL="0" marR="0" algn="ctr">
                        <a:spcBef>
                          <a:spcPts val="0"/>
                        </a:spcBef>
                        <a:spcAft>
                          <a:spcPts val="0"/>
                        </a:spcAft>
                      </a:pPr>
                      <a:r>
                        <a:rPr lang="en-US" sz="900">
                          <a:effectLst/>
                        </a:rPr>
                        <a:t>Before/After Work Illustration</a:t>
                      </a:r>
                      <a:endParaRPr lang="en-US" sz="900" b="1" i="1">
                        <a:effectLst/>
                        <a:latin typeface="Calibri" panose="020F0502020204030204" pitchFamily="34"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7"/>
                  </a:ext>
                </a:extLst>
              </a:tr>
              <a:tr h="182744">
                <a:tc>
                  <a:txBody>
                    <a:bodyPr/>
                    <a:lstStyle/>
                    <a:p>
                      <a:pPr marL="0" marR="0">
                        <a:spcBef>
                          <a:spcPts val="0"/>
                        </a:spcBef>
                        <a:spcAft>
                          <a:spcPts val="0"/>
                        </a:spcAft>
                      </a:pPr>
                      <a:r>
                        <a:rPr lang="en-US" sz="900">
                          <a:effectLst/>
                        </a:rPr>
                        <a:t>Unearned Income  (if any)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8"/>
                  </a:ext>
                </a:extLst>
              </a:tr>
              <a:tr h="182744">
                <a:tc>
                  <a:txBody>
                    <a:bodyPr/>
                    <a:lstStyle/>
                    <a:p>
                      <a:pPr marL="0" marR="0">
                        <a:spcBef>
                          <a:spcPts val="0"/>
                        </a:spcBef>
                        <a:spcAft>
                          <a:spcPts val="0"/>
                        </a:spcAft>
                      </a:pPr>
                      <a:r>
                        <a:rPr lang="en-US" sz="900">
                          <a:effectLst/>
                        </a:rPr>
                        <a:t>Gross Earned Income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9"/>
                  </a:ext>
                </a:extLst>
              </a:tr>
              <a:tr h="182744">
                <a:tc>
                  <a:txBody>
                    <a:bodyPr/>
                    <a:lstStyle/>
                    <a:p>
                      <a:pPr marL="0" marR="0">
                        <a:spcBef>
                          <a:spcPts val="0"/>
                        </a:spcBef>
                        <a:spcAft>
                          <a:spcPts val="0"/>
                        </a:spcAft>
                      </a:pPr>
                      <a:r>
                        <a:rPr lang="en-US" sz="900">
                          <a:effectLst/>
                        </a:rPr>
                        <a:t>New SSI Payment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30"/>
                  </a:ext>
                </a:extLst>
              </a:tr>
              <a:tr h="182744">
                <a:tc>
                  <a:txBody>
                    <a:bodyPr/>
                    <a:lstStyle/>
                    <a:p>
                      <a:pPr marL="0" marR="0">
                        <a:spcBef>
                          <a:spcPts val="0"/>
                        </a:spcBef>
                        <a:spcAft>
                          <a:spcPts val="0"/>
                        </a:spcAft>
                      </a:pPr>
                      <a:r>
                        <a:rPr lang="en-US" sz="900">
                          <a:effectLst/>
                        </a:rPr>
                        <a:t>Equals Total Income From All Sources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31"/>
                  </a:ext>
                </a:extLst>
              </a:tr>
              <a:tr h="182744">
                <a:tc>
                  <a:txBody>
                    <a:bodyPr/>
                    <a:lstStyle/>
                    <a:p>
                      <a:pPr marL="0" marR="0">
                        <a:spcBef>
                          <a:spcPts val="0"/>
                        </a:spcBef>
                        <a:spcAft>
                          <a:spcPts val="0"/>
                        </a:spcAft>
                      </a:pPr>
                      <a:r>
                        <a:rPr lang="en-US" sz="900">
                          <a:effectLst/>
                        </a:rPr>
                        <a:t>Minus cost of IRWE (if applicable)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32"/>
                  </a:ext>
                </a:extLst>
              </a:tr>
              <a:tr h="182744">
                <a:tc>
                  <a:txBody>
                    <a:bodyPr/>
                    <a:lstStyle/>
                    <a:p>
                      <a:pPr marL="0" marR="0">
                        <a:spcBef>
                          <a:spcPts val="0"/>
                        </a:spcBef>
                        <a:spcAft>
                          <a:spcPts val="0"/>
                        </a:spcAft>
                      </a:pPr>
                      <a:r>
                        <a:rPr lang="en-US" sz="900">
                          <a:effectLst/>
                        </a:rPr>
                        <a:t>Equals Total Adjusted Monthly Income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33"/>
                  </a:ext>
                </a:extLst>
              </a:tr>
            </a:tbl>
          </a:graphicData>
        </a:graphic>
      </p:graphicFrame>
      <p:sp>
        <p:nvSpPr>
          <p:cNvPr id="210113" name="Rectangle 6"/>
          <p:cNvSpPr>
            <a:spLocks noChangeArrowheads="1"/>
          </p:cNvSpPr>
          <p:nvPr/>
        </p:nvSpPr>
        <p:spPr bwMode="auto">
          <a:xfrm rot="10800000" flipV="1">
            <a:off x="279734" y="2203028"/>
            <a:ext cx="1407695" cy="623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350" b="1" i="1" dirty="0">
                <a:latin typeface="Calibri" panose="020F0502020204030204" pitchFamily="34" charset="0"/>
                <a:cs typeface="Times New Roman" panose="02020603050405020304" pitchFamily="18" charset="0"/>
              </a:rPr>
              <a:t>Countable Income Formula Worksheet Pertaining to SSI</a:t>
            </a:r>
            <a:endParaRPr lang="en-US" altLang="en-US" sz="1350" dirty="0"/>
          </a:p>
        </p:txBody>
      </p:sp>
      <p:sp>
        <p:nvSpPr>
          <p:cNvPr id="2" name="Slide Number Placeholder 1"/>
          <p:cNvSpPr>
            <a:spLocks noGrp="1"/>
          </p:cNvSpPr>
          <p:nvPr>
            <p:ph type="sldNum" sz="quarter" idx="12"/>
          </p:nvPr>
        </p:nvSpPr>
        <p:spPr/>
        <p:txBody>
          <a:bodyPr/>
          <a:lstStyle/>
          <a:p>
            <a:pPr>
              <a:defRPr/>
            </a:pPr>
            <a:fld id="{EEC8B323-3272-45DB-8AAC-2165EE053F32}" type="slidenum">
              <a:rPr lang="en-US" altLang="en-US"/>
              <a:pPr>
                <a:defRPr/>
              </a:pPr>
              <a:t>24</a:t>
            </a:fld>
            <a:endParaRPr lang="en-US" altLang="en-US"/>
          </a:p>
        </p:txBody>
      </p:sp>
    </p:spTree>
    <p:extLst>
      <p:ext uri="{BB962C8B-B14F-4D97-AF65-F5344CB8AC3E}">
        <p14:creationId xmlns:p14="http://schemas.microsoft.com/office/powerpoint/2010/main" val="1026323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89130" y="408845"/>
            <a:ext cx="7928999" cy="727838"/>
          </a:xfrm>
        </p:spPr>
        <p:txBody>
          <a:bodyPr>
            <a:normAutofit/>
          </a:bodyPr>
          <a:lstStyle/>
          <a:p>
            <a:r>
              <a:rPr lang="en-US" sz="3200" dirty="0" smtClean="0"/>
              <a:t>Impairment Related Work Expenses</a:t>
            </a:r>
            <a:endParaRPr lang="en-US" sz="3200" dirty="0"/>
          </a:p>
        </p:txBody>
      </p:sp>
      <p:sp>
        <p:nvSpPr>
          <p:cNvPr id="3" name="Content Placeholder 2"/>
          <p:cNvSpPr>
            <a:spLocks noGrp="1"/>
          </p:cNvSpPr>
          <p:nvPr>
            <p:ph idx="1"/>
          </p:nvPr>
        </p:nvSpPr>
        <p:spPr>
          <a:xfrm>
            <a:off x="589130" y="1279997"/>
            <a:ext cx="7523162" cy="4182717"/>
          </a:xfrm>
        </p:spPr>
        <p:txBody>
          <a:bodyPr>
            <a:normAutofit fontScale="25000" lnSpcReduction="20000"/>
          </a:bodyPr>
          <a:lstStyle/>
          <a:p>
            <a:pPr marL="0" indent="0">
              <a:buNone/>
            </a:pPr>
            <a:r>
              <a:rPr lang="en-US" sz="8800" dirty="0">
                <a:latin typeface="Calibri" panose="020F0502020204030204" pitchFamily="34" charset="0"/>
              </a:rPr>
              <a:t>Some individuals may have out-of pocket expenses for items or services they need in order to work, such as medications, medical equipment, etc.</a:t>
            </a:r>
          </a:p>
          <a:p>
            <a:pPr marL="0" indent="0">
              <a:buNone/>
            </a:pPr>
            <a:r>
              <a:rPr lang="en-US" sz="8800" dirty="0">
                <a:latin typeface="Calibri" panose="020F0502020204030204" pitchFamily="34" charset="0"/>
              </a:rPr>
              <a:t>Social Security may subtract these expenses from  gross wages after the $85 is deducted. This results in lower countable earned income, which results in a higher SSI payment.  </a:t>
            </a:r>
          </a:p>
          <a:p>
            <a:pPr marL="0" indent="0">
              <a:buNone/>
            </a:pPr>
            <a:r>
              <a:rPr lang="en-US" sz="8800" dirty="0">
                <a:latin typeface="Calibri" panose="020F0502020204030204" pitchFamily="34" charset="0"/>
              </a:rPr>
              <a:t>You must show SSA your receipts for these items and SSA must approve them.  Examples may include your co-payments for medications, medical equipment , doctor visits, counseling, physical, occupational or speech therapy,  medical supplies,  special transportation.</a:t>
            </a:r>
          </a:p>
          <a:p>
            <a:pPr marL="0" indent="0">
              <a:buNone/>
            </a:pPr>
            <a:endParaRPr lang="en-US" sz="8800" b="1" dirty="0">
              <a:latin typeface="Calibri" panose="020F0502020204030204" pitchFamily="34" charset="0"/>
            </a:endParaRPr>
          </a:p>
          <a:p>
            <a:pPr marL="0" indent="0">
              <a:buNone/>
            </a:pPr>
            <a:r>
              <a:rPr lang="en-US" sz="8800" b="1" u="sng" dirty="0">
                <a:latin typeface="Calibri" panose="020F0502020204030204" pitchFamily="34" charset="0"/>
              </a:rPr>
              <a:t>Five Criteria:</a:t>
            </a:r>
          </a:p>
          <a:p>
            <a:pPr marL="0" indent="0">
              <a:buNone/>
            </a:pPr>
            <a:r>
              <a:rPr lang="en-US" sz="8800" dirty="0">
                <a:latin typeface="Calibri" panose="020F0502020204030204" pitchFamily="34" charset="0"/>
              </a:rPr>
              <a:t>Related to your disability	Reasonable</a:t>
            </a:r>
          </a:p>
          <a:p>
            <a:pPr marL="0" indent="0">
              <a:buNone/>
            </a:pPr>
            <a:r>
              <a:rPr lang="en-US" sz="8800" dirty="0">
                <a:latin typeface="Calibri" panose="020F0502020204030204" pitchFamily="34" charset="0"/>
              </a:rPr>
              <a:t>Necessary for work		Paid in the month earning were received </a:t>
            </a:r>
          </a:p>
          <a:p>
            <a:pPr marL="0" indent="0">
              <a:buNone/>
            </a:pPr>
            <a:r>
              <a:rPr lang="en-US" sz="8800" dirty="0">
                <a:latin typeface="Calibri" panose="020F0502020204030204" pitchFamily="34" charset="0"/>
              </a:rPr>
              <a:t>Paid out of Pocket</a:t>
            </a:r>
          </a:p>
          <a:p>
            <a:pPr marL="0" indent="0">
              <a:buNone/>
            </a:pPr>
            <a:endParaRPr lang="en-US" sz="7200" dirty="0">
              <a:latin typeface="Calibri" panose="020F0502020204030204" pitchFamily="34" charset="0"/>
            </a:endParaRPr>
          </a:p>
          <a:p>
            <a:pPr marL="0" indent="0">
              <a:buNone/>
            </a:pPr>
            <a:endParaRPr lang="en-US" dirty="0"/>
          </a:p>
          <a:p>
            <a:pPr marL="0" indent="0">
              <a:buNone/>
            </a:pPr>
            <a:endParaRPr lang="en-US" dirty="0"/>
          </a:p>
          <a:p>
            <a:pPr marL="0" indent="0">
              <a:buNone/>
            </a:pPr>
            <a:endParaRPr lang="en-US" dirty="0"/>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pPr marL="0" indent="0">
              <a:buNone/>
            </a:pPr>
            <a:r>
              <a:rPr lang="en-US" sz="1500" dirty="0"/>
              <a:t>     </a:t>
            </a:r>
          </a:p>
          <a:p>
            <a:pPr marL="0" indent="0">
              <a:buNone/>
            </a:pPr>
            <a:r>
              <a:rPr lang="en-US" sz="1500" dirty="0"/>
              <a:t>      </a:t>
            </a:r>
          </a:p>
          <a:p>
            <a:pPr marL="0" indent="0">
              <a:buNone/>
            </a:pPr>
            <a:endParaRPr lang="en-US" dirty="0"/>
          </a:p>
        </p:txBody>
      </p:sp>
      <p:sp>
        <p:nvSpPr>
          <p:cNvPr id="7" name="Slide Number Placeholder 6"/>
          <p:cNvSpPr>
            <a:spLocks noGrp="1"/>
          </p:cNvSpPr>
          <p:nvPr>
            <p:ph type="sldNum" sz="quarter" idx="12"/>
          </p:nvPr>
        </p:nvSpPr>
        <p:spPr/>
        <p:txBody>
          <a:bodyPr/>
          <a:lstStyle/>
          <a:p>
            <a:fld id="{ADC0D305-3421-4FDF-BA08-5C09079D6CA6}" type="slidenum">
              <a:rPr lang="en-US" smtClean="0"/>
              <a:pPr/>
              <a:t>25</a:t>
            </a:fld>
            <a:endParaRPr lang="en-US"/>
          </a:p>
        </p:txBody>
      </p:sp>
      <p:sp>
        <p:nvSpPr>
          <p:cNvPr id="4" name="Rectangle 3"/>
          <p:cNvSpPr/>
          <p:nvPr/>
        </p:nvSpPr>
        <p:spPr>
          <a:xfrm>
            <a:off x="1767189" y="3575899"/>
            <a:ext cx="5692637" cy="1015663"/>
          </a:xfrm>
          <a:prstGeom prst="rect">
            <a:avLst/>
          </a:prstGeom>
        </p:spPr>
        <p:txBody>
          <a:bodyPr wrap="square">
            <a:spAutoFit/>
          </a:bodyPr>
          <a:lstStyle/>
          <a:p>
            <a:pPr marL="51435"/>
            <a:endParaRPr lang="en-US" sz="1500" dirty="0"/>
          </a:p>
          <a:p>
            <a:pPr marL="51435"/>
            <a:endParaRPr lang="en-US" sz="1500" b="1" dirty="0"/>
          </a:p>
          <a:p>
            <a:pPr marL="51435"/>
            <a:endParaRPr lang="en-US" sz="1500" b="1" dirty="0">
              <a:latin typeface="Calibri" panose="020F0502020204030204" pitchFamily="34" charset="0"/>
            </a:endParaRPr>
          </a:p>
          <a:p>
            <a:pPr marL="51435"/>
            <a:endParaRPr lang="en-US" sz="1500" b="1" dirty="0">
              <a:latin typeface="Calibri" panose="020F0502020204030204" pitchFamily="34" charset="0"/>
            </a:endParaRPr>
          </a:p>
        </p:txBody>
      </p:sp>
    </p:spTree>
    <p:extLst>
      <p:ext uri="{BB962C8B-B14F-4D97-AF65-F5344CB8AC3E}">
        <p14:creationId xmlns:p14="http://schemas.microsoft.com/office/powerpoint/2010/main" val="147712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eaLnBrk="1" hangingPunct="1">
              <a:defRPr/>
            </a:pPr>
            <a:r>
              <a:rPr lang="en-US" sz="3200" dirty="0" smtClean="0"/>
              <a:t>Example</a:t>
            </a:r>
            <a:endParaRPr lang="en-US" sz="3200" dirty="0"/>
          </a:p>
        </p:txBody>
      </p:sp>
      <p:sp>
        <p:nvSpPr>
          <p:cNvPr id="219139" name="Content Placeholder 3"/>
          <p:cNvSpPr>
            <a:spLocks noGrp="1"/>
          </p:cNvSpPr>
          <p:nvPr>
            <p:ph idx="1"/>
          </p:nvPr>
        </p:nvSpPr>
        <p:spPr/>
        <p:txBody>
          <a:bodyPr>
            <a:normAutofit/>
          </a:bodyPr>
          <a:lstStyle/>
          <a:p>
            <a:pPr eaLnBrk="1" hangingPunct="1"/>
            <a:r>
              <a:rPr lang="en-US" altLang="en-US" sz="2400" dirty="0">
                <a:latin typeface="Calibri" panose="020F0502020204030204" pitchFamily="34" charset="0"/>
              </a:rPr>
              <a:t>Leonard, diagnosed with an IDD, works with the leopards at the zoo. He makes $10.00 an hour and works 25 hours a week. He has to buy a bus pass each month for his transportation. The bus pass is $45.00 (he cannot pass the drivers test) and he pays $200.00 each month for his medications. He is a SSI recipient and is worried he may lose his SSI benefits. Show him on the countable income formula how he is better off financially if he continues to work. </a:t>
            </a:r>
          </a:p>
        </p:txBody>
      </p:sp>
      <p:sp>
        <p:nvSpPr>
          <p:cNvPr id="2" name="Slide Number Placeholder 1"/>
          <p:cNvSpPr>
            <a:spLocks noGrp="1"/>
          </p:cNvSpPr>
          <p:nvPr>
            <p:ph type="sldNum" sz="quarter" idx="12"/>
          </p:nvPr>
        </p:nvSpPr>
        <p:spPr/>
        <p:txBody>
          <a:bodyPr/>
          <a:lstStyle/>
          <a:p>
            <a:pPr>
              <a:defRPr/>
            </a:pPr>
            <a:fld id="{A43E4D0A-2EAB-4EE6-97C3-6E8FE7B7B2E0}" type="slidenum">
              <a:rPr lang="en-US" altLang="en-US" smtClean="0"/>
              <a:pPr>
                <a:defRPr/>
              </a:pPr>
              <a:t>26</a:t>
            </a:fld>
            <a:endParaRPr lang="en-US" altLang="en-US"/>
          </a:p>
        </p:txBody>
      </p:sp>
    </p:spTree>
    <p:extLst>
      <p:ext uri="{BB962C8B-B14F-4D97-AF65-F5344CB8AC3E}">
        <p14:creationId xmlns:p14="http://schemas.microsoft.com/office/powerpoint/2010/main" val="1140269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15FBCD0-C244-4A74-AAFE-3DDE69597FD5}" type="slidenum">
              <a:rPr lang="en-US" altLang="en-US" smtClean="0"/>
              <a:pPr>
                <a:defRPr/>
              </a:pPr>
              <a:t>27</a:t>
            </a:fld>
            <a:endParaRPr lang="en-US" altLang="en-US"/>
          </a:p>
        </p:txBody>
      </p:sp>
      <p:graphicFrame>
        <p:nvGraphicFramePr>
          <p:cNvPr id="5" name="Table 4"/>
          <p:cNvGraphicFramePr>
            <a:graphicFrameLocks noGrp="1"/>
          </p:cNvGraphicFramePr>
          <p:nvPr>
            <p:extLst>
              <p:ext uri="{D42A27DB-BD31-4B8C-83A1-F6EECF244321}">
                <p14:modId xmlns:p14="http://schemas.microsoft.com/office/powerpoint/2010/main" val="988973514"/>
              </p:ext>
            </p:extLst>
          </p:nvPr>
        </p:nvGraphicFramePr>
        <p:xfrm>
          <a:off x="1717965" y="374059"/>
          <a:ext cx="7176655" cy="6050949"/>
        </p:xfrm>
        <a:graphic>
          <a:graphicData uri="http://schemas.openxmlformats.org/drawingml/2006/table">
            <a:tbl>
              <a:tblPr>
                <a:tableStyleId>{3C2FFA5D-87B4-456A-9821-1D502468CF0F}</a:tableStyleId>
              </a:tblPr>
              <a:tblGrid>
                <a:gridCol w="4461164">
                  <a:extLst>
                    <a:ext uri="{9D8B030D-6E8A-4147-A177-3AD203B41FA5}">
                      <a16:colId xmlns:a16="http://schemas.microsoft.com/office/drawing/2014/main" val="20000"/>
                    </a:ext>
                  </a:extLst>
                </a:gridCol>
                <a:gridCol w="2715491">
                  <a:extLst>
                    <a:ext uri="{9D8B030D-6E8A-4147-A177-3AD203B41FA5}">
                      <a16:colId xmlns:a16="http://schemas.microsoft.com/office/drawing/2014/main" val="20001"/>
                    </a:ext>
                  </a:extLst>
                </a:gridCol>
              </a:tblGrid>
              <a:tr h="176648">
                <a:tc>
                  <a:txBody>
                    <a:bodyPr/>
                    <a:lstStyle/>
                    <a:p>
                      <a:pPr marL="0" marR="0" algn="ctr">
                        <a:spcBef>
                          <a:spcPts val="0"/>
                        </a:spcBef>
                        <a:spcAft>
                          <a:spcPts val="0"/>
                        </a:spcAft>
                      </a:pPr>
                      <a:r>
                        <a:rPr lang="en-US" sz="900" dirty="0">
                          <a:effectLst/>
                        </a:rPr>
                        <a:t>Step One</a:t>
                      </a:r>
                      <a:endParaRPr lang="en-US" sz="900" b="1" dirty="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ctr">
                        <a:spcBef>
                          <a:spcPts val="0"/>
                        </a:spcBef>
                        <a:spcAft>
                          <a:spcPts val="0"/>
                        </a:spcAft>
                      </a:pPr>
                      <a:r>
                        <a:rPr lang="en-US" sz="900">
                          <a:effectLst/>
                        </a:rPr>
                        <a:t>Scenario 1</a:t>
                      </a:r>
                      <a:endParaRPr lang="en-US" sz="900" b="1" i="1">
                        <a:effectLst/>
                        <a:latin typeface="Calibri" panose="020F0502020204030204" pitchFamily="34" charset="0"/>
                        <a:ea typeface="Times New Roman" panose="02020603050405020304" pitchFamily="18" charset="0"/>
                      </a:endParaRPr>
                    </a:p>
                  </a:txBody>
                  <a:tcPr marL="43796" marR="43796" marT="0" marB="0"/>
                </a:tc>
                <a:extLst>
                  <a:ext uri="{0D108BD9-81ED-4DB2-BD59-A6C34878D82A}">
                    <a16:rowId xmlns:a16="http://schemas.microsoft.com/office/drawing/2014/main" val="10000"/>
                  </a:ext>
                </a:extLst>
              </a:tr>
              <a:tr h="176648">
                <a:tc>
                  <a:txBody>
                    <a:bodyPr/>
                    <a:lstStyle/>
                    <a:p>
                      <a:pPr marL="0" marR="0">
                        <a:spcBef>
                          <a:spcPts val="0"/>
                        </a:spcBef>
                        <a:spcAft>
                          <a:spcPts val="0"/>
                        </a:spcAft>
                      </a:pPr>
                      <a:r>
                        <a:rPr lang="en-US" sz="900" dirty="0">
                          <a:effectLst/>
                        </a:rPr>
                        <a:t>Unearned Income                                         </a:t>
                      </a:r>
                      <a:endParaRPr lang="en-US" sz="900" dirty="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spcBef>
                          <a:spcPts val="0"/>
                        </a:spcBef>
                        <a:spcAft>
                          <a:spcPts val="0"/>
                        </a:spcAft>
                      </a:pPr>
                      <a:r>
                        <a:rPr lang="en-US" sz="900">
                          <a:effectLst/>
                        </a:rPr>
                        <a:t> </a:t>
                      </a:r>
                      <a:endParaRPr lang="en-US" sz="90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01"/>
                  </a:ext>
                </a:extLst>
              </a:tr>
              <a:tr h="176648">
                <a:tc>
                  <a:txBody>
                    <a:bodyPr/>
                    <a:lstStyle/>
                    <a:p>
                      <a:pPr marL="0" marR="0">
                        <a:spcBef>
                          <a:spcPts val="0"/>
                        </a:spcBef>
                        <a:spcAft>
                          <a:spcPts val="0"/>
                        </a:spcAft>
                      </a:pPr>
                      <a:r>
                        <a:rPr lang="en-US" sz="900" dirty="0">
                          <a:effectLst/>
                        </a:rPr>
                        <a:t>Subtract General Income Exclusion             -</a:t>
                      </a:r>
                      <a:endParaRPr lang="en-US" sz="900" dirty="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a:effectLst/>
                        </a:rPr>
                        <a:t>-$20.00</a:t>
                      </a:r>
                      <a:endParaRPr lang="en-US" sz="90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02"/>
                  </a:ext>
                </a:extLst>
              </a:tr>
              <a:tr h="176648">
                <a:tc>
                  <a:txBody>
                    <a:bodyPr/>
                    <a:lstStyle/>
                    <a:p>
                      <a:pPr marL="0" marR="0">
                        <a:spcBef>
                          <a:spcPts val="0"/>
                        </a:spcBef>
                        <a:spcAft>
                          <a:spcPts val="0"/>
                        </a:spcAft>
                      </a:pPr>
                      <a:r>
                        <a:rPr lang="en-US" sz="900" dirty="0">
                          <a:effectLst/>
                        </a:rPr>
                        <a:t>Equals Countable Unearned income         =</a:t>
                      </a:r>
                      <a:endParaRPr lang="en-US" sz="900" dirty="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03"/>
                  </a:ext>
                </a:extLst>
              </a:tr>
              <a:tr h="176648">
                <a:tc>
                  <a:txBody>
                    <a:bodyPr/>
                    <a:lstStyle/>
                    <a:p>
                      <a:pPr marL="0" marR="0" algn="ctr">
                        <a:spcBef>
                          <a:spcPts val="0"/>
                        </a:spcBef>
                        <a:spcAft>
                          <a:spcPts val="0"/>
                        </a:spcAft>
                      </a:pPr>
                      <a:r>
                        <a:rPr lang="en-US" sz="900" dirty="0">
                          <a:effectLst/>
                        </a:rPr>
                        <a:t>Step Two</a:t>
                      </a:r>
                      <a:endParaRPr lang="en-US" sz="900" b="1" i="1" dirty="0">
                        <a:effectLst/>
                        <a:latin typeface="Calibri" panose="020F0502020204030204" pitchFamily="34" charset="0"/>
                        <a:ea typeface="Times New Roman" panose="02020603050405020304" pitchFamily="18" charset="0"/>
                      </a:endParaRPr>
                    </a:p>
                  </a:txBody>
                  <a:tcPr marL="43796" marR="43796"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04"/>
                  </a:ext>
                </a:extLst>
              </a:tr>
              <a:tr h="176648">
                <a:tc>
                  <a:txBody>
                    <a:bodyPr/>
                    <a:lstStyle/>
                    <a:p>
                      <a:pPr marL="0" marR="0">
                        <a:spcBef>
                          <a:spcPts val="0"/>
                        </a:spcBef>
                        <a:spcAft>
                          <a:spcPts val="0"/>
                        </a:spcAft>
                      </a:pPr>
                      <a:r>
                        <a:rPr lang="en-US" sz="900" dirty="0">
                          <a:effectLst/>
                        </a:rPr>
                        <a:t>Gross Earned Income</a:t>
                      </a:r>
                      <a:endParaRPr lang="en-US" sz="900" dirty="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a:effectLst/>
                        </a:rPr>
                        <a:t>1075</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05"/>
                  </a:ext>
                </a:extLst>
              </a:tr>
              <a:tr h="176648">
                <a:tc>
                  <a:txBody>
                    <a:bodyPr/>
                    <a:lstStyle/>
                    <a:p>
                      <a:pPr marL="0" marR="0">
                        <a:spcBef>
                          <a:spcPts val="0"/>
                        </a:spcBef>
                        <a:spcAft>
                          <a:spcPts val="0"/>
                        </a:spcAft>
                      </a:pPr>
                      <a:r>
                        <a:rPr lang="en-US" sz="900" dirty="0">
                          <a:effectLst/>
                        </a:rPr>
                        <a:t>          Student Earned Income Exclusion     -</a:t>
                      </a:r>
                      <a:endParaRPr lang="en-US" sz="900" dirty="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spcBef>
                          <a:spcPts val="0"/>
                        </a:spcBef>
                        <a:spcAft>
                          <a:spcPts val="0"/>
                        </a:spcAft>
                      </a:pPr>
                      <a:r>
                        <a:rPr lang="en-US" sz="900">
                          <a:effectLst/>
                        </a:rPr>
                        <a:t>0</a:t>
                      </a:r>
                      <a:endParaRPr lang="en-US" sz="90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06"/>
                  </a:ext>
                </a:extLst>
              </a:tr>
              <a:tr h="176648">
                <a:tc>
                  <a:txBody>
                    <a:bodyPr/>
                    <a:lstStyle/>
                    <a:p>
                      <a:pPr marL="0" marR="0">
                        <a:spcBef>
                          <a:spcPts val="0"/>
                        </a:spcBef>
                        <a:spcAft>
                          <a:spcPts val="0"/>
                        </a:spcAft>
                      </a:pPr>
                      <a:r>
                        <a:rPr lang="en-US" sz="900">
                          <a:effectLst/>
                        </a:rPr>
                        <a:t>Subtract Earned Income Exclusion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a:effectLst/>
                        </a:rPr>
                        <a:t>-$65.00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07"/>
                  </a:ext>
                </a:extLst>
              </a:tr>
              <a:tr h="176648">
                <a:tc>
                  <a:txBody>
                    <a:bodyPr/>
                    <a:lstStyle/>
                    <a:p>
                      <a:pPr marL="0" marR="0">
                        <a:spcBef>
                          <a:spcPts val="0"/>
                        </a:spcBef>
                        <a:spcAft>
                          <a:spcPts val="0"/>
                        </a:spcAft>
                      </a:pPr>
                      <a:r>
                        <a:rPr lang="en-US" sz="900">
                          <a:effectLst/>
                        </a:rPr>
                        <a:t>Subtract GIE (if not used above)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ctr">
                        <a:spcBef>
                          <a:spcPts val="0"/>
                        </a:spcBef>
                        <a:spcAft>
                          <a:spcPts val="0"/>
                        </a:spcAft>
                      </a:pPr>
                      <a:r>
                        <a:rPr lang="en-US" sz="900" dirty="0">
                          <a:effectLst/>
                        </a:rPr>
                        <a:t>20.00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08"/>
                  </a:ext>
                </a:extLst>
              </a:tr>
              <a:tr h="176648">
                <a:tc>
                  <a:txBody>
                    <a:bodyPr/>
                    <a:lstStyle/>
                    <a:p>
                      <a:pPr marL="0" marR="0">
                        <a:spcBef>
                          <a:spcPts val="0"/>
                        </a:spcBef>
                        <a:spcAft>
                          <a:spcPts val="0"/>
                        </a:spcAft>
                      </a:pPr>
                      <a:r>
                        <a:rPr lang="en-US" sz="900">
                          <a:effectLst/>
                        </a:rPr>
                        <a:t>Remainder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a:effectLst/>
                        </a:rPr>
                        <a:t>990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09"/>
                  </a:ext>
                </a:extLst>
              </a:tr>
              <a:tr h="176648">
                <a:tc>
                  <a:txBody>
                    <a:bodyPr/>
                    <a:lstStyle/>
                    <a:p>
                      <a:pPr marL="0" marR="0">
                        <a:spcBef>
                          <a:spcPts val="0"/>
                        </a:spcBef>
                        <a:spcAft>
                          <a:spcPts val="0"/>
                        </a:spcAft>
                      </a:pPr>
                      <a:r>
                        <a:rPr lang="en-US" sz="900">
                          <a:effectLst/>
                        </a:rPr>
                        <a:t>          Impairment-Related Work Exp.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a:effectLst/>
                        </a:rPr>
                        <a:t>245</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10"/>
                  </a:ext>
                </a:extLst>
              </a:tr>
              <a:tr h="176648">
                <a:tc>
                  <a:txBody>
                    <a:bodyPr/>
                    <a:lstStyle/>
                    <a:p>
                      <a:pPr marL="0" marR="0">
                        <a:spcBef>
                          <a:spcPts val="0"/>
                        </a:spcBef>
                        <a:spcAft>
                          <a:spcPts val="0"/>
                        </a:spcAft>
                      </a:pPr>
                      <a:r>
                        <a:rPr lang="en-US" sz="900">
                          <a:effectLst/>
                        </a:rPr>
                        <a:t>Remainder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a:effectLst/>
                        </a:rPr>
                        <a:t>745</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11"/>
                  </a:ext>
                </a:extLst>
              </a:tr>
              <a:tr h="176648">
                <a:tc>
                  <a:txBody>
                    <a:bodyPr/>
                    <a:lstStyle/>
                    <a:p>
                      <a:pPr marL="0" marR="0">
                        <a:spcBef>
                          <a:spcPts val="0"/>
                        </a:spcBef>
                        <a:spcAft>
                          <a:spcPts val="0"/>
                        </a:spcAft>
                      </a:pPr>
                      <a:r>
                        <a:rPr lang="en-US" sz="900">
                          <a:effectLst/>
                        </a:rPr>
                        <a:t>Divide by 2                                                     /2</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a:effectLst/>
                        </a:rPr>
                        <a:t>/2</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12"/>
                  </a:ext>
                </a:extLst>
              </a:tr>
              <a:tr h="176648">
                <a:tc>
                  <a:txBody>
                    <a:bodyPr/>
                    <a:lstStyle/>
                    <a:p>
                      <a:pPr marL="0" marR="0">
                        <a:spcBef>
                          <a:spcPts val="0"/>
                        </a:spcBef>
                        <a:spcAft>
                          <a:spcPts val="0"/>
                        </a:spcAft>
                      </a:pPr>
                      <a:r>
                        <a:rPr lang="en-US" sz="900">
                          <a:effectLst/>
                        </a:rPr>
                        <a:t>Remainder                                                       =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a:effectLst/>
                        </a:rPr>
                        <a:t>372.50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13"/>
                  </a:ext>
                </a:extLst>
              </a:tr>
              <a:tr h="176648">
                <a:tc>
                  <a:txBody>
                    <a:bodyPr/>
                    <a:lstStyle/>
                    <a:p>
                      <a:pPr marL="0" marR="0">
                        <a:spcBef>
                          <a:spcPts val="0"/>
                        </a:spcBef>
                        <a:spcAft>
                          <a:spcPts val="0"/>
                        </a:spcAft>
                      </a:pPr>
                      <a:r>
                        <a:rPr lang="en-US" sz="900">
                          <a:effectLst/>
                        </a:rPr>
                        <a:t>           Blind Work Expenses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spcBef>
                          <a:spcPts val="0"/>
                        </a:spcBef>
                        <a:spcAft>
                          <a:spcPts val="0"/>
                        </a:spcAft>
                      </a:pPr>
                      <a:r>
                        <a:rPr lang="en-US" sz="900" dirty="0">
                          <a:effectLst/>
                        </a:rPr>
                        <a:t>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14"/>
                  </a:ext>
                </a:extLst>
              </a:tr>
              <a:tr h="176648">
                <a:tc>
                  <a:txBody>
                    <a:bodyPr/>
                    <a:lstStyle/>
                    <a:p>
                      <a:pPr marL="0" marR="0">
                        <a:spcBef>
                          <a:spcPts val="0"/>
                        </a:spcBef>
                        <a:spcAft>
                          <a:spcPts val="0"/>
                        </a:spcAft>
                      </a:pPr>
                      <a:r>
                        <a:rPr lang="en-US" sz="900">
                          <a:effectLst/>
                        </a:rPr>
                        <a:t>Equals Countable Earned Income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a:effectLst/>
                        </a:rPr>
                        <a:t>372.50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15"/>
                  </a:ext>
                </a:extLst>
              </a:tr>
              <a:tr h="176648">
                <a:tc>
                  <a:txBody>
                    <a:bodyPr/>
                    <a:lstStyle/>
                    <a:p>
                      <a:pPr marL="0" marR="0" algn="ctr">
                        <a:spcBef>
                          <a:spcPts val="0"/>
                        </a:spcBef>
                        <a:spcAft>
                          <a:spcPts val="0"/>
                        </a:spcAft>
                      </a:pPr>
                      <a:r>
                        <a:rPr lang="en-US" sz="900" dirty="0">
                          <a:effectLst/>
                        </a:rPr>
                        <a:t>Step Three</a:t>
                      </a:r>
                      <a:endParaRPr lang="en-US" sz="900" b="1" i="1" dirty="0">
                        <a:effectLst/>
                        <a:latin typeface="Calibri" panose="020F0502020204030204" pitchFamily="34" charset="0"/>
                        <a:ea typeface="Times New Roman" panose="02020603050405020304" pitchFamily="18" charset="0"/>
                      </a:endParaRPr>
                    </a:p>
                  </a:txBody>
                  <a:tcPr marL="43796" marR="43796"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16"/>
                  </a:ext>
                </a:extLst>
              </a:tr>
              <a:tr h="176648">
                <a:tc>
                  <a:txBody>
                    <a:bodyPr/>
                    <a:lstStyle/>
                    <a:p>
                      <a:pPr marL="0" marR="0">
                        <a:spcBef>
                          <a:spcPts val="0"/>
                        </a:spcBef>
                        <a:spcAft>
                          <a:spcPts val="0"/>
                        </a:spcAft>
                      </a:pPr>
                      <a:r>
                        <a:rPr lang="en-US" sz="900">
                          <a:effectLst/>
                        </a:rPr>
                        <a:t>Total Countable Unearned Income</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a:effectLst/>
                        </a:rPr>
                        <a:t>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17"/>
                  </a:ext>
                </a:extLst>
              </a:tr>
              <a:tr h="214713">
                <a:tc>
                  <a:txBody>
                    <a:bodyPr/>
                    <a:lstStyle/>
                    <a:p>
                      <a:pPr marL="0" marR="0">
                        <a:spcBef>
                          <a:spcPts val="0"/>
                        </a:spcBef>
                        <a:spcAft>
                          <a:spcPts val="0"/>
                        </a:spcAft>
                      </a:pPr>
                      <a:r>
                        <a:rPr lang="en-US" sz="900">
                          <a:effectLst/>
                        </a:rPr>
                        <a:t>Total Countable Earned Income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a:effectLst/>
                        </a:rPr>
                        <a:t>372.50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18"/>
                  </a:ext>
                </a:extLst>
              </a:tr>
              <a:tr h="176648">
                <a:tc>
                  <a:txBody>
                    <a:bodyPr/>
                    <a:lstStyle/>
                    <a:p>
                      <a:pPr marL="0" marR="0">
                        <a:spcBef>
                          <a:spcPts val="0"/>
                        </a:spcBef>
                        <a:spcAft>
                          <a:spcPts val="0"/>
                        </a:spcAft>
                      </a:pPr>
                      <a:r>
                        <a:rPr lang="en-US" sz="900">
                          <a:effectLst/>
                        </a:rPr>
                        <a:t>Countable Income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a:effectLst/>
                        </a:rPr>
                        <a:t>372.50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19"/>
                  </a:ext>
                </a:extLst>
              </a:tr>
              <a:tr h="176648">
                <a:tc>
                  <a:txBody>
                    <a:bodyPr/>
                    <a:lstStyle/>
                    <a:p>
                      <a:pPr marL="0" marR="0">
                        <a:spcBef>
                          <a:spcPts val="0"/>
                        </a:spcBef>
                        <a:spcAft>
                          <a:spcPts val="0"/>
                        </a:spcAft>
                      </a:pPr>
                      <a:r>
                        <a:rPr lang="en-US" sz="900" dirty="0">
                          <a:effectLst/>
                        </a:rPr>
                        <a:t>           PASS Deduction                                    -</a:t>
                      </a:r>
                      <a:endParaRPr lang="en-US" sz="900" dirty="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spcBef>
                          <a:spcPts val="0"/>
                        </a:spcBef>
                        <a:spcAft>
                          <a:spcPts val="0"/>
                        </a:spcAft>
                      </a:pPr>
                      <a:r>
                        <a:rPr lang="en-US" sz="900" dirty="0">
                          <a:effectLst/>
                        </a:rPr>
                        <a:t>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20"/>
                  </a:ext>
                </a:extLst>
              </a:tr>
              <a:tr h="176648">
                <a:tc>
                  <a:txBody>
                    <a:bodyPr/>
                    <a:lstStyle/>
                    <a:p>
                      <a:pPr marL="0" marR="0">
                        <a:spcBef>
                          <a:spcPts val="0"/>
                        </a:spcBef>
                        <a:spcAft>
                          <a:spcPts val="0"/>
                        </a:spcAft>
                      </a:pPr>
                      <a:r>
                        <a:rPr lang="en-US" sz="900">
                          <a:effectLst/>
                        </a:rPr>
                        <a:t>Equals Total Countable Income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a:effectLst/>
                        </a:rPr>
                        <a:t>372.50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21"/>
                  </a:ext>
                </a:extLst>
              </a:tr>
              <a:tr h="176648">
                <a:tc>
                  <a:txBody>
                    <a:bodyPr/>
                    <a:lstStyle/>
                    <a:p>
                      <a:pPr marL="0" marR="0" algn="ctr">
                        <a:spcBef>
                          <a:spcPts val="0"/>
                        </a:spcBef>
                        <a:spcAft>
                          <a:spcPts val="0"/>
                        </a:spcAft>
                      </a:pPr>
                      <a:r>
                        <a:rPr lang="en-US" sz="900" dirty="0">
                          <a:effectLst/>
                        </a:rPr>
                        <a:t>Step Four</a:t>
                      </a:r>
                      <a:endParaRPr lang="en-US" sz="900" b="1" i="1" dirty="0">
                        <a:effectLst/>
                        <a:latin typeface="Calibri" panose="020F0502020204030204" pitchFamily="34" charset="0"/>
                        <a:ea typeface="Times New Roman" panose="02020603050405020304" pitchFamily="18" charset="0"/>
                      </a:endParaRPr>
                    </a:p>
                  </a:txBody>
                  <a:tcPr marL="43796" marR="43796"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22"/>
                  </a:ext>
                </a:extLst>
              </a:tr>
              <a:tr h="176648">
                <a:tc>
                  <a:txBody>
                    <a:bodyPr/>
                    <a:lstStyle/>
                    <a:p>
                      <a:pPr marL="0" marR="0">
                        <a:spcBef>
                          <a:spcPts val="0"/>
                        </a:spcBef>
                        <a:spcAft>
                          <a:spcPts val="0"/>
                        </a:spcAft>
                      </a:pPr>
                      <a:r>
                        <a:rPr lang="en-US" sz="900">
                          <a:effectLst/>
                        </a:rPr>
                        <a:t>Base SSI Rate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smtClean="0">
                          <a:effectLst/>
                        </a:rPr>
                        <a:t>735</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23"/>
                  </a:ext>
                </a:extLst>
              </a:tr>
              <a:tr h="176648">
                <a:tc>
                  <a:txBody>
                    <a:bodyPr/>
                    <a:lstStyle/>
                    <a:p>
                      <a:pPr marL="0" marR="0">
                        <a:spcBef>
                          <a:spcPts val="0"/>
                        </a:spcBef>
                        <a:spcAft>
                          <a:spcPts val="0"/>
                        </a:spcAft>
                      </a:pPr>
                      <a:r>
                        <a:rPr lang="en-US" sz="900">
                          <a:effectLst/>
                        </a:rPr>
                        <a:t>Deductions:   (e.g., Overpayment)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a:effectLst/>
                        </a:rPr>
                        <a:t>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24"/>
                  </a:ext>
                </a:extLst>
              </a:tr>
              <a:tr h="176648">
                <a:tc>
                  <a:txBody>
                    <a:bodyPr/>
                    <a:lstStyle/>
                    <a:p>
                      <a:pPr marL="0" marR="0">
                        <a:spcBef>
                          <a:spcPts val="0"/>
                        </a:spcBef>
                        <a:spcAft>
                          <a:spcPts val="0"/>
                        </a:spcAft>
                      </a:pPr>
                      <a:r>
                        <a:rPr lang="en-US" sz="900">
                          <a:effectLst/>
                        </a:rPr>
                        <a:t>Total Countable Income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a:effectLst/>
                        </a:rPr>
                        <a:t>372.50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25"/>
                  </a:ext>
                </a:extLst>
              </a:tr>
              <a:tr h="176648">
                <a:tc>
                  <a:txBody>
                    <a:bodyPr/>
                    <a:lstStyle/>
                    <a:p>
                      <a:pPr marL="0" marR="0">
                        <a:spcBef>
                          <a:spcPts val="0"/>
                        </a:spcBef>
                        <a:spcAft>
                          <a:spcPts val="0"/>
                        </a:spcAft>
                      </a:pPr>
                      <a:r>
                        <a:rPr lang="en-US" sz="900">
                          <a:effectLst/>
                        </a:rPr>
                        <a:t>Equals Adjusted SSI Payment                     =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smtClean="0">
                          <a:effectLst/>
                        </a:rPr>
                        <a:t>362.50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26"/>
                  </a:ext>
                </a:extLst>
              </a:tr>
              <a:tr h="176648">
                <a:tc>
                  <a:txBody>
                    <a:bodyPr/>
                    <a:lstStyle/>
                    <a:p>
                      <a:pPr marL="0" marR="0" algn="ctr">
                        <a:spcBef>
                          <a:spcPts val="0"/>
                        </a:spcBef>
                        <a:spcAft>
                          <a:spcPts val="0"/>
                        </a:spcAft>
                      </a:pPr>
                      <a:r>
                        <a:rPr lang="en-US" sz="900" dirty="0">
                          <a:effectLst/>
                        </a:rPr>
                        <a:t>Before/After Work Illustration</a:t>
                      </a:r>
                      <a:endParaRPr lang="en-US" sz="900" b="1" i="1" dirty="0">
                        <a:effectLst/>
                        <a:latin typeface="Calibri" panose="020F0502020204030204" pitchFamily="34" charset="0"/>
                        <a:ea typeface="Times New Roman" panose="02020603050405020304" pitchFamily="18" charset="0"/>
                      </a:endParaRPr>
                    </a:p>
                  </a:txBody>
                  <a:tcPr marL="43796" marR="43796"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27"/>
                  </a:ext>
                </a:extLst>
              </a:tr>
              <a:tr h="176648">
                <a:tc>
                  <a:txBody>
                    <a:bodyPr/>
                    <a:lstStyle/>
                    <a:p>
                      <a:pPr marL="0" marR="0">
                        <a:spcBef>
                          <a:spcPts val="0"/>
                        </a:spcBef>
                        <a:spcAft>
                          <a:spcPts val="0"/>
                        </a:spcAft>
                      </a:pPr>
                      <a:r>
                        <a:rPr lang="en-US" sz="900">
                          <a:effectLst/>
                        </a:rPr>
                        <a:t>Unearned Income  (if any)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spcBef>
                          <a:spcPts val="0"/>
                        </a:spcBef>
                        <a:spcAft>
                          <a:spcPts val="0"/>
                        </a:spcAft>
                      </a:pPr>
                      <a:r>
                        <a:rPr lang="en-US" sz="900" dirty="0">
                          <a:effectLst/>
                        </a:rPr>
                        <a:t>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28"/>
                  </a:ext>
                </a:extLst>
              </a:tr>
              <a:tr h="176648">
                <a:tc>
                  <a:txBody>
                    <a:bodyPr/>
                    <a:lstStyle/>
                    <a:p>
                      <a:pPr marL="0" marR="0">
                        <a:spcBef>
                          <a:spcPts val="0"/>
                        </a:spcBef>
                        <a:spcAft>
                          <a:spcPts val="0"/>
                        </a:spcAft>
                      </a:pPr>
                      <a:r>
                        <a:rPr lang="en-US" sz="900">
                          <a:effectLst/>
                        </a:rPr>
                        <a:t>Gross Earned Income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a:effectLst/>
                        </a:rPr>
                        <a:t>1075</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29"/>
                  </a:ext>
                </a:extLst>
              </a:tr>
              <a:tr h="178361">
                <a:tc>
                  <a:txBody>
                    <a:bodyPr/>
                    <a:lstStyle/>
                    <a:p>
                      <a:pPr marL="0" marR="0">
                        <a:spcBef>
                          <a:spcPts val="0"/>
                        </a:spcBef>
                        <a:spcAft>
                          <a:spcPts val="0"/>
                        </a:spcAft>
                      </a:pPr>
                      <a:r>
                        <a:rPr lang="en-US" sz="900">
                          <a:effectLst/>
                        </a:rPr>
                        <a:t>New SSI Payment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smtClean="0">
                          <a:effectLst/>
                        </a:rPr>
                        <a:t>362.50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30"/>
                  </a:ext>
                </a:extLst>
              </a:tr>
              <a:tr h="178361">
                <a:tc>
                  <a:txBody>
                    <a:bodyPr/>
                    <a:lstStyle/>
                    <a:p>
                      <a:pPr marL="0" marR="0">
                        <a:spcBef>
                          <a:spcPts val="0"/>
                        </a:spcBef>
                        <a:spcAft>
                          <a:spcPts val="0"/>
                        </a:spcAft>
                      </a:pPr>
                      <a:r>
                        <a:rPr lang="en-US" sz="900">
                          <a:effectLst/>
                        </a:rPr>
                        <a:t>Equals Total Income From All Sources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smtClean="0">
                          <a:effectLst/>
                        </a:rPr>
                        <a:t>1437.50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31"/>
                  </a:ext>
                </a:extLst>
              </a:tr>
              <a:tr h="178361">
                <a:tc>
                  <a:txBody>
                    <a:bodyPr/>
                    <a:lstStyle/>
                    <a:p>
                      <a:pPr marL="0" marR="0">
                        <a:spcBef>
                          <a:spcPts val="0"/>
                        </a:spcBef>
                        <a:spcAft>
                          <a:spcPts val="0"/>
                        </a:spcAft>
                      </a:pPr>
                      <a:r>
                        <a:rPr lang="en-US" sz="900">
                          <a:effectLst/>
                        </a:rPr>
                        <a:t>Minus cost of IRWE (if applicable)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spcBef>
                          <a:spcPts val="0"/>
                        </a:spcBef>
                        <a:spcAft>
                          <a:spcPts val="0"/>
                        </a:spcAft>
                      </a:pPr>
                      <a:r>
                        <a:rPr lang="en-US" sz="900" dirty="0">
                          <a:effectLst/>
                        </a:rPr>
                        <a:t>245</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32"/>
                  </a:ext>
                </a:extLst>
              </a:tr>
              <a:tr h="178361">
                <a:tc>
                  <a:txBody>
                    <a:bodyPr/>
                    <a:lstStyle/>
                    <a:p>
                      <a:pPr marL="0" marR="0">
                        <a:spcBef>
                          <a:spcPts val="0"/>
                        </a:spcBef>
                        <a:spcAft>
                          <a:spcPts val="0"/>
                        </a:spcAft>
                      </a:pPr>
                      <a:r>
                        <a:rPr lang="en-US" sz="900">
                          <a:effectLst/>
                        </a:rPr>
                        <a:t>Equals Total Adjusted Monthly Income    =</a:t>
                      </a:r>
                      <a:endParaRPr lang="en-US" sz="900">
                        <a:effectLst/>
                        <a:latin typeface="Times New Roman" panose="02020603050405020304" pitchFamily="18" charset="0"/>
                        <a:ea typeface="Times New Roman" panose="02020603050405020304" pitchFamily="18" charset="0"/>
                      </a:endParaRPr>
                    </a:p>
                  </a:txBody>
                  <a:tcPr marL="43796" marR="43796" marT="0" marB="0"/>
                </a:tc>
                <a:tc>
                  <a:txBody>
                    <a:bodyPr/>
                    <a:lstStyle/>
                    <a:p>
                      <a:pPr marL="0" marR="0" algn="r">
                        <a:spcBef>
                          <a:spcPts val="0"/>
                        </a:spcBef>
                        <a:spcAft>
                          <a:spcPts val="0"/>
                        </a:spcAft>
                      </a:pPr>
                      <a:r>
                        <a:rPr lang="en-US" sz="900" dirty="0" smtClean="0">
                          <a:effectLst/>
                        </a:rPr>
                        <a:t>1187.50</a:t>
                      </a:r>
                      <a:endParaRPr lang="en-US" sz="900" dirty="0">
                        <a:effectLst/>
                        <a:latin typeface="Times New Roman" panose="02020603050405020304" pitchFamily="18" charset="0"/>
                        <a:ea typeface="Times New Roman" panose="02020603050405020304" pitchFamily="18" charset="0"/>
                      </a:endParaRPr>
                    </a:p>
                  </a:txBody>
                  <a:tcPr marL="43796" marR="43796" marT="0" marB="0"/>
                </a:tc>
                <a:extLst>
                  <a:ext uri="{0D108BD9-81ED-4DB2-BD59-A6C34878D82A}">
                    <a16:rowId xmlns:a16="http://schemas.microsoft.com/office/drawing/2014/main" val="10033"/>
                  </a:ext>
                </a:extLst>
              </a:tr>
            </a:tbl>
          </a:graphicData>
        </a:graphic>
      </p:graphicFrame>
      <p:sp>
        <p:nvSpPr>
          <p:cNvPr id="220270" name="Rectangle 5"/>
          <p:cNvSpPr>
            <a:spLocks noChangeArrowheads="1"/>
          </p:cNvSpPr>
          <p:nvPr/>
        </p:nvSpPr>
        <p:spPr bwMode="auto">
          <a:xfrm>
            <a:off x="153403" y="2078895"/>
            <a:ext cx="160621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350" dirty="0">
                <a:latin typeface="Calibri" panose="020F0502020204030204" pitchFamily="34" charset="0"/>
                <a:cs typeface="Times New Roman" panose="02020603050405020304" pitchFamily="18" charset="0"/>
              </a:rPr>
              <a:t>$10.00 an hour x 25 hours x 4.3 weeks = 1075 with $245.00 IRWE</a:t>
            </a:r>
            <a:endParaRPr lang="en-US" altLang="en-US" sz="1350" dirty="0"/>
          </a:p>
        </p:txBody>
      </p:sp>
    </p:spTree>
    <p:extLst>
      <p:ext uri="{BB962C8B-B14F-4D97-AF65-F5344CB8AC3E}">
        <p14:creationId xmlns:p14="http://schemas.microsoft.com/office/powerpoint/2010/main" val="2864066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070" y="262233"/>
            <a:ext cx="7028962" cy="1183566"/>
          </a:xfrm>
          <a:noFill/>
        </p:spPr>
        <p:txBody>
          <a:bodyPr>
            <a:normAutofit/>
          </a:bodyPr>
          <a:lstStyle/>
          <a:p>
            <a:r>
              <a:rPr lang="en-US" sz="3200" dirty="0">
                <a:latin typeface="Calibri" panose="020F0502020204030204" pitchFamily="34" charset="0"/>
              </a:rPr>
              <a:t>Blind Work Expense (BWE)</a:t>
            </a:r>
          </a:p>
        </p:txBody>
      </p:sp>
      <p:sp>
        <p:nvSpPr>
          <p:cNvPr id="3" name="Content Placeholder 2"/>
          <p:cNvSpPr>
            <a:spLocks noGrp="1"/>
          </p:cNvSpPr>
          <p:nvPr>
            <p:ph idx="1"/>
          </p:nvPr>
        </p:nvSpPr>
        <p:spPr>
          <a:xfrm>
            <a:off x="886070" y="1645466"/>
            <a:ext cx="7028961" cy="3465512"/>
          </a:xfrm>
        </p:spPr>
        <p:txBody>
          <a:bodyPr>
            <a:normAutofit fontScale="25000" lnSpcReduction="20000"/>
          </a:bodyPr>
          <a:lstStyle/>
          <a:p>
            <a:pPr marL="0" indent="0">
              <a:buNone/>
            </a:pPr>
            <a:r>
              <a:rPr lang="en-US" sz="9600" dirty="0" smtClean="0">
                <a:latin typeface="Calibri" panose="020F0502020204030204" pitchFamily="34" charset="0"/>
              </a:rPr>
              <a:t>Social </a:t>
            </a:r>
            <a:r>
              <a:rPr lang="en-US" sz="9600" dirty="0">
                <a:latin typeface="Calibri" panose="020F0502020204030204" pitchFamily="34" charset="0"/>
              </a:rPr>
              <a:t>Security has special rules for people who are </a:t>
            </a:r>
            <a:r>
              <a:rPr lang="en-US" sz="9600" b="1" dirty="0">
                <a:latin typeface="Calibri" panose="020F0502020204030204" pitchFamily="34" charset="0"/>
              </a:rPr>
              <a:t>statutory  </a:t>
            </a:r>
            <a:r>
              <a:rPr lang="en-US" sz="9600" b="1" dirty="0" smtClean="0">
                <a:latin typeface="Calibri" panose="020F0502020204030204" pitchFamily="34" charset="0"/>
              </a:rPr>
              <a:t>blind</a:t>
            </a:r>
            <a:r>
              <a:rPr lang="en-US" sz="9600" dirty="0">
                <a:latin typeface="Calibri" panose="020F0502020204030204" pitchFamily="34" charset="0"/>
              </a:rPr>
              <a:t>.  Instead of deducting only Impairment </a:t>
            </a:r>
            <a:r>
              <a:rPr lang="en-US" sz="9600" dirty="0" smtClean="0">
                <a:latin typeface="Calibri" panose="020F0502020204030204" pitchFamily="34" charset="0"/>
              </a:rPr>
              <a:t>Related  </a:t>
            </a:r>
            <a:r>
              <a:rPr lang="en-US" sz="9600" dirty="0">
                <a:latin typeface="Calibri" panose="020F0502020204030204" pitchFamily="34" charset="0"/>
              </a:rPr>
              <a:t>Work Expenses, Social Security will  deduct all expenses a blind </a:t>
            </a:r>
            <a:r>
              <a:rPr lang="en-US" sz="9600" dirty="0" smtClean="0">
                <a:latin typeface="Calibri" panose="020F0502020204030204" pitchFamily="34" charset="0"/>
              </a:rPr>
              <a:t>person </a:t>
            </a:r>
            <a:r>
              <a:rPr lang="en-US" sz="9600" dirty="0">
                <a:latin typeface="Calibri" panose="020F0502020204030204" pitchFamily="34" charset="0"/>
              </a:rPr>
              <a:t>has due to working. </a:t>
            </a:r>
          </a:p>
          <a:p>
            <a:pPr marL="51435" indent="0">
              <a:buNone/>
            </a:pPr>
            <a:endParaRPr lang="en-US" sz="9600" dirty="0">
              <a:latin typeface="Calibri" panose="020F0502020204030204" pitchFamily="34" charset="0"/>
            </a:endParaRPr>
          </a:p>
          <a:p>
            <a:pPr marL="51435" indent="0">
              <a:buNone/>
            </a:pPr>
            <a:r>
              <a:rPr lang="en-US" sz="9600" dirty="0">
                <a:latin typeface="Calibri" panose="020F0502020204030204" pitchFamily="34" charset="0"/>
              </a:rPr>
              <a:t>   </a:t>
            </a:r>
            <a:r>
              <a:rPr lang="en-US" sz="9600" b="1" u="sng" dirty="0" smtClean="0">
                <a:latin typeface="Calibri" panose="020F0502020204030204" pitchFamily="34" charset="0"/>
              </a:rPr>
              <a:t>Some </a:t>
            </a:r>
            <a:r>
              <a:rPr lang="en-US" sz="9600" b="1" u="sng" dirty="0">
                <a:latin typeface="Calibri" panose="020F0502020204030204" pitchFamily="34" charset="0"/>
              </a:rPr>
              <a:t>Examples: </a:t>
            </a:r>
          </a:p>
          <a:p>
            <a:pPr marL="51435" indent="0">
              <a:buNone/>
            </a:pPr>
            <a:r>
              <a:rPr lang="en-US" sz="9600" dirty="0">
                <a:latin typeface="Calibri" panose="020F0502020204030204" pitchFamily="34" charset="0"/>
              </a:rPr>
              <a:t>   </a:t>
            </a:r>
            <a:r>
              <a:rPr lang="en-US" sz="9600" dirty="0" smtClean="0">
                <a:latin typeface="Calibri" panose="020F0502020204030204" pitchFamily="34" charset="0"/>
              </a:rPr>
              <a:t>State </a:t>
            </a:r>
            <a:r>
              <a:rPr lang="en-US" sz="9600" dirty="0">
                <a:latin typeface="Calibri" panose="020F0502020204030204" pitchFamily="34" charset="0"/>
              </a:rPr>
              <a:t>and Federal Taxes	Childcare</a:t>
            </a:r>
          </a:p>
          <a:p>
            <a:pPr marL="216694" indent="0">
              <a:buNone/>
            </a:pPr>
            <a:r>
              <a:rPr lang="en-US" sz="9600" dirty="0">
                <a:latin typeface="Calibri" panose="020F0502020204030204" pitchFamily="34" charset="0"/>
              </a:rPr>
              <a:t>Union Dues			Cost of Service Animal </a:t>
            </a:r>
          </a:p>
          <a:p>
            <a:pPr marL="216694" indent="0">
              <a:buNone/>
            </a:pPr>
            <a:r>
              <a:rPr lang="en-US" sz="9600" dirty="0">
                <a:latin typeface="Calibri" panose="020F0502020204030204" pitchFamily="34" charset="0"/>
              </a:rPr>
              <a:t>Uniforms			</a:t>
            </a:r>
            <a:r>
              <a:rPr lang="en-US" sz="9600" dirty="0" smtClean="0">
                <a:latin typeface="Calibri" panose="020F0502020204030204" pitchFamily="34" charset="0"/>
              </a:rPr>
              <a:t>	Transportation</a:t>
            </a:r>
            <a:endParaRPr lang="en-US" sz="9600" dirty="0">
              <a:latin typeface="Calibri" panose="020F0502020204030204" pitchFamily="34" charset="0"/>
            </a:endParaRPr>
          </a:p>
          <a:p>
            <a:pPr marL="216694" indent="0">
              <a:buNone/>
            </a:pPr>
            <a:r>
              <a:rPr lang="en-US" sz="9600" dirty="0">
                <a:latin typeface="Calibri" panose="020F0502020204030204" pitchFamily="34" charset="0"/>
              </a:rPr>
              <a:t>Driver Services		</a:t>
            </a:r>
            <a:r>
              <a:rPr lang="en-US" sz="9600" dirty="0" smtClean="0">
                <a:latin typeface="Calibri" panose="020F0502020204030204" pitchFamily="34" charset="0"/>
              </a:rPr>
              <a:t>	Reader </a:t>
            </a:r>
            <a:r>
              <a:rPr lang="en-US" sz="9600" dirty="0">
                <a:latin typeface="Calibri" panose="020F0502020204030204" pitchFamily="34" charset="0"/>
              </a:rPr>
              <a:t>Services  </a:t>
            </a:r>
          </a:p>
          <a:p>
            <a:pPr marL="51435" indent="0">
              <a:buNone/>
            </a:pPr>
            <a:r>
              <a:rPr lang="en-US" sz="6000" b="1" dirty="0">
                <a:latin typeface="Calibri" panose="020F0502020204030204" pitchFamily="34" charset="0"/>
              </a:rPr>
              <a:t>     </a:t>
            </a:r>
          </a:p>
          <a:p>
            <a:pPr marL="51435" indent="0">
              <a:buNone/>
            </a:pPr>
            <a:r>
              <a:rPr lang="en-US" sz="6000" dirty="0">
                <a:latin typeface="Calibri" panose="020F0502020204030204" pitchFamily="34" charset="0"/>
              </a:rPr>
              <a:t>     </a:t>
            </a:r>
          </a:p>
          <a:p>
            <a:endParaRPr lang="en-US" sz="6000" dirty="0">
              <a:latin typeface="Calibri" panose="020F0502020204030204" pitchFamily="34" charset="0"/>
            </a:endParaRPr>
          </a:p>
        </p:txBody>
      </p:sp>
      <p:sp>
        <p:nvSpPr>
          <p:cNvPr id="6" name="Slide Number Placeholder 5"/>
          <p:cNvSpPr>
            <a:spLocks noGrp="1"/>
          </p:cNvSpPr>
          <p:nvPr>
            <p:ph type="sldNum" sz="quarter" idx="12"/>
          </p:nvPr>
        </p:nvSpPr>
        <p:spPr/>
        <p:txBody>
          <a:bodyPr/>
          <a:lstStyle/>
          <a:p>
            <a:fld id="{ADC0D305-3421-4FDF-BA08-5C09079D6CA6}" type="slidenum">
              <a:rPr lang="en-US" smtClean="0"/>
              <a:pPr/>
              <a:t>28</a:t>
            </a:fld>
            <a:endParaRPr lang="en-US"/>
          </a:p>
        </p:txBody>
      </p:sp>
    </p:spTree>
    <p:extLst>
      <p:ext uri="{BB962C8B-B14F-4D97-AF65-F5344CB8AC3E}">
        <p14:creationId xmlns:p14="http://schemas.microsoft.com/office/powerpoint/2010/main" val="418294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DC0D305-3421-4FDF-BA08-5C09079D6CA6}" type="slidenum">
              <a:rPr lang="en-US" smtClean="0"/>
              <a:pPr/>
              <a:t>29</a:t>
            </a:fld>
            <a:endParaRPr lang="en-US"/>
          </a:p>
        </p:txBody>
      </p:sp>
      <p:sp>
        <p:nvSpPr>
          <p:cNvPr id="2" name="Title 1"/>
          <p:cNvSpPr>
            <a:spLocks noGrp="1"/>
          </p:cNvSpPr>
          <p:nvPr>
            <p:ph type="title" idx="4294967295"/>
          </p:nvPr>
        </p:nvSpPr>
        <p:spPr>
          <a:xfrm>
            <a:off x="0" y="1064419"/>
            <a:ext cx="7029450" cy="887016"/>
          </a:xfrm>
        </p:spPr>
        <p:txBody>
          <a:bodyPr>
            <a:normAutofit/>
          </a:bodyPr>
          <a:lstStyle/>
          <a:p>
            <a:r>
              <a:rPr lang="en-US" dirty="0"/>
              <a:t/>
            </a:r>
            <a:br>
              <a:rPr lang="en-US" dirty="0"/>
            </a:b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375482218"/>
              </p:ext>
            </p:extLst>
          </p:nvPr>
        </p:nvGraphicFramePr>
        <p:xfrm>
          <a:off x="955964" y="415642"/>
          <a:ext cx="7481454" cy="5832751"/>
        </p:xfrm>
        <a:graphic>
          <a:graphicData uri="http://schemas.openxmlformats.org/drawingml/2006/table">
            <a:tbl>
              <a:tblPr>
                <a:tableStyleId>{69CF1AB2-1976-4502-BF36-3FF5EA218861}</a:tableStyleId>
              </a:tblPr>
              <a:tblGrid>
                <a:gridCol w="4523669">
                  <a:extLst>
                    <a:ext uri="{9D8B030D-6E8A-4147-A177-3AD203B41FA5}">
                      <a16:colId xmlns:a16="http://schemas.microsoft.com/office/drawing/2014/main" val="20000"/>
                    </a:ext>
                  </a:extLst>
                </a:gridCol>
                <a:gridCol w="2957785">
                  <a:extLst>
                    <a:ext uri="{9D8B030D-6E8A-4147-A177-3AD203B41FA5}">
                      <a16:colId xmlns:a16="http://schemas.microsoft.com/office/drawing/2014/main" val="20001"/>
                    </a:ext>
                  </a:extLst>
                </a:gridCol>
              </a:tblGrid>
              <a:tr h="164337">
                <a:tc>
                  <a:txBody>
                    <a:bodyPr/>
                    <a:lstStyle/>
                    <a:p>
                      <a:pPr marL="0" marR="0" algn="ctr">
                        <a:spcBef>
                          <a:spcPts val="0"/>
                        </a:spcBef>
                        <a:spcAft>
                          <a:spcPts val="0"/>
                        </a:spcAft>
                      </a:pPr>
                      <a:r>
                        <a:rPr lang="en-US" sz="900" dirty="0">
                          <a:effectLst/>
                        </a:rPr>
                        <a:t>Step One</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ctr">
                        <a:spcBef>
                          <a:spcPts val="0"/>
                        </a:spcBef>
                        <a:spcAft>
                          <a:spcPts val="0"/>
                        </a:spcAft>
                      </a:pPr>
                      <a:r>
                        <a:rPr lang="en-US" sz="900" dirty="0">
                          <a:effectLst/>
                        </a:rPr>
                        <a:t>Scenario 1</a:t>
                      </a:r>
                      <a:endParaRPr lang="en-US" sz="900" b="1" i="1" dirty="0">
                        <a:effectLst/>
                        <a:latin typeface="Calibri" panose="020F0502020204030204" pitchFamily="34" charset="0"/>
                        <a:ea typeface="Times New Roman" panose="02020603050405020304" pitchFamily="18" charset="0"/>
                      </a:endParaRPr>
                    </a:p>
                  </a:txBody>
                  <a:tcPr marL="48728" marR="48728" marT="0" marB="0"/>
                </a:tc>
                <a:extLst>
                  <a:ext uri="{0D108BD9-81ED-4DB2-BD59-A6C34878D82A}">
                    <a16:rowId xmlns:a16="http://schemas.microsoft.com/office/drawing/2014/main" val="10000"/>
                  </a:ext>
                </a:extLst>
              </a:tr>
              <a:tr h="164337">
                <a:tc>
                  <a:txBody>
                    <a:bodyPr/>
                    <a:lstStyle/>
                    <a:p>
                      <a:pPr marL="0" marR="0">
                        <a:spcBef>
                          <a:spcPts val="0"/>
                        </a:spcBef>
                        <a:spcAft>
                          <a:spcPts val="0"/>
                        </a:spcAft>
                      </a:pPr>
                      <a:r>
                        <a:rPr lang="en-US" sz="900" dirty="0">
                          <a:effectLst/>
                        </a:rPr>
                        <a:t>Unearned Income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1"/>
                  </a:ext>
                </a:extLst>
              </a:tr>
              <a:tr h="164337">
                <a:tc>
                  <a:txBody>
                    <a:bodyPr/>
                    <a:lstStyle/>
                    <a:p>
                      <a:pPr marL="0" marR="0">
                        <a:spcBef>
                          <a:spcPts val="0"/>
                        </a:spcBef>
                        <a:spcAft>
                          <a:spcPts val="0"/>
                        </a:spcAft>
                      </a:pPr>
                      <a:r>
                        <a:rPr lang="en-US" sz="900" dirty="0">
                          <a:effectLst/>
                        </a:rPr>
                        <a:t>Subtract General Income Exclusion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a:effectLst/>
                        </a:rPr>
                        <a:t>-$20.00</a:t>
                      </a:r>
                      <a:endParaRPr lang="en-US" sz="90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2"/>
                  </a:ext>
                </a:extLst>
              </a:tr>
              <a:tr h="164337">
                <a:tc>
                  <a:txBody>
                    <a:bodyPr/>
                    <a:lstStyle/>
                    <a:p>
                      <a:pPr marL="0" marR="0">
                        <a:spcBef>
                          <a:spcPts val="0"/>
                        </a:spcBef>
                        <a:spcAft>
                          <a:spcPts val="0"/>
                        </a:spcAft>
                      </a:pPr>
                      <a:r>
                        <a:rPr lang="en-US" sz="900" dirty="0">
                          <a:effectLst/>
                        </a:rPr>
                        <a:t>Equals Countable Unearned income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a:effectLst/>
                        </a:rPr>
                        <a:t> </a:t>
                      </a:r>
                      <a:endParaRPr lang="en-US" sz="90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3"/>
                  </a:ext>
                </a:extLst>
              </a:tr>
              <a:tr h="164337">
                <a:tc>
                  <a:txBody>
                    <a:bodyPr/>
                    <a:lstStyle/>
                    <a:p>
                      <a:pPr marL="0" marR="0" algn="ctr">
                        <a:spcBef>
                          <a:spcPts val="0"/>
                        </a:spcBef>
                        <a:spcAft>
                          <a:spcPts val="0"/>
                        </a:spcAft>
                      </a:pPr>
                      <a:r>
                        <a:rPr lang="en-US" sz="900" dirty="0">
                          <a:effectLst/>
                        </a:rPr>
                        <a:t>Step Two</a:t>
                      </a:r>
                      <a:endParaRPr lang="en-US" sz="900" b="1" i="1" dirty="0">
                        <a:effectLst/>
                        <a:latin typeface="Calibri" panose="020F0502020204030204" pitchFamily="34"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4"/>
                  </a:ext>
                </a:extLst>
              </a:tr>
              <a:tr h="164337">
                <a:tc>
                  <a:txBody>
                    <a:bodyPr/>
                    <a:lstStyle/>
                    <a:p>
                      <a:pPr marL="0" marR="0">
                        <a:spcBef>
                          <a:spcPts val="0"/>
                        </a:spcBef>
                        <a:spcAft>
                          <a:spcPts val="0"/>
                        </a:spcAft>
                      </a:pPr>
                      <a:r>
                        <a:rPr lang="en-US" sz="900" dirty="0">
                          <a:effectLst/>
                        </a:rPr>
                        <a:t>Gross Earned Income</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5"/>
                  </a:ext>
                </a:extLst>
              </a:tr>
              <a:tr h="164337">
                <a:tc>
                  <a:txBody>
                    <a:bodyPr/>
                    <a:lstStyle/>
                    <a:p>
                      <a:pPr marL="0" marR="0">
                        <a:spcBef>
                          <a:spcPts val="0"/>
                        </a:spcBef>
                        <a:spcAft>
                          <a:spcPts val="0"/>
                        </a:spcAft>
                      </a:pPr>
                      <a:r>
                        <a:rPr lang="en-US" sz="900">
                          <a:effectLst/>
                        </a:rPr>
                        <a:t>          Student Earned Income Exclusion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6"/>
                  </a:ext>
                </a:extLst>
              </a:tr>
              <a:tr h="164337">
                <a:tc>
                  <a:txBody>
                    <a:bodyPr/>
                    <a:lstStyle/>
                    <a:p>
                      <a:pPr marL="0" marR="0">
                        <a:spcBef>
                          <a:spcPts val="0"/>
                        </a:spcBef>
                        <a:spcAft>
                          <a:spcPts val="0"/>
                        </a:spcAft>
                      </a:pPr>
                      <a:r>
                        <a:rPr lang="en-US" sz="900">
                          <a:effectLst/>
                        </a:rPr>
                        <a:t>Subtract Earned Income Exclusion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-$65.00</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7"/>
                  </a:ext>
                </a:extLst>
              </a:tr>
              <a:tr h="164337">
                <a:tc>
                  <a:txBody>
                    <a:bodyPr/>
                    <a:lstStyle/>
                    <a:p>
                      <a:pPr marL="0" marR="0">
                        <a:spcBef>
                          <a:spcPts val="0"/>
                        </a:spcBef>
                        <a:spcAft>
                          <a:spcPts val="0"/>
                        </a:spcAft>
                      </a:pPr>
                      <a:r>
                        <a:rPr lang="en-US" sz="900">
                          <a:effectLst/>
                        </a:rPr>
                        <a:t>Subtract GIE (if not used above)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ct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8"/>
                  </a:ext>
                </a:extLst>
              </a:tr>
              <a:tr h="164337">
                <a:tc>
                  <a:txBody>
                    <a:bodyPr/>
                    <a:lstStyle/>
                    <a:p>
                      <a:pPr marL="0" marR="0">
                        <a:spcBef>
                          <a:spcPts val="0"/>
                        </a:spcBef>
                        <a:spcAft>
                          <a:spcPts val="0"/>
                        </a:spcAft>
                      </a:pPr>
                      <a:r>
                        <a:rPr lang="en-US" sz="900">
                          <a:effectLst/>
                        </a:rPr>
                        <a:t>Remainder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09"/>
                  </a:ext>
                </a:extLst>
              </a:tr>
              <a:tr h="363177">
                <a:tc>
                  <a:txBody>
                    <a:bodyPr/>
                    <a:lstStyle/>
                    <a:p>
                      <a:pPr marL="0" marR="0">
                        <a:spcBef>
                          <a:spcPts val="0"/>
                        </a:spcBef>
                        <a:spcAft>
                          <a:spcPts val="0"/>
                        </a:spcAft>
                      </a:pPr>
                      <a:r>
                        <a:rPr lang="en-US" sz="900" b="1" dirty="0">
                          <a:effectLst/>
                        </a:rPr>
                        <a:t>          Impairment-Related Work Exp.         -</a:t>
                      </a:r>
                      <a:endParaRPr lang="en-US" sz="900" b="1"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0"/>
                  </a:ext>
                </a:extLst>
              </a:tr>
              <a:tr h="164337">
                <a:tc>
                  <a:txBody>
                    <a:bodyPr/>
                    <a:lstStyle/>
                    <a:p>
                      <a:pPr marL="0" marR="0">
                        <a:spcBef>
                          <a:spcPts val="0"/>
                        </a:spcBef>
                        <a:spcAft>
                          <a:spcPts val="0"/>
                        </a:spcAft>
                      </a:pPr>
                      <a:r>
                        <a:rPr lang="en-US" sz="900">
                          <a:effectLst/>
                        </a:rPr>
                        <a:t>Remainder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1"/>
                  </a:ext>
                </a:extLst>
              </a:tr>
              <a:tr h="164337">
                <a:tc>
                  <a:txBody>
                    <a:bodyPr/>
                    <a:lstStyle/>
                    <a:p>
                      <a:pPr marL="0" marR="0">
                        <a:spcBef>
                          <a:spcPts val="0"/>
                        </a:spcBef>
                        <a:spcAft>
                          <a:spcPts val="0"/>
                        </a:spcAft>
                      </a:pPr>
                      <a:r>
                        <a:rPr lang="en-US" sz="900">
                          <a:effectLst/>
                        </a:rPr>
                        <a:t>Divide by 2                                                     /2</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/2</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2"/>
                  </a:ext>
                </a:extLst>
              </a:tr>
              <a:tr h="164337">
                <a:tc>
                  <a:txBody>
                    <a:bodyPr/>
                    <a:lstStyle/>
                    <a:p>
                      <a:pPr marL="0" marR="0">
                        <a:spcBef>
                          <a:spcPts val="0"/>
                        </a:spcBef>
                        <a:spcAft>
                          <a:spcPts val="0"/>
                        </a:spcAft>
                      </a:pPr>
                      <a:r>
                        <a:rPr lang="en-US" sz="900">
                          <a:effectLst/>
                        </a:rPr>
                        <a:t>Remainder                                                       =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3"/>
                  </a:ext>
                </a:extLst>
              </a:tr>
              <a:tr h="211865">
                <a:tc>
                  <a:txBody>
                    <a:bodyPr/>
                    <a:lstStyle/>
                    <a:p>
                      <a:pPr marL="0" marR="0">
                        <a:spcBef>
                          <a:spcPts val="0"/>
                        </a:spcBef>
                        <a:spcAft>
                          <a:spcPts val="0"/>
                        </a:spcAft>
                      </a:pPr>
                      <a:r>
                        <a:rPr lang="en-US" sz="900" b="1" dirty="0">
                          <a:effectLst/>
                        </a:rPr>
                        <a:t>   </a:t>
                      </a:r>
                      <a:r>
                        <a:rPr lang="en-US" sz="900" b="1" baseline="0" dirty="0" smtClean="0">
                          <a:effectLst/>
                        </a:rPr>
                        <a:t>  </a:t>
                      </a:r>
                      <a:r>
                        <a:rPr lang="en-US" sz="900" b="1" dirty="0" smtClean="0">
                          <a:effectLst/>
                        </a:rPr>
                        <a:t>Blind </a:t>
                      </a:r>
                      <a:r>
                        <a:rPr lang="en-US" sz="900" b="1" dirty="0">
                          <a:effectLst/>
                        </a:rPr>
                        <a:t>Work Expenses      </a:t>
                      </a:r>
                      <a:r>
                        <a:rPr lang="en-US" sz="900" b="1" dirty="0" smtClean="0">
                          <a:effectLst/>
                        </a:rPr>
                        <a:t>-</a:t>
                      </a:r>
                      <a:endParaRPr lang="en-US" sz="900" b="1" dirty="0">
                        <a:effectLst/>
                        <a:latin typeface="Times New Roman" panose="02020603050405020304" pitchFamily="18" charset="0"/>
                        <a:ea typeface="Times New Roman" panose="02020603050405020304" pitchFamily="18" charset="0"/>
                      </a:endParaRPr>
                    </a:p>
                  </a:txBody>
                  <a:tcPr marL="48728" marR="48728" marT="0" marB="0">
                    <a:solidFill>
                      <a:srgbClr val="FF0000"/>
                    </a:solidFill>
                  </a:tcPr>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solidFill>
                      <a:srgbClr val="FF0000"/>
                    </a:solidFill>
                  </a:tcPr>
                </a:tc>
                <a:extLst>
                  <a:ext uri="{0D108BD9-81ED-4DB2-BD59-A6C34878D82A}">
                    <a16:rowId xmlns:a16="http://schemas.microsoft.com/office/drawing/2014/main" val="10014"/>
                  </a:ext>
                </a:extLst>
              </a:tr>
              <a:tr h="164337">
                <a:tc>
                  <a:txBody>
                    <a:bodyPr/>
                    <a:lstStyle/>
                    <a:p>
                      <a:pPr marL="0" marR="0">
                        <a:spcBef>
                          <a:spcPts val="0"/>
                        </a:spcBef>
                        <a:spcAft>
                          <a:spcPts val="0"/>
                        </a:spcAft>
                      </a:pPr>
                      <a:r>
                        <a:rPr lang="en-US" sz="900" dirty="0">
                          <a:effectLst/>
                        </a:rPr>
                        <a:t>Equals Countable Earned Income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5"/>
                  </a:ext>
                </a:extLst>
              </a:tr>
              <a:tr h="164337">
                <a:tc>
                  <a:txBody>
                    <a:bodyPr/>
                    <a:lstStyle/>
                    <a:p>
                      <a:pPr marL="0" marR="0" algn="ctr">
                        <a:spcBef>
                          <a:spcPts val="0"/>
                        </a:spcBef>
                        <a:spcAft>
                          <a:spcPts val="0"/>
                        </a:spcAft>
                      </a:pPr>
                      <a:r>
                        <a:rPr lang="en-US" sz="900">
                          <a:effectLst/>
                        </a:rPr>
                        <a:t>Step Three</a:t>
                      </a:r>
                      <a:endParaRPr lang="en-US" sz="900" b="1" i="1">
                        <a:effectLst/>
                        <a:latin typeface="Calibri" panose="020F0502020204030204" pitchFamily="34"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6"/>
                  </a:ext>
                </a:extLst>
              </a:tr>
              <a:tr h="164337">
                <a:tc>
                  <a:txBody>
                    <a:bodyPr/>
                    <a:lstStyle/>
                    <a:p>
                      <a:pPr marL="0" marR="0">
                        <a:spcBef>
                          <a:spcPts val="0"/>
                        </a:spcBef>
                        <a:spcAft>
                          <a:spcPts val="0"/>
                        </a:spcAft>
                      </a:pPr>
                      <a:r>
                        <a:rPr lang="en-US" sz="900" dirty="0">
                          <a:effectLst/>
                        </a:rPr>
                        <a:t>Total Countable Unearned Income</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7"/>
                  </a:ext>
                </a:extLst>
              </a:tr>
              <a:tr h="164337">
                <a:tc>
                  <a:txBody>
                    <a:bodyPr/>
                    <a:lstStyle/>
                    <a:p>
                      <a:pPr marL="0" marR="0">
                        <a:spcBef>
                          <a:spcPts val="0"/>
                        </a:spcBef>
                        <a:spcAft>
                          <a:spcPts val="0"/>
                        </a:spcAft>
                      </a:pPr>
                      <a:r>
                        <a:rPr lang="en-US" sz="900">
                          <a:effectLst/>
                        </a:rPr>
                        <a:t>Total Countable Earned Income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8"/>
                  </a:ext>
                </a:extLst>
              </a:tr>
              <a:tr h="164337">
                <a:tc>
                  <a:txBody>
                    <a:bodyPr/>
                    <a:lstStyle/>
                    <a:p>
                      <a:pPr marL="0" marR="0">
                        <a:spcBef>
                          <a:spcPts val="0"/>
                        </a:spcBef>
                        <a:spcAft>
                          <a:spcPts val="0"/>
                        </a:spcAft>
                      </a:pPr>
                      <a:r>
                        <a:rPr lang="en-US" sz="900">
                          <a:effectLst/>
                        </a:rPr>
                        <a:t>Countable Income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19"/>
                  </a:ext>
                </a:extLst>
              </a:tr>
              <a:tr h="164337">
                <a:tc>
                  <a:txBody>
                    <a:bodyPr/>
                    <a:lstStyle/>
                    <a:p>
                      <a:pPr marL="0" marR="0">
                        <a:spcBef>
                          <a:spcPts val="0"/>
                        </a:spcBef>
                        <a:spcAft>
                          <a:spcPts val="0"/>
                        </a:spcAft>
                      </a:pPr>
                      <a:r>
                        <a:rPr lang="en-US" sz="900" dirty="0">
                          <a:effectLst/>
                        </a:rPr>
                        <a:t>           PASS Deduction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0"/>
                  </a:ext>
                </a:extLst>
              </a:tr>
              <a:tr h="164337">
                <a:tc>
                  <a:txBody>
                    <a:bodyPr/>
                    <a:lstStyle/>
                    <a:p>
                      <a:pPr marL="0" marR="0">
                        <a:spcBef>
                          <a:spcPts val="0"/>
                        </a:spcBef>
                        <a:spcAft>
                          <a:spcPts val="0"/>
                        </a:spcAft>
                      </a:pPr>
                      <a:r>
                        <a:rPr lang="en-US" sz="900">
                          <a:effectLst/>
                        </a:rPr>
                        <a:t>Equals Total Countable Income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1"/>
                  </a:ext>
                </a:extLst>
              </a:tr>
              <a:tr h="164337">
                <a:tc>
                  <a:txBody>
                    <a:bodyPr/>
                    <a:lstStyle/>
                    <a:p>
                      <a:pPr marL="0" marR="0" algn="ctr">
                        <a:spcBef>
                          <a:spcPts val="0"/>
                        </a:spcBef>
                        <a:spcAft>
                          <a:spcPts val="0"/>
                        </a:spcAft>
                      </a:pPr>
                      <a:r>
                        <a:rPr lang="en-US" sz="900">
                          <a:effectLst/>
                        </a:rPr>
                        <a:t>Step Four</a:t>
                      </a:r>
                      <a:endParaRPr lang="en-US" sz="900" b="1" i="1">
                        <a:effectLst/>
                        <a:latin typeface="Calibri" panose="020F0502020204030204" pitchFamily="34"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2"/>
                  </a:ext>
                </a:extLst>
              </a:tr>
              <a:tr h="164337">
                <a:tc>
                  <a:txBody>
                    <a:bodyPr/>
                    <a:lstStyle/>
                    <a:p>
                      <a:pPr marL="0" marR="0">
                        <a:spcBef>
                          <a:spcPts val="0"/>
                        </a:spcBef>
                        <a:spcAft>
                          <a:spcPts val="0"/>
                        </a:spcAft>
                      </a:pPr>
                      <a:r>
                        <a:rPr lang="en-US" sz="900">
                          <a:effectLst/>
                        </a:rPr>
                        <a:t>Base SSI Rate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3"/>
                  </a:ext>
                </a:extLst>
              </a:tr>
              <a:tr h="164337">
                <a:tc>
                  <a:txBody>
                    <a:bodyPr/>
                    <a:lstStyle/>
                    <a:p>
                      <a:pPr marL="0" marR="0">
                        <a:spcBef>
                          <a:spcPts val="0"/>
                        </a:spcBef>
                        <a:spcAft>
                          <a:spcPts val="0"/>
                        </a:spcAft>
                      </a:pPr>
                      <a:r>
                        <a:rPr lang="en-US" sz="900">
                          <a:effectLst/>
                        </a:rPr>
                        <a:t>Deductions:   (e.g., Overpayment)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4"/>
                  </a:ext>
                </a:extLst>
              </a:tr>
              <a:tr h="164337">
                <a:tc>
                  <a:txBody>
                    <a:bodyPr/>
                    <a:lstStyle/>
                    <a:p>
                      <a:pPr marL="0" marR="0">
                        <a:spcBef>
                          <a:spcPts val="0"/>
                        </a:spcBef>
                        <a:spcAft>
                          <a:spcPts val="0"/>
                        </a:spcAft>
                      </a:pPr>
                      <a:r>
                        <a:rPr lang="en-US" sz="900">
                          <a:effectLst/>
                        </a:rPr>
                        <a:t>Total Countable Income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5"/>
                  </a:ext>
                </a:extLst>
              </a:tr>
              <a:tr h="164337">
                <a:tc>
                  <a:txBody>
                    <a:bodyPr/>
                    <a:lstStyle/>
                    <a:p>
                      <a:pPr marL="0" marR="0">
                        <a:spcBef>
                          <a:spcPts val="0"/>
                        </a:spcBef>
                        <a:spcAft>
                          <a:spcPts val="0"/>
                        </a:spcAft>
                      </a:pPr>
                      <a:r>
                        <a:rPr lang="en-US" sz="900">
                          <a:effectLst/>
                        </a:rPr>
                        <a:t>Equals Adjusted SSI Payment                     =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6"/>
                  </a:ext>
                </a:extLst>
              </a:tr>
              <a:tr h="164337">
                <a:tc>
                  <a:txBody>
                    <a:bodyPr/>
                    <a:lstStyle/>
                    <a:p>
                      <a:pPr marL="0" marR="0" algn="ctr">
                        <a:spcBef>
                          <a:spcPts val="0"/>
                        </a:spcBef>
                        <a:spcAft>
                          <a:spcPts val="0"/>
                        </a:spcAft>
                      </a:pPr>
                      <a:r>
                        <a:rPr lang="en-US" sz="900">
                          <a:effectLst/>
                        </a:rPr>
                        <a:t>Before/After Work Illustration</a:t>
                      </a:r>
                      <a:endParaRPr lang="en-US" sz="900" b="1" i="1">
                        <a:effectLst/>
                        <a:latin typeface="Calibri" panose="020F0502020204030204" pitchFamily="34"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7"/>
                  </a:ext>
                </a:extLst>
              </a:tr>
              <a:tr h="164337">
                <a:tc>
                  <a:txBody>
                    <a:bodyPr/>
                    <a:lstStyle/>
                    <a:p>
                      <a:pPr marL="0" marR="0">
                        <a:spcBef>
                          <a:spcPts val="0"/>
                        </a:spcBef>
                        <a:spcAft>
                          <a:spcPts val="0"/>
                        </a:spcAft>
                      </a:pPr>
                      <a:r>
                        <a:rPr lang="en-US" sz="900">
                          <a:effectLst/>
                        </a:rPr>
                        <a:t>Unearned Income  (if any)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8"/>
                  </a:ext>
                </a:extLst>
              </a:tr>
              <a:tr h="164337">
                <a:tc>
                  <a:txBody>
                    <a:bodyPr/>
                    <a:lstStyle/>
                    <a:p>
                      <a:pPr marL="0" marR="0">
                        <a:spcBef>
                          <a:spcPts val="0"/>
                        </a:spcBef>
                        <a:spcAft>
                          <a:spcPts val="0"/>
                        </a:spcAft>
                      </a:pPr>
                      <a:r>
                        <a:rPr lang="en-US" sz="900">
                          <a:effectLst/>
                        </a:rPr>
                        <a:t>Gross Earned Income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29"/>
                  </a:ext>
                </a:extLst>
              </a:tr>
              <a:tr h="164337">
                <a:tc>
                  <a:txBody>
                    <a:bodyPr/>
                    <a:lstStyle/>
                    <a:p>
                      <a:pPr marL="0" marR="0">
                        <a:spcBef>
                          <a:spcPts val="0"/>
                        </a:spcBef>
                        <a:spcAft>
                          <a:spcPts val="0"/>
                        </a:spcAft>
                      </a:pPr>
                      <a:r>
                        <a:rPr lang="en-US" sz="900">
                          <a:effectLst/>
                        </a:rPr>
                        <a:t>New SSI Payment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30"/>
                  </a:ext>
                </a:extLst>
              </a:tr>
              <a:tr h="164337">
                <a:tc>
                  <a:txBody>
                    <a:bodyPr/>
                    <a:lstStyle/>
                    <a:p>
                      <a:pPr marL="0" marR="0">
                        <a:spcBef>
                          <a:spcPts val="0"/>
                        </a:spcBef>
                        <a:spcAft>
                          <a:spcPts val="0"/>
                        </a:spcAft>
                      </a:pPr>
                      <a:r>
                        <a:rPr lang="en-US" sz="900">
                          <a:effectLst/>
                        </a:rPr>
                        <a:t>Equals Total Income From All Sources      =</a:t>
                      </a:r>
                      <a:endParaRPr lang="en-US" sz="90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31"/>
                  </a:ext>
                </a:extLst>
              </a:tr>
              <a:tr h="164337">
                <a:tc>
                  <a:txBody>
                    <a:bodyPr/>
                    <a:lstStyle/>
                    <a:p>
                      <a:pPr marL="0" marR="0">
                        <a:spcBef>
                          <a:spcPts val="0"/>
                        </a:spcBef>
                        <a:spcAft>
                          <a:spcPts val="0"/>
                        </a:spcAft>
                      </a:pPr>
                      <a:r>
                        <a:rPr lang="en-US" sz="900" dirty="0">
                          <a:effectLst/>
                        </a:rPr>
                        <a:t>Minus cost of IRWE (if applicable)               -</a:t>
                      </a:r>
                      <a:endParaRPr lang="en-US" sz="9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spcBef>
                          <a:spcPts val="0"/>
                        </a:spcBef>
                        <a:spcAft>
                          <a:spcPts val="0"/>
                        </a:spcAft>
                      </a:pPr>
                      <a:r>
                        <a:rPr lang="en-US" sz="900" dirty="0">
                          <a:effectLst/>
                        </a:rPr>
                        <a:t> </a:t>
                      </a:r>
                      <a:endParaRPr lang="en-US" sz="9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32"/>
                  </a:ext>
                </a:extLst>
              </a:tr>
              <a:tr h="163262">
                <a:tc>
                  <a:txBody>
                    <a:bodyPr/>
                    <a:lstStyle/>
                    <a:p>
                      <a:pPr marL="0" marR="0">
                        <a:spcBef>
                          <a:spcPts val="0"/>
                        </a:spcBef>
                        <a:spcAft>
                          <a:spcPts val="0"/>
                        </a:spcAft>
                      </a:pPr>
                      <a:r>
                        <a:rPr lang="en-US" sz="700" dirty="0">
                          <a:effectLst/>
                        </a:rPr>
                        <a:t>Equals Total Adjusted Monthly Income    =</a:t>
                      </a:r>
                      <a:endParaRPr lang="en-US" sz="800" dirty="0">
                        <a:effectLst/>
                        <a:latin typeface="Times New Roman" panose="02020603050405020304" pitchFamily="18" charset="0"/>
                        <a:ea typeface="Times New Roman" panose="02020603050405020304" pitchFamily="18" charset="0"/>
                      </a:endParaRPr>
                    </a:p>
                  </a:txBody>
                  <a:tcPr marL="48728" marR="48728" marT="0" marB="0"/>
                </a:tc>
                <a:tc>
                  <a:txBody>
                    <a:bodyPr/>
                    <a:lstStyle/>
                    <a:p>
                      <a:pPr marL="0" marR="0" algn="r">
                        <a:spcBef>
                          <a:spcPts val="0"/>
                        </a:spcBef>
                        <a:spcAft>
                          <a:spcPts val="0"/>
                        </a:spcAft>
                      </a:pPr>
                      <a:r>
                        <a:rPr lang="en-US" sz="700" dirty="0">
                          <a:effectLst/>
                        </a:rPr>
                        <a:t> </a:t>
                      </a:r>
                      <a:endParaRPr lang="en-US" sz="800" dirty="0">
                        <a:effectLst/>
                        <a:latin typeface="Times New Roman" panose="02020603050405020304" pitchFamily="18" charset="0"/>
                        <a:ea typeface="Times New Roman" panose="02020603050405020304" pitchFamily="18" charset="0"/>
                      </a:endParaRPr>
                    </a:p>
                  </a:txBody>
                  <a:tcPr marL="48728" marR="48728" marT="0" marB="0"/>
                </a:tc>
                <a:extLst>
                  <a:ext uri="{0D108BD9-81ED-4DB2-BD59-A6C34878D82A}">
                    <a16:rowId xmlns:a16="http://schemas.microsoft.com/office/drawing/2014/main" val="10033"/>
                  </a:ext>
                </a:extLst>
              </a:tr>
            </a:tbl>
          </a:graphicData>
        </a:graphic>
      </p:graphicFrame>
    </p:spTree>
    <p:extLst>
      <p:ext uri="{BB962C8B-B14F-4D97-AF65-F5344CB8AC3E}">
        <p14:creationId xmlns:p14="http://schemas.microsoft.com/office/powerpoint/2010/main" val="3502057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485775" y="1773370"/>
            <a:ext cx="8251826" cy="3962400"/>
          </a:xfrm>
        </p:spPr>
        <p:txBody>
          <a:bodyPr>
            <a:noAutofit/>
          </a:bodyPr>
          <a:lstStyle/>
          <a:p>
            <a:pPr marL="401629" indent="-401629">
              <a:lnSpc>
                <a:spcPts val="2900"/>
              </a:lnSpc>
            </a:pPr>
            <a:r>
              <a:rPr lang="en-US" altLang="en-US" sz="2600" dirty="0">
                <a:latin typeface="Lucida Sans Unicode" panose="020B0602030504020204" pitchFamily="34" charset="0"/>
                <a:ea typeface="Lucida Sans Unicode" panose="020B0602030504020204" pitchFamily="34" charset="0"/>
                <a:cs typeface="Lucida Sans Unicode" panose="020B0602030504020204" pitchFamily="34" charset="0"/>
              </a:rPr>
              <a:t>Questions and comments</a:t>
            </a:r>
          </a:p>
          <a:p>
            <a:pPr marL="401629" lvl="1" indent="-401629">
              <a:lnSpc>
                <a:spcPts val="2900"/>
              </a:lnSpc>
              <a:buFont typeface="Arial" panose="020B0604020202020204" pitchFamily="34" charset="0"/>
              <a:buChar char="•"/>
            </a:pPr>
            <a:r>
              <a:rPr lang="en-US" altLang="en-US" sz="2600" dirty="0">
                <a:latin typeface="Lucida Sans Unicode" panose="020B0602030504020204" pitchFamily="34" charset="0"/>
                <a:ea typeface="Lucida Sans Unicode" panose="020B0602030504020204" pitchFamily="34" charset="0"/>
                <a:cs typeface="Lucida Sans Unicode" panose="020B0602030504020204" pitchFamily="34" charset="0"/>
              </a:rPr>
              <a:t>Click Chat icon at top right of screen (it should turn blue). Enter message in box, choose who to send it to, and click send. You may enter questions about the presentation at any time</a:t>
            </a:r>
            <a:r>
              <a:rPr lang="en-US" altLang="en-US" sz="2600" dirty="0" smtClean="0">
                <a:latin typeface="Lucida Sans Unicode" panose="020B0602030504020204" pitchFamily="34" charset="0"/>
                <a:ea typeface="Lucida Sans Unicode" panose="020B0602030504020204" pitchFamily="34" charset="0"/>
                <a:cs typeface="Lucida Sans Unicode" panose="020B0602030504020204" pitchFamily="34" charset="0"/>
              </a:rPr>
              <a:t>. </a:t>
            </a:r>
            <a:r>
              <a:rPr lang="en-US" altLang="en-US" sz="2600" u="sng" dirty="0" smtClean="0">
                <a:latin typeface="Lucida Sans Unicode" panose="020B0602030504020204" pitchFamily="34" charset="0"/>
                <a:ea typeface="Lucida Sans Unicode" panose="020B0602030504020204" pitchFamily="34" charset="0"/>
                <a:cs typeface="Lucida Sans Unicode" panose="020B0602030504020204" pitchFamily="34" charset="0"/>
              </a:rPr>
              <a:t>Please don’t use Q &amp; A option</a:t>
            </a:r>
            <a:r>
              <a:rPr lang="en-US" altLang="en-US" sz="2600" dirty="0" smtClean="0">
                <a:latin typeface="Lucida Sans Unicode" panose="020B0602030504020204" pitchFamily="34" charset="0"/>
                <a:ea typeface="Lucida Sans Unicode" panose="020B0602030504020204" pitchFamily="34" charset="0"/>
                <a:cs typeface="Lucida Sans Unicode" panose="020B0602030504020204" pitchFamily="34" charset="0"/>
              </a:rPr>
              <a:t>.)</a:t>
            </a:r>
            <a:endParaRPr lang="en-US" altLang="en-US" sz="2600" dirty="0">
              <a:latin typeface="Lucida Sans Unicode" panose="020B0602030504020204" pitchFamily="34" charset="0"/>
              <a:ea typeface="Lucida Sans Unicode" panose="020B0602030504020204" pitchFamily="34" charset="0"/>
              <a:cs typeface="Lucida Sans Unicode" panose="020B0602030504020204" pitchFamily="34" charset="0"/>
            </a:endParaRPr>
          </a:p>
          <a:p>
            <a:pPr marL="401629" lvl="1" indent="-401629">
              <a:lnSpc>
                <a:spcPts val="2900"/>
              </a:lnSpc>
              <a:buFont typeface="Arial" panose="020B0604020202020204" pitchFamily="34" charset="0"/>
              <a:buChar char="•"/>
            </a:pPr>
            <a:r>
              <a:rPr lang="en-US" altLang="en-US" sz="2600" dirty="0">
                <a:latin typeface="Lucida Sans Unicode" panose="020B0602030504020204" pitchFamily="34" charset="0"/>
                <a:ea typeface="Lucida Sans Unicode" panose="020B0602030504020204" pitchFamily="34" charset="0"/>
                <a:cs typeface="Lucida Sans Unicode" panose="020B0602030504020204" pitchFamily="34" charset="0"/>
              </a:rPr>
              <a:t>In addition, during the Q &amp; A period, if you have a web microphone, click the “Raise Hand” icon to indicate that you have a question. We will enable your </a:t>
            </a:r>
            <a:r>
              <a:rPr lang="en-US" altLang="en-US" sz="2600" dirty="0" smtClean="0">
                <a:latin typeface="Lucida Sans Unicode" panose="020B0602030504020204" pitchFamily="34" charset="0"/>
                <a:ea typeface="Lucida Sans Unicode" panose="020B0602030504020204" pitchFamily="34" charset="0"/>
                <a:cs typeface="Lucida Sans Unicode" panose="020B0602030504020204" pitchFamily="34" charset="0"/>
              </a:rPr>
              <a:t>microphone or phone connection.</a:t>
            </a:r>
            <a:endParaRPr lang="en-US" altLang="en-US" sz="2600" dirty="0">
              <a:latin typeface="Lucida Sans Unicode" panose="020B0602030504020204" pitchFamily="34" charset="0"/>
              <a:ea typeface="Lucida Sans Unicode" panose="020B0602030504020204" pitchFamily="34" charset="0"/>
              <a:cs typeface="Lucida Sans Unicode" panose="020B0602030504020204" pitchFamily="34" charset="0"/>
            </a:endParaRPr>
          </a:p>
        </p:txBody>
      </p:sp>
      <p:pic>
        <p:nvPicPr>
          <p:cNvPr id="10243" name="Picture 5" descr="agrMDns.jpg" title="AgrAbility log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18276" y="526356"/>
            <a:ext cx="213042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title"/>
          </p:nvPr>
        </p:nvSpPr>
        <p:spPr>
          <a:xfrm>
            <a:off x="317500" y="437969"/>
            <a:ext cx="9150351" cy="1143000"/>
          </a:xfrm>
        </p:spPr>
        <p:txBody>
          <a:bodyPr rtlCol="0">
            <a:normAutofit/>
          </a:bodyPr>
          <a:lstStyle/>
          <a:p>
            <a:pPr>
              <a:defRPr/>
            </a:pPr>
            <a:r>
              <a:rPr lang="en-US" sz="3200" b="1" dirty="0">
                <a:solidFill>
                  <a:schemeClr val="accent6">
                    <a:lumMod val="50000"/>
                  </a:schemeClr>
                </a:solidFill>
                <a:latin typeface="+mn-lt"/>
              </a:rPr>
              <a:t>Basic Webinar Instructions</a:t>
            </a:r>
          </a:p>
        </p:txBody>
      </p:sp>
    </p:spTree>
    <p:extLst>
      <p:ext uri="{BB962C8B-B14F-4D97-AF65-F5344CB8AC3E}">
        <p14:creationId xmlns:p14="http://schemas.microsoft.com/office/powerpoint/2010/main" val="16704523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057520" y="0"/>
            <a:ext cx="7028962" cy="1183566"/>
          </a:xfrm>
        </p:spPr>
        <p:txBody>
          <a:bodyPr>
            <a:normAutofit/>
          </a:bodyPr>
          <a:lstStyle/>
          <a:p>
            <a:r>
              <a:rPr lang="en-US" sz="3200" dirty="0" smtClean="0">
                <a:latin typeface="Calibri" panose="020F0502020204030204" pitchFamily="34" charset="0"/>
              </a:rPr>
              <a:t>Plan to Achieve Self-Supports</a:t>
            </a:r>
            <a:endParaRPr lang="en-US" sz="3200" dirty="0">
              <a:latin typeface="Calibri" panose="020F0502020204030204" pitchFamily="34" charset="0"/>
            </a:endParaRPr>
          </a:p>
        </p:txBody>
      </p:sp>
      <p:sp>
        <p:nvSpPr>
          <p:cNvPr id="9" name="Content Placeholder 8"/>
          <p:cNvSpPr>
            <a:spLocks noGrp="1"/>
          </p:cNvSpPr>
          <p:nvPr>
            <p:ph idx="1"/>
          </p:nvPr>
        </p:nvSpPr>
        <p:spPr>
          <a:xfrm>
            <a:off x="1057520" y="1183566"/>
            <a:ext cx="7921046" cy="5674434"/>
          </a:xfrm>
        </p:spPr>
        <p:txBody>
          <a:bodyPr>
            <a:normAutofit fontScale="70000" lnSpcReduction="20000"/>
          </a:bodyPr>
          <a:lstStyle/>
          <a:p>
            <a:r>
              <a:rPr lang="en-US" sz="3100" dirty="0">
                <a:latin typeface="Calibri" panose="020F0502020204030204" pitchFamily="34" charset="0"/>
              </a:rPr>
              <a:t>A Plan to Achieve Self-Support (PASS) is a work incentive that allows a person with a disability to set aside income and/or resources for a specified period of time in order to pay for items or services needed to achieve a specific work goal. </a:t>
            </a:r>
          </a:p>
          <a:p>
            <a:endParaRPr lang="en-US" sz="3100" dirty="0">
              <a:latin typeface="Calibri" panose="020F0502020204030204" pitchFamily="34" charset="0"/>
            </a:endParaRPr>
          </a:p>
          <a:p>
            <a:r>
              <a:rPr lang="en-US" sz="3100" dirty="0">
                <a:latin typeface="Calibri" panose="020F0502020204030204" pitchFamily="34" charset="0"/>
              </a:rPr>
              <a:t>Under an approved Plan to Achieve Self-Support (PASS), an individual may set aside income and/or resources to pay for education or training, job coaching or other support services, transportation, job-related items, equipment needed to start a business, or just about anything else needed to achieve an occupational goal. </a:t>
            </a:r>
          </a:p>
          <a:p>
            <a:endParaRPr lang="en-US" sz="3100" dirty="0">
              <a:latin typeface="Calibri" panose="020F0502020204030204" pitchFamily="34" charset="0"/>
            </a:endParaRPr>
          </a:p>
          <a:p>
            <a:r>
              <a:rPr lang="en-US" sz="3100" dirty="0">
                <a:latin typeface="Calibri" panose="020F0502020204030204" pitchFamily="34" charset="0"/>
              </a:rPr>
              <a:t>Income and/or resources set aside in a PASS are not counted when determining SSI eligibility or when determining the amount of SSI payment an eligible individual is due. </a:t>
            </a:r>
          </a:p>
          <a:p>
            <a:endParaRPr lang="en-US" sz="3100" dirty="0">
              <a:latin typeface="Calibri" panose="020F0502020204030204" pitchFamily="34" charset="0"/>
            </a:endParaRPr>
          </a:p>
          <a:p>
            <a:r>
              <a:rPr lang="en-US" sz="3100" dirty="0">
                <a:latin typeface="Calibri" panose="020F0502020204030204" pitchFamily="34" charset="0"/>
              </a:rPr>
              <a:t>A person whose income or resources are too high to qualify for SSI may develop a PASS to set aside the excess income and/or resources for use in their work goal, thus establishing initial SSI eligibility. </a:t>
            </a:r>
          </a:p>
          <a:p>
            <a:endParaRPr lang="en-US" dirty="0"/>
          </a:p>
        </p:txBody>
      </p:sp>
      <p:sp>
        <p:nvSpPr>
          <p:cNvPr id="2" name="Slide Number Placeholder 1"/>
          <p:cNvSpPr>
            <a:spLocks noGrp="1"/>
          </p:cNvSpPr>
          <p:nvPr>
            <p:ph type="sldNum" sz="quarter" idx="12"/>
          </p:nvPr>
        </p:nvSpPr>
        <p:spPr/>
        <p:txBody>
          <a:bodyPr/>
          <a:lstStyle/>
          <a:p>
            <a:fld id="{466A2C85-7B94-4883-86E3-0CBE84E36328}" type="slidenum">
              <a:rPr lang="en-US" smtClean="0"/>
              <a:t>30</a:t>
            </a:fld>
            <a:endParaRPr lang="en-US"/>
          </a:p>
        </p:txBody>
      </p:sp>
    </p:spTree>
    <p:extLst>
      <p:ext uri="{BB962C8B-B14F-4D97-AF65-F5344CB8AC3E}">
        <p14:creationId xmlns:p14="http://schemas.microsoft.com/office/powerpoint/2010/main" val="3277984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520" y="102360"/>
            <a:ext cx="7028962" cy="887675"/>
          </a:xfrm>
        </p:spPr>
        <p:txBody>
          <a:bodyPr>
            <a:normAutofit/>
          </a:bodyPr>
          <a:lstStyle/>
          <a:p>
            <a:r>
              <a:rPr lang="en-US" sz="3200" dirty="0" smtClean="0">
                <a:latin typeface="Calibri" panose="020F0502020204030204" pitchFamily="34" charset="0"/>
              </a:rPr>
              <a:t>Property Essential to Self Support </a:t>
            </a:r>
            <a:endParaRPr lang="en-US" sz="3200" dirty="0">
              <a:latin typeface="Calibri" panose="020F0502020204030204" pitchFamily="34" charset="0"/>
            </a:endParaRPr>
          </a:p>
        </p:txBody>
      </p:sp>
      <p:sp>
        <p:nvSpPr>
          <p:cNvPr id="3" name="Content Placeholder 2"/>
          <p:cNvSpPr>
            <a:spLocks noGrp="1"/>
          </p:cNvSpPr>
          <p:nvPr>
            <p:ph idx="1"/>
          </p:nvPr>
        </p:nvSpPr>
        <p:spPr>
          <a:xfrm>
            <a:off x="1057520" y="1103496"/>
            <a:ext cx="7424743" cy="5525904"/>
          </a:xfrm>
        </p:spPr>
        <p:txBody>
          <a:bodyPr>
            <a:normAutofit fontScale="92500" lnSpcReduction="20000"/>
          </a:bodyPr>
          <a:lstStyle/>
          <a:p>
            <a:pPr marL="0" indent="0">
              <a:buNone/>
            </a:pPr>
            <a:r>
              <a:rPr lang="en-US" sz="2600" dirty="0">
                <a:latin typeface="Calibri" panose="020F0502020204030204" pitchFamily="34" charset="0"/>
              </a:rPr>
              <a:t>PESS is a Social Security provision that lets you exclude counting certain properties (resources necessary for your self-support) when calculating your SSI benefits</a:t>
            </a:r>
          </a:p>
          <a:p>
            <a:pPr marL="0" indent="0">
              <a:buNone/>
            </a:pPr>
            <a:r>
              <a:rPr lang="en-US" sz="2600" b="1" dirty="0">
                <a:latin typeface="Calibri" panose="020F0502020204030204" pitchFamily="34" charset="0"/>
              </a:rPr>
              <a:t>How the PESS Works </a:t>
            </a:r>
            <a:r>
              <a:rPr lang="en-US" sz="2600" dirty="0">
                <a:latin typeface="Calibri" panose="020F0502020204030204" pitchFamily="34" charset="0"/>
              </a:rPr>
              <a:t>- </a:t>
            </a:r>
          </a:p>
          <a:p>
            <a:pPr marL="0" indent="0">
              <a:buNone/>
            </a:pPr>
            <a:r>
              <a:rPr lang="en-US" sz="2600" i="1" dirty="0">
                <a:latin typeface="Calibri" panose="020F0502020204030204" pitchFamily="34" charset="0"/>
              </a:rPr>
              <a:t>Social Security will not count some of the following property when calculating your monthly SSI benefit amount:</a:t>
            </a:r>
          </a:p>
          <a:p>
            <a:pPr marL="685800" indent="-528638">
              <a:buNone/>
            </a:pPr>
            <a:r>
              <a:rPr lang="en-US" sz="2600" dirty="0">
                <a:latin typeface="Calibri" panose="020F0502020204030204" pitchFamily="34" charset="0"/>
              </a:rPr>
              <a:t>	The full value of tools or equipment used for trade or business, for example, (carpenter tools, mechanic tools, computers, wheelchairs, or inventory used for a trade or business)</a:t>
            </a:r>
          </a:p>
          <a:p>
            <a:pPr marL="157163" indent="0" defTabSz="342900">
              <a:buNone/>
            </a:pPr>
            <a:r>
              <a:rPr lang="en-US" sz="2600" dirty="0" smtClean="0">
                <a:latin typeface="Calibri" panose="020F0502020204030204" pitchFamily="34" charset="0"/>
              </a:rPr>
              <a:t>Certain </a:t>
            </a:r>
            <a:r>
              <a:rPr lang="en-US" sz="2600" dirty="0">
                <a:latin typeface="Calibri" panose="020F0502020204030204" pitchFamily="34" charset="0"/>
              </a:rPr>
              <a:t>amounts of the value of non-business properties that are used </a:t>
            </a:r>
            <a:r>
              <a:rPr lang="en-US" sz="2600" dirty="0" smtClean="0">
                <a:latin typeface="Calibri" panose="020F0502020204030204" pitchFamily="34" charset="0"/>
              </a:rPr>
              <a:t>to </a:t>
            </a:r>
            <a:r>
              <a:rPr lang="en-US" sz="2600" dirty="0">
                <a:latin typeface="Calibri" panose="020F0502020204030204" pitchFamily="34" charset="0"/>
              </a:rPr>
              <a:t>produce goods, (i.e., land used to produce vegetables or livestock </a:t>
            </a:r>
            <a:r>
              <a:rPr lang="en-US" sz="2600" dirty="0" smtClean="0">
                <a:latin typeface="Calibri" panose="020F0502020204030204" pitchFamily="34" charset="0"/>
              </a:rPr>
              <a:t>solely </a:t>
            </a:r>
            <a:r>
              <a:rPr lang="en-US" sz="2600" dirty="0">
                <a:latin typeface="Calibri" panose="020F0502020204030204" pitchFamily="34" charset="0"/>
              </a:rPr>
              <a:t>for consumption by the individual’s own household)</a:t>
            </a:r>
          </a:p>
          <a:p>
            <a:pPr marL="685800" indent="-528638" defTabSz="469106">
              <a:buNone/>
            </a:pPr>
            <a:r>
              <a:rPr lang="en-US" sz="2600" dirty="0">
                <a:latin typeface="Calibri" panose="020F0502020204030204" pitchFamily="34" charset="0"/>
              </a:rPr>
              <a:t>	Some amounts of non-business, income-producing properties, provided that the property yields a profit</a:t>
            </a:r>
          </a:p>
          <a:p>
            <a:pPr marL="0" indent="0">
              <a:buNone/>
            </a:pPr>
            <a:endParaRPr lang="en-US"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466A2C85-7B94-4883-86E3-0CBE84E36328}" type="slidenum">
              <a:rPr lang="en-US" smtClean="0"/>
              <a:t>31</a:t>
            </a:fld>
            <a:endParaRPr lang="en-US"/>
          </a:p>
        </p:txBody>
      </p:sp>
    </p:spTree>
    <p:extLst>
      <p:ext uri="{BB962C8B-B14F-4D97-AF65-F5344CB8AC3E}">
        <p14:creationId xmlns:p14="http://schemas.microsoft.com/office/powerpoint/2010/main" val="1098541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521" y="-56427"/>
            <a:ext cx="7028962" cy="1183566"/>
          </a:xfrm>
        </p:spPr>
        <p:txBody>
          <a:bodyPr>
            <a:normAutofit/>
          </a:bodyPr>
          <a:lstStyle/>
          <a:p>
            <a:r>
              <a:rPr lang="en-US" sz="3200" dirty="0" smtClean="0">
                <a:latin typeface="Calibri" panose="020F0502020204030204" pitchFamily="34" charset="0"/>
              </a:rPr>
              <a:t>Self Employment </a:t>
            </a:r>
            <a:endParaRPr lang="en-US" sz="3200" dirty="0">
              <a:latin typeface="Calibri" panose="020F0502020204030204" pitchFamily="34" charset="0"/>
            </a:endParaRPr>
          </a:p>
        </p:txBody>
      </p:sp>
      <p:sp>
        <p:nvSpPr>
          <p:cNvPr id="3" name="Content Placeholder 2"/>
          <p:cNvSpPr>
            <a:spLocks noGrp="1"/>
          </p:cNvSpPr>
          <p:nvPr>
            <p:ph idx="1"/>
          </p:nvPr>
        </p:nvSpPr>
        <p:spPr>
          <a:xfrm>
            <a:off x="1057520" y="1191930"/>
            <a:ext cx="7028961" cy="4620682"/>
          </a:xfrm>
        </p:spPr>
        <p:txBody>
          <a:bodyPr>
            <a:noAutofit/>
          </a:bodyPr>
          <a:lstStyle/>
          <a:p>
            <a:pPr marL="0" indent="0">
              <a:buNone/>
            </a:pPr>
            <a:r>
              <a:rPr lang="en-US" sz="2400" dirty="0">
                <a:latin typeface="Calibri" panose="020F0502020204030204" pitchFamily="34" charset="0"/>
              </a:rPr>
              <a:t>When calculating your earnings from self-employment, the</a:t>
            </a:r>
          </a:p>
          <a:p>
            <a:pPr marL="0" indent="0">
              <a:buNone/>
            </a:pPr>
            <a:r>
              <a:rPr lang="en-US" sz="2400" dirty="0">
                <a:latin typeface="Calibri" panose="020F0502020204030204" pitchFamily="34" charset="0"/>
              </a:rPr>
              <a:t>Social Security Administration (SSA) counts Net Earnings from</a:t>
            </a:r>
          </a:p>
          <a:p>
            <a:pPr marL="0" indent="0">
              <a:buNone/>
            </a:pPr>
            <a:r>
              <a:rPr lang="en-US" sz="2400" dirty="0">
                <a:latin typeface="Calibri" panose="020F0502020204030204" pitchFamily="34" charset="0"/>
              </a:rPr>
              <a:t>Self Employment (NESE). This is your gross receipts minus your</a:t>
            </a:r>
          </a:p>
          <a:p>
            <a:pPr marL="0" indent="0">
              <a:buNone/>
            </a:pPr>
            <a:r>
              <a:rPr lang="en-US" sz="2400" dirty="0">
                <a:latin typeface="Calibri" panose="020F0502020204030204" pitchFamily="34" charset="0"/>
              </a:rPr>
              <a:t>business expenses multiplied by .9235. This way, a portion of</a:t>
            </a:r>
          </a:p>
          <a:p>
            <a:pPr marL="0" indent="0">
              <a:buNone/>
            </a:pPr>
            <a:r>
              <a:rPr lang="en-US" sz="2400" dirty="0">
                <a:latin typeface="Calibri" panose="020F0502020204030204" pitchFamily="34" charset="0"/>
              </a:rPr>
              <a:t>your net earnings are counted in determining your income</a:t>
            </a:r>
          </a:p>
          <a:p>
            <a:pPr marL="0" indent="0">
              <a:buNone/>
            </a:pPr>
            <a:r>
              <a:rPr lang="en-US" sz="2400" dirty="0">
                <a:latin typeface="Calibri" panose="020F0502020204030204" pitchFamily="34" charset="0"/>
              </a:rPr>
              <a:t>From self-employment.</a:t>
            </a:r>
          </a:p>
          <a:p>
            <a:pPr marL="0" indent="0">
              <a:buNone/>
            </a:pPr>
            <a:endParaRPr lang="en-US" sz="2400" dirty="0">
              <a:latin typeface="Calibri" panose="020F0502020204030204" pitchFamily="34" charset="0"/>
            </a:endParaRPr>
          </a:p>
          <a:p>
            <a:pPr marL="0" indent="0" algn="ctr">
              <a:buNone/>
            </a:pPr>
            <a:r>
              <a:rPr lang="en-US" sz="2400" b="1" dirty="0">
                <a:latin typeface="Calibri" panose="020F0502020204030204" pitchFamily="34" charset="0"/>
              </a:rPr>
              <a:t>(Gross Receipts – Expenses) x .9235 = NESE</a:t>
            </a:r>
          </a:p>
        </p:txBody>
      </p:sp>
      <p:sp>
        <p:nvSpPr>
          <p:cNvPr id="4" name="Slide Number Placeholder 3"/>
          <p:cNvSpPr>
            <a:spLocks noGrp="1"/>
          </p:cNvSpPr>
          <p:nvPr>
            <p:ph type="sldNum" sz="quarter" idx="12"/>
          </p:nvPr>
        </p:nvSpPr>
        <p:spPr/>
        <p:txBody>
          <a:bodyPr/>
          <a:lstStyle/>
          <a:p>
            <a:fld id="{466A2C85-7B94-4883-86E3-0CBE84E36328}" type="slidenum">
              <a:rPr lang="en-US" smtClean="0"/>
              <a:t>32</a:t>
            </a:fld>
            <a:endParaRPr lang="en-US"/>
          </a:p>
        </p:txBody>
      </p:sp>
    </p:spTree>
    <p:extLst>
      <p:ext uri="{BB962C8B-B14F-4D97-AF65-F5344CB8AC3E}">
        <p14:creationId xmlns:p14="http://schemas.microsoft.com/office/powerpoint/2010/main" val="2582814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521" y="-319660"/>
            <a:ext cx="7028962" cy="1183566"/>
          </a:xfrm>
        </p:spPr>
        <p:txBody>
          <a:bodyPr>
            <a:normAutofit/>
          </a:bodyPr>
          <a:lstStyle/>
          <a:p>
            <a:r>
              <a:rPr lang="en-US" sz="3200" dirty="0" smtClean="0">
                <a:latin typeface="Calibri" panose="020F0502020204030204" pitchFamily="34" charset="0"/>
              </a:rPr>
              <a:t>SSDI Self-Employment Work Incentives </a:t>
            </a:r>
            <a:endParaRPr lang="en-US" sz="3200" dirty="0">
              <a:latin typeface="Calibri" panose="020F0502020204030204" pitchFamily="34" charset="0"/>
            </a:endParaRPr>
          </a:p>
        </p:txBody>
      </p:sp>
      <p:sp>
        <p:nvSpPr>
          <p:cNvPr id="3" name="Content Placeholder 2"/>
          <p:cNvSpPr>
            <a:spLocks noGrp="1"/>
          </p:cNvSpPr>
          <p:nvPr>
            <p:ph idx="1"/>
          </p:nvPr>
        </p:nvSpPr>
        <p:spPr>
          <a:xfrm>
            <a:off x="1057521" y="997965"/>
            <a:ext cx="7028961" cy="5430544"/>
          </a:xfrm>
        </p:spPr>
        <p:txBody>
          <a:bodyPr>
            <a:normAutofit fontScale="92500" lnSpcReduction="20000"/>
          </a:bodyPr>
          <a:lstStyle/>
          <a:p>
            <a:r>
              <a:rPr lang="en-US" sz="2400" b="1" dirty="0" smtClean="0">
                <a:latin typeface="Calibri" panose="020F0502020204030204" pitchFamily="34" charset="0"/>
              </a:rPr>
              <a:t>Trial Work Period </a:t>
            </a:r>
            <a:r>
              <a:rPr lang="en-US" sz="2400" dirty="0" smtClean="0">
                <a:latin typeface="Calibri" panose="020F0502020204030204" pitchFamily="34" charset="0"/>
              </a:rPr>
              <a:t>-  </a:t>
            </a:r>
            <a:r>
              <a:rPr lang="en-US" sz="2400" dirty="0">
                <a:solidFill>
                  <a:srgbClr val="000000"/>
                </a:solidFill>
                <a:latin typeface="Calibri" panose="020F0502020204030204" pitchFamily="34" charset="0"/>
              </a:rPr>
              <a:t>TWP months count when NESE is over $840 (in 2017) or when you work for 80 hours or more in the self-employment venture. </a:t>
            </a:r>
            <a:endParaRPr lang="en-US" sz="2400" dirty="0" smtClean="0">
              <a:latin typeface="Calibri" panose="020F0502020204030204" pitchFamily="34" charset="0"/>
            </a:endParaRPr>
          </a:p>
          <a:p>
            <a:r>
              <a:rPr lang="en-US" sz="2400" b="1" dirty="0" smtClean="0">
                <a:latin typeface="Calibri" panose="020F0502020204030204" pitchFamily="34" charset="0"/>
              </a:rPr>
              <a:t>Extended Period of Eligibility </a:t>
            </a:r>
            <a:r>
              <a:rPr lang="en-US" sz="2400" dirty="0" smtClean="0">
                <a:latin typeface="Calibri" panose="020F0502020204030204" pitchFamily="34" charset="0"/>
              </a:rPr>
              <a:t>- SSA </a:t>
            </a:r>
            <a:r>
              <a:rPr lang="en-US" sz="2400" dirty="0">
                <a:latin typeface="Calibri" panose="020F0502020204030204" pitchFamily="34" charset="0"/>
              </a:rPr>
              <a:t>will average your NESE over a period of work activity to determine whether you are earning </a:t>
            </a:r>
            <a:r>
              <a:rPr lang="en-US" sz="2400" dirty="0" smtClean="0">
                <a:latin typeface="Calibri" panose="020F0502020204030204" pitchFamily="34" charset="0"/>
              </a:rPr>
              <a:t>SGA ($1,170 </a:t>
            </a:r>
            <a:r>
              <a:rPr lang="en-US" sz="2400" dirty="0">
                <a:latin typeface="Calibri" panose="020F0502020204030204" pitchFamily="34" charset="0"/>
              </a:rPr>
              <a:t>in </a:t>
            </a:r>
            <a:r>
              <a:rPr lang="en-US" sz="2400" dirty="0" smtClean="0">
                <a:latin typeface="Calibri" panose="020F0502020204030204" pitchFamily="34" charset="0"/>
              </a:rPr>
              <a:t>2017). SSA considers </a:t>
            </a:r>
            <a:r>
              <a:rPr lang="en-US" sz="2400" dirty="0">
                <a:latin typeface="Calibri" panose="020F0502020204030204" pitchFamily="34" charset="0"/>
              </a:rPr>
              <a:t>market conditions, investments, and services of others who help you, as well as your profit </a:t>
            </a:r>
            <a:r>
              <a:rPr lang="en-US" sz="2400" dirty="0" smtClean="0">
                <a:latin typeface="Calibri" panose="020F0502020204030204" pitchFamily="34" charset="0"/>
              </a:rPr>
              <a:t>distribution.</a:t>
            </a:r>
          </a:p>
          <a:p>
            <a:r>
              <a:rPr lang="en-US" sz="2400" b="1" dirty="0" smtClean="0">
                <a:latin typeface="Calibri" panose="020F0502020204030204" pitchFamily="34" charset="0"/>
              </a:rPr>
              <a:t>Impairment-Related Work Expense </a:t>
            </a:r>
            <a:endParaRPr lang="en-US" sz="2400" dirty="0">
              <a:latin typeface="Calibri" panose="020F0502020204030204" pitchFamily="34" charset="0"/>
            </a:endParaRPr>
          </a:p>
          <a:p>
            <a:r>
              <a:rPr lang="en-US" sz="2400" b="1" dirty="0" err="1" smtClean="0">
                <a:latin typeface="Calibri" panose="020F0502020204030204" pitchFamily="34" charset="0"/>
              </a:rPr>
              <a:t>Unincurred</a:t>
            </a:r>
            <a:r>
              <a:rPr lang="en-US" sz="2400" b="1" dirty="0" smtClean="0">
                <a:latin typeface="Calibri" panose="020F0502020204030204" pitchFamily="34" charset="0"/>
              </a:rPr>
              <a:t> </a:t>
            </a:r>
            <a:r>
              <a:rPr lang="en-US" sz="2400" b="1" dirty="0">
                <a:latin typeface="Calibri" panose="020F0502020204030204" pitchFamily="34" charset="0"/>
              </a:rPr>
              <a:t>Business </a:t>
            </a:r>
            <a:r>
              <a:rPr lang="en-US" sz="2400" b="1" dirty="0" smtClean="0">
                <a:latin typeface="Calibri" panose="020F0502020204030204" pitchFamily="34" charset="0"/>
              </a:rPr>
              <a:t>Expenses</a:t>
            </a:r>
            <a:r>
              <a:rPr lang="en-US" sz="2400" dirty="0">
                <a:latin typeface="Calibri" panose="020F0502020204030204" pitchFamily="34" charset="0"/>
              </a:rPr>
              <a:t> </a:t>
            </a:r>
            <a:r>
              <a:rPr lang="en-US" sz="2400" dirty="0" smtClean="0">
                <a:latin typeface="Calibri" panose="020F0502020204030204" pitchFamily="34" charset="0"/>
              </a:rPr>
              <a:t>- If </a:t>
            </a:r>
            <a:r>
              <a:rPr lang="en-US" sz="2400" dirty="0">
                <a:latin typeface="Calibri" panose="020F0502020204030204" pitchFamily="34" charset="0"/>
              </a:rPr>
              <a:t>there is business support given to you at no cost (for example Vocational Rehabilitation pays for services or equipment you need in self-employment), the cost of this support is deducted from your net earnings in determining when you have reached SGA. </a:t>
            </a:r>
          </a:p>
          <a:p>
            <a:r>
              <a:rPr lang="en-US" sz="2400" b="1" dirty="0" smtClean="0">
                <a:latin typeface="Calibri" panose="020F0502020204030204" pitchFamily="34" charset="0"/>
              </a:rPr>
              <a:t>Unpaid Help</a:t>
            </a:r>
            <a:r>
              <a:rPr lang="en-US" sz="2400" dirty="0">
                <a:latin typeface="Calibri" panose="020F0502020204030204" pitchFamily="34" charset="0"/>
              </a:rPr>
              <a:t> </a:t>
            </a:r>
            <a:r>
              <a:rPr lang="en-US" sz="2400" dirty="0" smtClean="0">
                <a:latin typeface="Calibri" panose="020F0502020204030204" pitchFamily="34" charset="0"/>
              </a:rPr>
              <a:t>- If </a:t>
            </a:r>
            <a:r>
              <a:rPr lang="en-US" sz="2400" dirty="0">
                <a:latin typeface="Calibri" panose="020F0502020204030204" pitchFamily="34" charset="0"/>
              </a:rPr>
              <a:t>you receive help from friends, relatives, professionals or others in performing business-related tasks, and they are not paid for this assistance, the fair labor cost of this assistance is deducted from your net earnings in determining whether you have engaged in SGA. </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466A2C85-7B94-4883-86E3-0CBE84E36328}" type="slidenum">
              <a:rPr lang="en-US" smtClean="0"/>
              <a:t>33</a:t>
            </a:fld>
            <a:endParaRPr lang="en-US"/>
          </a:p>
        </p:txBody>
      </p:sp>
    </p:spTree>
    <p:extLst>
      <p:ext uri="{BB962C8B-B14F-4D97-AF65-F5344CB8AC3E}">
        <p14:creationId xmlns:p14="http://schemas.microsoft.com/office/powerpoint/2010/main" val="586786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521" y="0"/>
            <a:ext cx="7028962" cy="1183566"/>
          </a:xfrm>
        </p:spPr>
        <p:txBody>
          <a:bodyPr>
            <a:normAutofit/>
          </a:bodyPr>
          <a:lstStyle/>
          <a:p>
            <a:r>
              <a:rPr lang="en-US" sz="3200" dirty="0" smtClean="0">
                <a:latin typeface="Calibri" panose="020F0502020204030204" pitchFamily="34" charset="0"/>
              </a:rPr>
              <a:t>SSI Self-Employment</a:t>
            </a:r>
            <a:endParaRPr lang="en-US" sz="3200" dirty="0">
              <a:latin typeface="Calibri" panose="020F0502020204030204" pitchFamily="34" charset="0"/>
            </a:endParaRPr>
          </a:p>
        </p:txBody>
      </p:sp>
      <p:sp>
        <p:nvSpPr>
          <p:cNvPr id="3" name="Content Placeholder 2"/>
          <p:cNvSpPr>
            <a:spLocks noGrp="1"/>
          </p:cNvSpPr>
          <p:nvPr>
            <p:ph idx="1"/>
          </p:nvPr>
        </p:nvSpPr>
        <p:spPr>
          <a:xfrm>
            <a:off x="1057522" y="1339389"/>
            <a:ext cx="7028961" cy="3465512"/>
          </a:xfrm>
        </p:spPr>
        <p:txBody>
          <a:bodyPr>
            <a:noAutofit/>
          </a:bodyPr>
          <a:lstStyle/>
          <a:p>
            <a:r>
              <a:rPr lang="en-US" sz="2400" dirty="0">
                <a:latin typeface="Calibri" panose="020F0502020204030204" pitchFamily="34" charset="0"/>
              </a:rPr>
              <a:t>SSA will work with you to project your average earnings from self-employment over an entire calendar year. </a:t>
            </a:r>
          </a:p>
          <a:p>
            <a:r>
              <a:rPr lang="en-US" sz="2400" dirty="0">
                <a:latin typeface="Calibri" panose="020F0502020204030204" pitchFamily="34" charset="0"/>
              </a:rPr>
              <a:t>your monthly SSI check will be adjusted based on what you and SSA project will be your annual NESE. </a:t>
            </a:r>
          </a:p>
          <a:p>
            <a:r>
              <a:rPr lang="en-US" sz="2400" dirty="0">
                <a:latin typeface="Calibri" panose="020F0502020204030204" pitchFamily="34" charset="0"/>
              </a:rPr>
              <a:t>It is very important to get a good estimate of what you expect your annual earnings from your NESE will be, because SSA will retroactively adjust your SSI check over the entire calendar year. </a:t>
            </a:r>
          </a:p>
          <a:p>
            <a:r>
              <a:rPr lang="en-US" sz="2400" dirty="0">
                <a:latin typeface="Calibri" panose="020F0502020204030204" pitchFamily="34" charset="0"/>
              </a:rPr>
              <a:t>If you have inaccurate projections, you may incur an overpayment or an underpayment in your SSI check.</a:t>
            </a:r>
          </a:p>
          <a:p>
            <a:r>
              <a:rPr lang="en-US" sz="2400" dirty="0">
                <a:latin typeface="Calibri" panose="020F0502020204030204" pitchFamily="34" charset="0"/>
              </a:rPr>
              <a:t>The same work incentives mentioned previously. </a:t>
            </a:r>
          </a:p>
        </p:txBody>
      </p:sp>
      <p:sp>
        <p:nvSpPr>
          <p:cNvPr id="4" name="Slide Number Placeholder 3"/>
          <p:cNvSpPr>
            <a:spLocks noGrp="1"/>
          </p:cNvSpPr>
          <p:nvPr>
            <p:ph type="sldNum" sz="quarter" idx="12"/>
          </p:nvPr>
        </p:nvSpPr>
        <p:spPr/>
        <p:txBody>
          <a:bodyPr/>
          <a:lstStyle/>
          <a:p>
            <a:fld id="{466A2C85-7B94-4883-86E3-0CBE84E36328}" type="slidenum">
              <a:rPr lang="en-US" smtClean="0"/>
              <a:t>34</a:t>
            </a:fld>
            <a:endParaRPr lang="en-US"/>
          </a:p>
        </p:txBody>
      </p:sp>
    </p:spTree>
    <p:extLst>
      <p:ext uri="{BB962C8B-B14F-4D97-AF65-F5344CB8AC3E}">
        <p14:creationId xmlns:p14="http://schemas.microsoft.com/office/powerpoint/2010/main" val="85950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3" y="0"/>
            <a:ext cx="7028962" cy="887675"/>
          </a:xfrm>
        </p:spPr>
        <p:txBody>
          <a:bodyPr>
            <a:normAutofit/>
          </a:bodyPr>
          <a:lstStyle/>
          <a:p>
            <a:pPr algn="ctr"/>
            <a:r>
              <a:rPr lang="en-US" sz="3200" dirty="0" smtClean="0">
                <a:latin typeface="Calibri" panose="020F0502020204030204" pitchFamily="34" charset="0"/>
              </a:rPr>
              <a:t>Asset Development </a:t>
            </a:r>
            <a:endParaRPr lang="en-US" sz="3200" dirty="0">
              <a:latin typeface="Calibri" panose="020F0502020204030204" pitchFamily="34" charset="0"/>
            </a:endParaRPr>
          </a:p>
        </p:txBody>
      </p:sp>
      <p:sp>
        <p:nvSpPr>
          <p:cNvPr id="5" name="Text Placeholder 4"/>
          <p:cNvSpPr>
            <a:spLocks noGrp="1"/>
          </p:cNvSpPr>
          <p:nvPr>
            <p:ph type="body" idx="1"/>
          </p:nvPr>
        </p:nvSpPr>
        <p:spPr>
          <a:xfrm>
            <a:off x="492362" y="1091584"/>
            <a:ext cx="3586344" cy="717196"/>
          </a:xfrm>
          <a:ln>
            <a:solidFill>
              <a:schemeClr val="accent1"/>
            </a:solidFill>
          </a:ln>
        </p:spPr>
        <p:txBody>
          <a:bodyPr>
            <a:normAutofit fontScale="92500" lnSpcReduction="20000"/>
          </a:bodyPr>
          <a:lstStyle/>
          <a:p>
            <a:pPr algn="ctr"/>
            <a:endParaRPr lang="en-US" sz="1900" dirty="0" smtClean="0"/>
          </a:p>
          <a:p>
            <a:pPr algn="ctr"/>
            <a:r>
              <a:rPr lang="en-US" sz="2200" dirty="0" smtClean="0"/>
              <a:t>Individual </a:t>
            </a:r>
            <a:r>
              <a:rPr lang="en-US" sz="2200" dirty="0"/>
              <a:t>Development </a:t>
            </a:r>
            <a:r>
              <a:rPr lang="en-US" sz="2200" dirty="0" smtClean="0"/>
              <a:t>Account (IDA)</a:t>
            </a:r>
            <a:endParaRPr lang="en-US" sz="2200" dirty="0"/>
          </a:p>
          <a:p>
            <a:endParaRPr lang="en-US" dirty="0"/>
          </a:p>
        </p:txBody>
      </p:sp>
      <p:sp>
        <p:nvSpPr>
          <p:cNvPr id="3" name="Content Placeholder 2"/>
          <p:cNvSpPr>
            <a:spLocks noGrp="1"/>
          </p:cNvSpPr>
          <p:nvPr>
            <p:ph sz="half" idx="2"/>
          </p:nvPr>
        </p:nvSpPr>
        <p:spPr>
          <a:xfrm>
            <a:off x="492362" y="1808780"/>
            <a:ext cx="3586344" cy="4675147"/>
          </a:xfrm>
          <a:ln>
            <a:solidFill>
              <a:schemeClr val="accent1"/>
            </a:solidFill>
          </a:ln>
        </p:spPr>
        <p:txBody>
          <a:bodyPr>
            <a:normAutofit/>
          </a:bodyPr>
          <a:lstStyle/>
          <a:p>
            <a:pPr marL="0" indent="0">
              <a:buNone/>
            </a:pPr>
            <a:r>
              <a:rPr lang="en-US" sz="2400" dirty="0"/>
              <a:t>A</a:t>
            </a:r>
            <a:r>
              <a:rPr lang="en-US" sz="2400" dirty="0" smtClean="0"/>
              <a:t> </a:t>
            </a:r>
            <a:r>
              <a:rPr lang="en-US" sz="2400" dirty="0"/>
              <a:t>four-year, matched savings program designed to assist individuals in achieving self-sufficiency through financial literacy and asset generation. </a:t>
            </a:r>
          </a:p>
          <a:p>
            <a:pPr marL="0" indent="0">
              <a:buNone/>
            </a:pPr>
            <a:r>
              <a:rPr lang="en-US" sz="2400" b="1" dirty="0" smtClean="0"/>
              <a:t>You </a:t>
            </a:r>
            <a:r>
              <a:rPr lang="en-US" sz="2400" b="1" dirty="0"/>
              <a:t>can use your combined IDA savings to: </a:t>
            </a:r>
          </a:p>
          <a:p>
            <a:pPr marL="213122" lvl="1" indent="0">
              <a:buNone/>
            </a:pPr>
            <a:r>
              <a:rPr lang="en-US" sz="1800" dirty="0" smtClean="0"/>
              <a:t>Buy </a:t>
            </a:r>
            <a:r>
              <a:rPr lang="en-US" sz="1800" dirty="0"/>
              <a:t>or rehabilitate a home </a:t>
            </a:r>
          </a:p>
          <a:p>
            <a:pPr marL="213122" lvl="1" indent="0">
              <a:buNone/>
            </a:pPr>
            <a:r>
              <a:rPr lang="en-US" sz="1800" dirty="0" smtClean="0"/>
              <a:t>Further </a:t>
            </a:r>
            <a:r>
              <a:rPr lang="en-US" sz="1800" dirty="0"/>
              <a:t>your education or enroll in a job training program </a:t>
            </a:r>
          </a:p>
          <a:p>
            <a:pPr marL="213122" lvl="1" indent="0">
              <a:buNone/>
            </a:pPr>
            <a:r>
              <a:rPr lang="en-US" sz="1800" dirty="0" smtClean="0"/>
              <a:t>Start </a:t>
            </a:r>
            <a:r>
              <a:rPr lang="en-US" sz="1800" dirty="0"/>
              <a:t>or expand a small business </a:t>
            </a:r>
          </a:p>
          <a:p>
            <a:pPr marL="0" indent="0">
              <a:buNone/>
            </a:pPr>
            <a:endParaRPr lang="en-US" dirty="0"/>
          </a:p>
        </p:txBody>
      </p:sp>
      <p:sp>
        <p:nvSpPr>
          <p:cNvPr id="6" name="Text Placeholder 5"/>
          <p:cNvSpPr>
            <a:spLocks noGrp="1"/>
          </p:cNvSpPr>
          <p:nvPr>
            <p:ph type="body" sz="quarter" idx="3"/>
          </p:nvPr>
        </p:nvSpPr>
        <p:spPr>
          <a:xfrm>
            <a:off x="4629151" y="1091584"/>
            <a:ext cx="4376486" cy="717196"/>
          </a:xfrm>
          <a:ln>
            <a:solidFill>
              <a:schemeClr val="accent1"/>
            </a:solidFill>
          </a:ln>
        </p:spPr>
        <p:txBody>
          <a:bodyPr>
            <a:normAutofit/>
          </a:bodyPr>
          <a:lstStyle/>
          <a:p>
            <a:r>
              <a:rPr lang="en-US" sz="2000" dirty="0"/>
              <a:t>Achieving a Better Life Experience accounts (ABLE)</a:t>
            </a:r>
          </a:p>
        </p:txBody>
      </p:sp>
      <p:sp>
        <p:nvSpPr>
          <p:cNvPr id="7" name="Content Placeholder 6"/>
          <p:cNvSpPr>
            <a:spLocks noGrp="1"/>
          </p:cNvSpPr>
          <p:nvPr>
            <p:ph sz="quarter" idx="4"/>
          </p:nvPr>
        </p:nvSpPr>
        <p:spPr>
          <a:xfrm>
            <a:off x="4629151" y="1814353"/>
            <a:ext cx="4376486" cy="4669573"/>
          </a:xfrm>
          <a:ln>
            <a:solidFill>
              <a:schemeClr val="accent1"/>
            </a:solidFill>
          </a:ln>
        </p:spPr>
        <p:txBody>
          <a:bodyPr>
            <a:normAutofit/>
          </a:bodyPr>
          <a:lstStyle/>
          <a:p>
            <a:pPr marL="0" indent="0">
              <a:buNone/>
            </a:pPr>
            <a:r>
              <a:rPr lang="en-US" sz="1950" dirty="0"/>
              <a:t>Offers individuals with disabilities the opportunity to save money for qualified disability expenses without losing their eligibility for Medicaid and Social Security benefits. Accrued interest would receive tax advantages similar to that received by 529 accounts. </a:t>
            </a:r>
          </a:p>
          <a:p>
            <a:pPr marL="0" indent="0">
              <a:buNone/>
            </a:pPr>
            <a:r>
              <a:rPr lang="en-US" sz="1950" b="1" dirty="0"/>
              <a:t>Qualified Expenses: </a:t>
            </a:r>
          </a:p>
          <a:p>
            <a:pPr marL="0" indent="0">
              <a:buNone/>
            </a:pPr>
            <a:r>
              <a:rPr lang="en-US" sz="1950" dirty="0"/>
              <a:t>	Assistive technology </a:t>
            </a:r>
          </a:p>
          <a:p>
            <a:pPr marL="0" indent="0">
              <a:buNone/>
            </a:pPr>
            <a:r>
              <a:rPr lang="en-US" sz="1950" dirty="0"/>
              <a:t>	Education </a:t>
            </a:r>
          </a:p>
          <a:p>
            <a:pPr marL="0" indent="0">
              <a:buNone/>
            </a:pPr>
            <a:r>
              <a:rPr lang="en-US" sz="1950" dirty="0"/>
              <a:t>	Employment training and support </a:t>
            </a:r>
          </a:p>
          <a:p>
            <a:pPr marL="0" indent="0">
              <a:buNone/>
            </a:pPr>
            <a:r>
              <a:rPr lang="en-US" sz="1950" dirty="0"/>
              <a:t>	Healthcare </a:t>
            </a:r>
          </a:p>
          <a:p>
            <a:pPr marL="0" indent="0">
              <a:buNone/>
            </a:pPr>
            <a:r>
              <a:rPr lang="en-US" sz="1950" dirty="0"/>
              <a:t>	Housing </a:t>
            </a:r>
          </a:p>
          <a:p>
            <a:pPr marL="0" indent="0">
              <a:buNone/>
            </a:pPr>
            <a:r>
              <a:rPr lang="en-US" sz="1950" dirty="0"/>
              <a:t>	Transportation </a:t>
            </a:r>
          </a:p>
          <a:p>
            <a:endParaRPr lang="en-US" dirty="0"/>
          </a:p>
        </p:txBody>
      </p:sp>
      <p:sp>
        <p:nvSpPr>
          <p:cNvPr id="4" name="Slide Number Placeholder 3"/>
          <p:cNvSpPr>
            <a:spLocks noGrp="1"/>
          </p:cNvSpPr>
          <p:nvPr>
            <p:ph type="sldNum" sz="quarter" idx="12"/>
          </p:nvPr>
        </p:nvSpPr>
        <p:spPr/>
        <p:txBody>
          <a:bodyPr/>
          <a:lstStyle/>
          <a:p>
            <a:fld id="{466A2C85-7B94-4883-86E3-0CBE84E36328}" type="slidenum">
              <a:rPr lang="en-US" smtClean="0"/>
              <a:t>35</a:t>
            </a:fld>
            <a:endParaRPr lang="en-US"/>
          </a:p>
        </p:txBody>
      </p:sp>
    </p:spTree>
    <p:extLst>
      <p:ext uri="{BB962C8B-B14F-4D97-AF65-F5344CB8AC3E}">
        <p14:creationId xmlns:p14="http://schemas.microsoft.com/office/powerpoint/2010/main" val="4209238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057" y="270665"/>
            <a:ext cx="7928999" cy="727838"/>
          </a:xfrm>
        </p:spPr>
        <p:txBody>
          <a:bodyPr>
            <a:normAutofit/>
          </a:bodyPr>
          <a:lstStyle/>
          <a:p>
            <a:r>
              <a:rPr lang="en-US" sz="3200" dirty="0" smtClean="0"/>
              <a:t>Responsibilities </a:t>
            </a:r>
            <a:r>
              <a:rPr lang="en-US" sz="3200" dirty="0"/>
              <a:t>to SSA When I </a:t>
            </a:r>
            <a:r>
              <a:rPr lang="en-US" sz="3200" dirty="0" smtClean="0"/>
              <a:t>Work</a:t>
            </a:r>
            <a:endParaRPr lang="en-US" sz="3200" dirty="0"/>
          </a:p>
        </p:txBody>
      </p:sp>
      <p:sp>
        <p:nvSpPr>
          <p:cNvPr id="3" name="Content Placeholder 2"/>
          <p:cNvSpPr>
            <a:spLocks noGrp="1"/>
          </p:cNvSpPr>
          <p:nvPr>
            <p:ph idx="1"/>
          </p:nvPr>
        </p:nvSpPr>
        <p:spPr>
          <a:xfrm>
            <a:off x="491125" y="1125640"/>
            <a:ext cx="7915931" cy="5205887"/>
          </a:xfrm>
        </p:spPr>
        <p:txBody>
          <a:bodyPr>
            <a:normAutofit fontScale="32500" lnSpcReduction="20000"/>
          </a:bodyPr>
          <a:lstStyle/>
          <a:p>
            <a:pPr marL="0" indent="0">
              <a:buNone/>
            </a:pPr>
            <a:r>
              <a:rPr lang="en-US" sz="7400" dirty="0">
                <a:latin typeface="Calibri" panose="020F0502020204030204" pitchFamily="34" charset="0"/>
              </a:rPr>
              <a:t>You must keep your local Social Security office informed of your work activity and earnings. This is most easily done by calling or by sending them copies of your pay stubs and your Impairment Related Work Expense or Blind Work Expense receipts.  You may also choose to visit your local office with this information. </a:t>
            </a:r>
          </a:p>
          <a:p>
            <a:pPr marL="0" indent="0">
              <a:buNone/>
            </a:pPr>
            <a:endParaRPr lang="en-US" sz="7400" dirty="0">
              <a:latin typeface="Calibri" panose="020F0502020204030204" pitchFamily="34" charset="0"/>
            </a:endParaRPr>
          </a:p>
          <a:p>
            <a:pPr marL="0" indent="0">
              <a:buNone/>
            </a:pPr>
            <a:r>
              <a:rPr lang="en-US" sz="7400" dirty="0">
                <a:latin typeface="Calibri" panose="020F0502020204030204" pitchFamily="34" charset="0"/>
              </a:rPr>
              <a:t>Failure to do so may result in overpayment.</a:t>
            </a:r>
          </a:p>
          <a:p>
            <a:pPr marL="0" indent="0">
              <a:buNone/>
            </a:pPr>
            <a:endParaRPr lang="en-US" sz="7400" dirty="0">
              <a:latin typeface="Calibri" panose="020F0502020204030204" pitchFamily="34" charset="0"/>
            </a:endParaRPr>
          </a:p>
          <a:p>
            <a:pPr marL="0" indent="0">
              <a:buNone/>
            </a:pPr>
            <a:r>
              <a:rPr lang="en-US" sz="7400" dirty="0">
                <a:latin typeface="Calibri" panose="020F0502020204030204" pitchFamily="34" charset="0"/>
              </a:rPr>
              <a:t>If you receive SSI benefits, you should also tell Social Security about changes in your living arrangements, marital status, student status, etc.</a:t>
            </a:r>
          </a:p>
          <a:p>
            <a:pPr marL="0" indent="0">
              <a:buNone/>
            </a:pPr>
            <a:endParaRPr lang="en-US" sz="7400" dirty="0">
              <a:latin typeface="Calibri" panose="020F0502020204030204" pitchFamily="34" charset="0"/>
            </a:endParaRPr>
          </a:p>
          <a:p>
            <a:pPr marL="0" indent="0">
              <a:buNone/>
            </a:pPr>
            <a:r>
              <a:rPr lang="en-US" sz="7400" dirty="0">
                <a:latin typeface="Calibri" panose="020F0502020204030204" pitchFamily="34" charset="0"/>
              </a:rPr>
              <a:t>Also keep the Division of Family Resources (DFR) informed on work activity. </a:t>
            </a:r>
            <a:endParaRPr lang="en-US" dirty="0"/>
          </a:p>
        </p:txBody>
      </p:sp>
      <p:sp>
        <p:nvSpPr>
          <p:cNvPr id="7" name="Slide Number Placeholder 6"/>
          <p:cNvSpPr>
            <a:spLocks noGrp="1"/>
          </p:cNvSpPr>
          <p:nvPr>
            <p:ph type="sldNum" sz="quarter" idx="12"/>
          </p:nvPr>
        </p:nvSpPr>
        <p:spPr/>
        <p:txBody>
          <a:bodyPr/>
          <a:lstStyle/>
          <a:p>
            <a:fld id="{ADC0D305-3421-4FDF-BA08-5C09079D6CA6}" type="slidenum">
              <a:rPr lang="en-US" smtClean="0"/>
              <a:pPr/>
              <a:t>36</a:t>
            </a:fld>
            <a:endParaRPr lang="en-US"/>
          </a:p>
        </p:txBody>
      </p:sp>
    </p:spTree>
    <p:extLst>
      <p:ext uri="{BB962C8B-B14F-4D97-AF65-F5344CB8AC3E}">
        <p14:creationId xmlns:p14="http://schemas.microsoft.com/office/powerpoint/2010/main" val="59588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77738" y="2609331"/>
            <a:ext cx="5212080" cy="1631802"/>
          </a:xfrm>
        </p:spPr>
        <p:txBody>
          <a:bodyPr/>
          <a:lstStyle/>
          <a:p>
            <a:pPr algn="ctr"/>
            <a:r>
              <a:rPr lang="en-US" dirty="0" smtClean="0"/>
              <a:t>Questions </a:t>
            </a:r>
            <a:endParaRPr lang="en-US" dirty="0"/>
          </a:p>
        </p:txBody>
      </p:sp>
      <p:sp>
        <p:nvSpPr>
          <p:cNvPr id="4" name="Slide Number Placeholder 3"/>
          <p:cNvSpPr>
            <a:spLocks noGrp="1"/>
          </p:cNvSpPr>
          <p:nvPr>
            <p:ph type="sldNum" sz="quarter" idx="4294967295"/>
          </p:nvPr>
        </p:nvSpPr>
        <p:spPr>
          <a:xfrm>
            <a:off x="1" y="5829300"/>
            <a:ext cx="308372" cy="171450"/>
          </a:xfrm>
        </p:spPr>
        <p:txBody>
          <a:bodyPr/>
          <a:lstStyle/>
          <a:p>
            <a:fld id="{466A2C85-7B94-4883-86E3-0CBE84E36328}" type="slidenum">
              <a:rPr lang="en-US" smtClean="0"/>
              <a:t>37</a:t>
            </a:fld>
            <a:endParaRPr lang="en-US"/>
          </a:p>
        </p:txBody>
      </p:sp>
    </p:spTree>
    <p:extLst>
      <p:ext uri="{BB962C8B-B14F-4D97-AF65-F5344CB8AC3E}">
        <p14:creationId xmlns:p14="http://schemas.microsoft.com/office/powerpoint/2010/main" val="3657239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9537" y="1292121"/>
            <a:ext cx="7817519" cy="3600450"/>
          </a:xfrm>
        </p:spPr>
        <p:txBody>
          <a:bodyPr>
            <a:normAutofit lnSpcReduction="10000"/>
          </a:bodyPr>
          <a:lstStyle/>
          <a:p>
            <a:pPr marL="0" indent="0">
              <a:buNone/>
            </a:pPr>
            <a:r>
              <a:rPr lang="en-US" sz="3600" b="1" dirty="0"/>
              <a:t>Contact Information</a:t>
            </a:r>
          </a:p>
          <a:p>
            <a:pPr marL="0" indent="0" algn="ctr">
              <a:buNone/>
            </a:pPr>
            <a:endParaRPr lang="en-US" sz="2400" dirty="0"/>
          </a:p>
          <a:p>
            <a:pPr marL="0" indent="0" algn="ctr">
              <a:buNone/>
            </a:pPr>
            <a:r>
              <a:rPr lang="en-US" sz="3600" dirty="0" smtClean="0"/>
              <a:t>Kelley </a:t>
            </a:r>
            <a:r>
              <a:rPr lang="en-US" sz="3600" dirty="0"/>
              <a:t>Land </a:t>
            </a:r>
          </a:p>
          <a:p>
            <a:pPr marL="0" indent="0" algn="ctr">
              <a:buNone/>
            </a:pPr>
            <a:r>
              <a:rPr lang="en-US" sz="3600" dirty="0">
                <a:hlinkClick r:id="rId3"/>
              </a:rPr>
              <a:t>Kelland@Indiana.edu</a:t>
            </a:r>
            <a:r>
              <a:rPr lang="en-US" sz="3600" dirty="0"/>
              <a:t> </a:t>
            </a:r>
            <a:endParaRPr lang="en-US" sz="3600" dirty="0" smtClean="0"/>
          </a:p>
          <a:p>
            <a:pPr marL="0" indent="0" algn="ctr">
              <a:buNone/>
            </a:pPr>
            <a:endParaRPr lang="en-US" sz="3600" dirty="0" smtClean="0"/>
          </a:p>
          <a:p>
            <a:pPr marL="0" indent="0" algn="ctr">
              <a:buNone/>
            </a:pPr>
            <a:r>
              <a:rPr lang="en-US" sz="3600" dirty="0">
                <a:hlinkClick r:id="rId4"/>
              </a:rPr>
              <a:t>https://www.iidc.indiana.edu/pages/fact-sheets-on-work-incentives</a:t>
            </a:r>
            <a:endParaRPr lang="en-US" sz="3600" dirty="0"/>
          </a:p>
          <a:p>
            <a:pPr marL="0" indent="0" algn="ctr">
              <a:buNone/>
            </a:pPr>
            <a:endParaRPr lang="en-US" sz="2475" dirty="0"/>
          </a:p>
        </p:txBody>
      </p:sp>
      <p:sp>
        <p:nvSpPr>
          <p:cNvPr id="5" name="Slide Number Placeholder 4"/>
          <p:cNvSpPr>
            <a:spLocks noGrp="1"/>
          </p:cNvSpPr>
          <p:nvPr>
            <p:ph type="sldNum" sz="quarter" idx="12"/>
          </p:nvPr>
        </p:nvSpPr>
        <p:spPr/>
        <p:txBody>
          <a:bodyPr/>
          <a:lstStyle/>
          <a:p>
            <a:fld id="{466A2C85-7B94-4883-86E3-0CBE84E36328}" type="slidenum">
              <a:rPr lang="en-US" smtClean="0"/>
              <a:t>38</a:t>
            </a:fld>
            <a:endParaRPr lang="en-US"/>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16469" y="5367585"/>
            <a:ext cx="3116179" cy="769544"/>
          </a:xfrm>
          <a:prstGeom prst="rect">
            <a:avLst/>
          </a:prstGeom>
        </p:spPr>
      </p:pic>
    </p:spTree>
    <p:extLst>
      <p:ext uri="{BB962C8B-B14F-4D97-AF65-F5344CB8AC3E}">
        <p14:creationId xmlns:p14="http://schemas.microsoft.com/office/powerpoint/2010/main" val="88380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Content Placeholder 2"/>
          <p:cNvSpPr>
            <a:spLocks noGrp="1"/>
          </p:cNvSpPr>
          <p:nvPr>
            <p:ph idx="1"/>
          </p:nvPr>
        </p:nvSpPr>
        <p:spPr>
          <a:xfrm>
            <a:off x="457199" y="2114550"/>
            <a:ext cx="8264525" cy="4267200"/>
          </a:xfrm>
        </p:spPr>
        <p:txBody>
          <a:bodyPr rtlCol="0">
            <a:normAutofit/>
          </a:bodyPr>
          <a:lstStyle/>
          <a:p>
            <a:pPr marL="401813" indent="-401813">
              <a:lnSpc>
                <a:spcPts val="2900"/>
              </a:lnSpc>
              <a:defRPr/>
            </a:pPr>
            <a:r>
              <a:rPr lang="en-US" sz="2600" dirty="0">
                <a:latin typeface="Lucida Sans Unicode" panose="020B0602030504020204" pitchFamily="34" charset="0"/>
                <a:cs typeface="Lucida Sans Unicode" panose="020B0602030504020204" pitchFamily="34" charset="0"/>
              </a:rPr>
              <a:t>4 quick survey questions + opportunity to share comments</a:t>
            </a:r>
          </a:p>
          <a:p>
            <a:pPr marL="401813" indent="-401813">
              <a:lnSpc>
                <a:spcPts val="2900"/>
              </a:lnSpc>
              <a:defRPr/>
            </a:pPr>
            <a:r>
              <a:rPr lang="en-US" sz="2600" dirty="0">
                <a:latin typeface="Lucida Sans Unicode" panose="020B0602030504020204" pitchFamily="34" charset="0"/>
                <a:cs typeface="Lucida Sans Unicode" panose="020B0602030504020204" pitchFamily="34" charset="0"/>
              </a:rPr>
              <a:t>Session recorded and archived with PowerPoint files at </a:t>
            </a:r>
            <a:r>
              <a:rPr lang="en-US" sz="2600" dirty="0" smtClean="0">
                <a:latin typeface="Lucida Sans Unicode" panose="020B0602030504020204" pitchFamily="34" charset="0"/>
                <a:cs typeface="Lucida Sans Unicode" panose="020B0602030504020204" pitchFamily="34" charset="0"/>
                <a:hlinkClick r:id="rId3"/>
              </a:rPr>
              <a:t>www.agrability.org/Online-Training/archived</a:t>
            </a:r>
            <a:r>
              <a:rPr lang="en-US" sz="2600" dirty="0" smtClean="0">
                <a:latin typeface="Lucida Sans Unicode" panose="020B0602030504020204" pitchFamily="34" charset="0"/>
                <a:cs typeface="Lucida Sans Unicode" panose="020B0602030504020204" pitchFamily="34" charset="0"/>
              </a:rPr>
              <a:t> </a:t>
            </a:r>
            <a:endParaRPr lang="en-US" sz="2600" dirty="0">
              <a:latin typeface="Lucida Sans Unicode" panose="020B0602030504020204" pitchFamily="34" charset="0"/>
              <a:cs typeface="Lucida Sans Unicode" panose="020B0602030504020204" pitchFamily="34" charset="0"/>
            </a:endParaRPr>
          </a:p>
          <a:p>
            <a:pPr marL="401813" indent="-401813">
              <a:lnSpc>
                <a:spcPts val="2900"/>
              </a:lnSpc>
              <a:defRPr/>
            </a:pPr>
            <a:r>
              <a:rPr lang="en-US" sz="2600" dirty="0">
                <a:latin typeface="Lucida Sans Unicode" panose="020B0602030504020204" pitchFamily="34" charset="0"/>
                <a:cs typeface="Lucida Sans Unicode" panose="020B0602030504020204" pitchFamily="34" charset="0"/>
              </a:rPr>
              <a:t>Problems: use chat window or email </a:t>
            </a:r>
            <a:r>
              <a:rPr lang="en-US" sz="2600" dirty="0" smtClean="0">
                <a:solidFill>
                  <a:schemeClr val="accent2"/>
                </a:solidFill>
                <a:latin typeface="Lucida Sans Unicode" panose="020B0602030504020204" pitchFamily="34" charset="0"/>
                <a:cs typeface="Lucida Sans Unicode" panose="020B0602030504020204" pitchFamily="34" charset="0"/>
                <a:hlinkClick r:id="rId4"/>
              </a:rPr>
              <a:t>jonesp@purdue.edu</a:t>
            </a:r>
            <a:r>
              <a:rPr lang="en-US" sz="2600" dirty="0" smtClean="0">
                <a:solidFill>
                  <a:schemeClr val="accent2"/>
                </a:solidFill>
                <a:latin typeface="Lucida Sans Unicode" panose="020B0602030504020204" pitchFamily="34" charset="0"/>
                <a:cs typeface="Lucida Sans Unicode" panose="020B0602030504020204" pitchFamily="34" charset="0"/>
              </a:rPr>
              <a:t> </a:t>
            </a:r>
            <a:r>
              <a:rPr lang="en-US" sz="2600" dirty="0" smtClean="0">
                <a:latin typeface="Lucida Sans Unicode" panose="020B0602030504020204" pitchFamily="34" charset="0"/>
                <a:cs typeface="Lucida Sans Unicode" panose="020B0602030504020204" pitchFamily="34" charset="0"/>
              </a:rPr>
              <a:t>  </a:t>
            </a:r>
            <a:endParaRPr lang="en-US" sz="2600" dirty="0">
              <a:latin typeface="Lucida Sans Unicode" panose="020B0602030504020204" pitchFamily="34" charset="0"/>
              <a:cs typeface="Lucida Sans Unicode" panose="020B0602030504020204" pitchFamily="34" charset="0"/>
            </a:endParaRPr>
          </a:p>
          <a:p>
            <a:pPr marL="109720">
              <a:lnSpc>
                <a:spcPts val="2900"/>
              </a:lnSpc>
              <a:defRPr/>
            </a:pPr>
            <a:endParaRPr lang="en-US" dirty="0" smtClean="0"/>
          </a:p>
        </p:txBody>
      </p:sp>
      <p:sp>
        <p:nvSpPr>
          <p:cNvPr id="51202" name="Title 1"/>
          <p:cNvSpPr>
            <a:spLocks noGrp="1"/>
          </p:cNvSpPr>
          <p:nvPr>
            <p:ph type="title"/>
          </p:nvPr>
        </p:nvSpPr>
        <p:spPr>
          <a:xfrm>
            <a:off x="457200" y="647700"/>
            <a:ext cx="9150351" cy="1143000"/>
          </a:xfrm>
        </p:spPr>
        <p:txBody>
          <a:bodyPr rtlCol="0">
            <a:normAutofit/>
          </a:bodyPr>
          <a:lstStyle/>
          <a:p>
            <a:pPr>
              <a:defRPr/>
            </a:pPr>
            <a:r>
              <a:rPr lang="en-US" sz="3200" b="1" dirty="0">
                <a:solidFill>
                  <a:schemeClr val="accent6">
                    <a:lumMod val="50000"/>
                  </a:schemeClr>
                </a:solidFill>
                <a:latin typeface="+mn-lt"/>
              </a:rPr>
              <a:t>Basic Webinar Instructions</a:t>
            </a:r>
          </a:p>
        </p:txBody>
      </p:sp>
      <p:pic>
        <p:nvPicPr>
          <p:cNvPr id="11268" name="Picture 5" descr="agrMDns.jpg" title="AgrAbility logo"/>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591300" y="463550"/>
            <a:ext cx="213042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82602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Content Placeholder 2"/>
          <p:cNvSpPr>
            <a:spLocks noGrp="1"/>
          </p:cNvSpPr>
          <p:nvPr>
            <p:ph idx="1"/>
          </p:nvPr>
        </p:nvSpPr>
        <p:spPr>
          <a:xfrm>
            <a:off x="261938" y="1436682"/>
            <a:ext cx="8374062" cy="5802313"/>
          </a:xfrm>
        </p:spPr>
        <p:txBody>
          <a:bodyPr rtlCol="0">
            <a:normAutofit/>
          </a:bodyPr>
          <a:lstStyle/>
          <a:p>
            <a:pPr>
              <a:spcBef>
                <a:spcPts val="600"/>
              </a:spcBef>
              <a:defRPr/>
            </a:pPr>
            <a:r>
              <a:rPr lang="en-US" sz="2400" b="1" dirty="0">
                <a:solidFill>
                  <a:schemeClr val="accent6">
                    <a:lumMod val="50000"/>
                  </a:schemeClr>
                </a:solidFill>
                <a:latin typeface="Lucida Sans Unicode" panose="020B0602030504020204" pitchFamily="34" charset="0"/>
                <a:cs typeface="Lucida Sans Unicode" panose="020B0602030504020204" pitchFamily="34" charset="0"/>
              </a:rPr>
              <a:t>AgrAbility: </a:t>
            </a:r>
            <a:r>
              <a:rPr lang="en-US" sz="2400" dirty="0">
                <a:solidFill>
                  <a:schemeClr val="accent6">
                    <a:lumMod val="50000"/>
                  </a:schemeClr>
                </a:solidFill>
                <a:latin typeface="Lucida Sans Unicode" panose="020B0602030504020204" pitchFamily="34" charset="0"/>
                <a:cs typeface="Lucida Sans Unicode" panose="020B0602030504020204" pitchFamily="34" charset="0"/>
              </a:rPr>
              <a:t>USDA-sponsored program that assists farmers, ranchers, and other agricultural workers with disabilities</a:t>
            </a:r>
            <a:r>
              <a:rPr lang="en-US" sz="2400" dirty="0" smtClean="0">
                <a:solidFill>
                  <a:schemeClr val="accent6">
                    <a:lumMod val="50000"/>
                  </a:schemeClr>
                </a:solidFill>
                <a:latin typeface="Lucida Sans Unicode" panose="020B0602030504020204" pitchFamily="34" charset="0"/>
                <a:cs typeface="Lucida Sans Unicode" panose="020B0602030504020204" pitchFamily="34" charset="0"/>
              </a:rPr>
              <a:t>.</a:t>
            </a:r>
            <a:endParaRPr lang="en-US" sz="2400" dirty="0">
              <a:solidFill>
                <a:schemeClr val="accent6">
                  <a:lumMod val="50000"/>
                </a:schemeClr>
              </a:solidFill>
              <a:latin typeface="Lucida Sans Unicode" panose="020B0602030504020204" pitchFamily="34" charset="0"/>
              <a:cs typeface="Lucida Sans Unicode" panose="020B0602030504020204" pitchFamily="34" charset="0"/>
            </a:endParaRPr>
          </a:p>
          <a:p>
            <a:pPr lvl="1">
              <a:spcBef>
                <a:spcPts val="600"/>
              </a:spcBef>
              <a:defRPr/>
            </a:pPr>
            <a:r>
              <a:rPr lang="en-US" sz="2400" dirty="0">
                <a:solidFill>
                  <a:schemeClr val="accent6">
                    <a:lumMod val="50000"/>
                  </a:schemeClr>
                </a:solidFill>
                <a:latin typeface="Lucida Sans Unicode" panose="020B0602030504020204" pitchFamily="34" charset="0"/>
                <a:cs typeface="Lucida Sans Unicode" panose="020B0602030504020204" pitchFamily="34" charset="0"/>
              </a:rPr>
              <a:t>Partners land grant universities with disability services organizations. </a:t>
            </a:r>
            <a:r>
              <a:rPr lang="en-US" sz="2400" dirty="0" smtClean="0">
                <a:solidFill>
                  <a:schemeClr val="accent6">
                    <a:lumMod val="50000"/>
                  </a:schemeClr>
                </a:solidFill>
                <a:latin typeface="Lucida Sans Unicode" panose="020B0602030504020204" pitchFamily="34" charset="0"/>
                <a:cs typeface="Lucida Sans Unicode" panose="020B0602030504020204" pitchFamily="34" charset="0"/>
              </a:rPr>
              <a:t> Currently </a:t>
            </a:r>
            <a:r>
              <a:rPr lang="en-US" sz="2400" dirty="0">
                <a:solidFill>
                  <a:schemeClr val="accent6">
                    <a:lumMod val="50000"/>
                  </a:schemeClr>
                </a:solidFill>
                <a:latin typeface="Lucida Sans Unicode" panose="020B0602030504020204" pitchFamily="34" charset="0"/>
                <a:cs typeface="Lucida Sans Unicode" panose="020B0602030504020204" pitchFamily="34" charset="0"/>
              </a:rPr>
              <a:t>20 state projects</a:t>
            </a:r>
          </a:p>
          <a:p>
            <a:pPr lvl="1">
              <a:spcBef>
                <a:spcPts val="600"/>
              </a:spcBef>
              <a:defRPr/>
            </a:pPr>
            <a:r>
              <a:rPr lang="en-US" sz="2400" dirty="0">
                <a:solidFill>
                  <a:schemeClr val="accent6">
                    <a:lumMod val="50000"/>
                  </a:schemeClr>
                </a:solidFill>
                <a:latin typeface="Lucida Sans Unicode" panose="020B0602030504020204" pitchFamily="34" charset="0"/>
                <a:cs typeface="Lucida Sans Unicode" panose="020B0602030504020204" pitchFamily="34" charset="0"/>
              </a:rPr>
              <a:t>National AgrAbility Project: Led by Purdue’s Breaking New Ground Resource Center. </a:t>
            </a:r>
            <a:endParaRPr lang="en-US" sz="1100" dirty="0">
              <a:solidFill>
                <a:schemeClr val="accent6">
                  <a:lumMod val="50000"/>
                </a:schemeClr>
              </a:solidFill>
              <a:latin typeface="Lucida Sans Unicode" panose="020B0602030504020204" pitchFamily="34" charset="0"/>
              <a:cs typeface="Lucida Sans Unicode" panose="020B0602030504020204" pitchFamily="34" charset="0"/>
            </a:endParaRPr>
          </a:p>
          <a:p>
            <a:pPr lvl="1">
              <a:spcBef>
                <a:spcPts val="600"/>
              </a:spcBef>
              <a:defRPr/>
            </a:pPr>
            <a:r>
              <a:rPr lang="en-US" sz="2400" dirty="0">
                <a:solidFill>
                  <a:schemeClr val="accent6">
                    <a:lumMod val="50000"/>
                  </a:schemeClr>
                </a:solidFill>
                <a:latin typeface="Lucida Sans Unicode" panose="020B0602030504020204" pitchFamily="34" charset="0"/>
                <a:cs typeface="Lucida Sans Unicode" panose="020B0602030504020204" pitchFamily="34" charset="0"/>
              </a:rPr>
              <a:t>Partners include:</a:t>
            </a:r>
          </a:p>
          <a:p>
            <a:pPr lvl="2">
              <a:spcBef>
                <a:spcPts val="600"/>
              </a:spcBef>
              <a:defRPr/>
            </a:pPr>
            <a:r>
              <a:rPr lang="en-US" sz="2000" dirty="0">
                <a:solidFill>
                  <a:schemeClr val="accent6">
                    <a:lumMod val="50000"/>
                  </a:schemeClr>
                </a:solidFill>
                <a:latin typeface="Lucida Sans Unicode" panose="020B0602030504020204" pitchFamily="34" charset="0"/>
                <a:cs typeface="Lucida Sans Unicode" panose="020B0602030504020204" pitchFamily="34" charset="0"/>
              </a:rPr>
              <a:t>Goodwill of the Finger Lakes</a:t>
            </a:r>
          </a:p>
          <a:p>
            <a:pPr lvl="2">
              <a:spcBef>
                <a:spcPts val="600"/>
              </a:spcBef>
              <a:defRPr/>
            </a:pPr>
            <a:r>
              <a:rPr lang="en-US" sz="2000" dirty="0" smtClean="0">
                <a:solidFill>
                  <a:schemeClr val="accent6">
                    <a:lumMod val="50000"/>
                  </a:schemeClr>
                </a:solidFill>
                <a:latin typeface="Lucida Sans Unicode" panose="020B0602030504020204" pitchFamily="34" charset="0"/>
                <a:cs typeface="Lucida Sans Unicode" panose="020B0602030504020204" pitchFamily="34" charset="0"/>
              </a:rPr>
              <a:t>APRIL (Association of Programs for Rural Independent Living</a:t>
            </a:r>
          </a:p>
          <a:p>
            <a:pPr lvl="2">
              <a:spcBef>
                <a:spcPts val="600"/>
              </a:spcBef>
              <a:defRPr/>
            </a:pPr>
            <a:r>
              <a:rPr lang="en-US" sz="2000" dirty="0" smtClean="0">
                <a:solidFill>
                  <a:schemeClr val="accent6">
                    <a:lumMod val="50000"/>
                  </a:schemeClr>
                </a:solidFill>
                <a:latin typeface="Lucida Sans Unicode" panose="020B0602030504020204" pitchFamily="34" charset="0"/>
                <a:cs typeface="Lucida Sans Unicode" panose="020B0602030504020204" pitchFamily="34" charset="0"/>
              </a:rPr>
              <a:t>Colorado </a:t>
            </a:r>
            <a:r>
              <a:rPr lang="en-US" sz="2000" dirty="0">
                <a:solidFill>
                  <a:schemeClr val="accent6">
                    <a:lumMod val="50000"/>
                  </a:schemeClr>
                </a:solidFill>
                <a:latin typeface="Lucida Sans Unicode" panose="020B0602030504020204" pitchFamily="34" charset="0"/>
                <a:cs typeface="Lucida Sans Unicode" panose="020B0602030504020204" pitchFamily="34" charset="0"/>
              </a:rPr>
              <a:t>State </a:t>
            </a:r>
            <a:r>
              <a:rPr lang="en-US" sz="2000" dirty="0" smtClean="0">
                <a:solidFill>
                  <a:schemeClr val="accent6">
                    <a:lumMod val="50000"/>
                  </a:schemeClr>
                </a:solidFill>
                <a:latin typeface="Lucida Sans Unicode" panose="020B0602030504020204" pitchFamily="34" charset="0"/>
                <a:cs typeface="Lucida Sans Unicode" panose="020B0602030504020204" pitchFamily="34" charset="0"/>
              </a:rPr>
              <a:t>University</a:t>
            </a:r>
            <a:endParaRPr lang="en-US" sz="1800" dirty="0">
              <a:solidFill>
                <a:schemeClr val="accent6">
                  <a:lumMod val="50000"/>
                </a:schemeClr>
              </a:solidFill>
              <a:latin typeface="Lucida Sans Unicode" panose="020B0602030504020204" pitchFamily="34" charset="0"/>
              <a:cs typeface="Lucida Sans Unicode" panose="020B0602030504020204" pitchFamily="34" charset="0"/>
            </a:endParaRPr>
          </a:p>
          <a:p>
            <a:pPr lvl="1">
              <a:spcBef>
                <a:spcPts val="600"/>
              </a:spcBef>
              <a:defRPr/>
            </a:pPr>
            <a:r>
              <a:rPr lang="en-US" sz="2400" dirty="0">
                <a:solidFill>
                  <a:schemeClr val="accent6">
                    <a:lumMod val="50000"/>
                  </a:schemeClr>
                </a:solidFill>
                <a:latin typeface="Lucida Sans Unicode" panose="020B0602030504020204" pitchFamily="34" charset="0"/>
                <a:cs typeface="Lucida Sans Unicode" panose="020B0602030504020204" pitchFamily="34" charset="0"/>
              </a:rPr>
              <a:t>More information available at </a:t>
            </a:r>
            <a:r>
              <a:rPr lang="en-US" sz="2400" dirty="0">
                <a:solidFill>
                  <a:schemeClr val="accent6">
                    <a:lumMod val="50000"/>
                  </a:schemeClr>
                </a:solidFill>
                <a:latin typeface="Lucida Sans Unicode" panose="020B0602030504020204" pitchFamily="34" charset="0"/>
                <a:cs typeface="Lucida Sans Unicode" panose="020B0602030504020204" pitchFamily="34" charset="0"/>
                <a:hlinkClick r:id="rId3"/>
              </a:rPr>
              <a:t>www.agrability.org</a:t>
            </a:r>
            <a:endParaRPr lang="en-US" sz="2400" dirty="0">
              <a:solidFill>
                <a:schemeClr val="accent6">
                  <a:lumMod val="50000"/>
                </a:schemeClr>
              </a:solidFill>
              <a:latin typeface="Lucida Sans Unicode" panose="020B0602030504020204" pitchFamily="34" charset="0"/>
              <a:cs typeface="Lucida Sans Unicode" panose="020B0602030504020204" pitchFamily="34" charset="0"/>
            </a:endParaRPr>
          </a:p>
        </p:txBody>
      </p:sp>
      <p:pic>
        <p:nvPicPr>
          <p:cNvPr id="13315" name="Picture 5" descr="agrMDns.jpg" title="AgrAbility logo"/>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514600" y="228600"/>
            <a:ext cx="3414713" cy="916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44427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0667" y="2396951"/>
            <a:ext cx="7929000" cy="2228288"/>
          </a:xfrm>
        </p:spPr>
        <p:txBody>
          <a:bodyPr/>
          <a:lstStyle/>
          <a:p>
            <a:r>
              <a:rPr lang="en-US" dirty="0" smtClean="0"/>
              <a:t>""</a:t>
            </a:r>
            <a:r>
              <a:rPr lang="en-US" dirty="0"/>
              <a:t/>
            </a:r>
            <a:br>
              <a:rPr lang="en-US" dirty="0"/>
            </a:br>
            <a:endParaRPr lang="en-US" dirty="0"/>
          </a:p>
        </p:txBody>
      </p:sp>
      <p:sp>
        <p:nvSpPr>
          <p:cNvPr id="5" name="Slide Number Placeholder 4"/>
          <p:cNvSpPr>
            <a:spLocks noGrp="1"/>
          </p:cNvSpPr>
          <p:nvPr>
            <p:ph type="sldNum" sz="quarter" idx="4294967295"/>
          </p:nvPr>
        </p:nvSpPr>
        <p:spPr>
          <a:xfrm>
            <a:off x="8347473" y="5294710"/>
            <a:ext cx="796528" cy="367903"/>
          </a:xfrm>
        </p:spPr>
        <p:txBody>
          <a:bodyPr/>
          <a:lstStyle/>
          <a:p>
            <a:fld id="{466A2C85-7B94-4883-86E3-0CBE84E36328}" type="slidenum">
              <a:rPr lang="en-US" smtClean="0"/>
              <a:t>6</a:t>
            </a:fld>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75447" y="4415196"/>
            <a:ext cx="2802533" cy="69208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3" name="Rectangle 2"/>
          <p:cNvSpPr/>
          <p:nvPr/>
        </p:nvSpPr>
        <p:spPr>
          <a:xfrm>
            <a:off x="1482892" y="2396951"/>
            <a:ext cx="3155282" cy="1938992"/>
          </a:xfrm>
          <a:prstGeom prst="rect">
            <a:avLst/>
          </a:prstGeom>
        </p:spPr>
        <p:txBody>
          <a:bodyPr wrap="square">
            <a:spAutoFit/>
          </a:bodyPr>
          <a:lstStyle/>
          <a:p>
            <a:r>
              <a:rPr lang="en-US" sz="2400" b="1" dirty="0">
                <a:solidFill>
                  <a:schemeClr val="bg1"/>
                </a:solidFill>
              </a:rPr>
              <a:t>Maximizing Employment while Supplementing with Social Security Benefits</a:t>
            </a:r>
          </a:p>
        </p:txBody>
      </p:sp>
    </p:spTree>
    <p:extLst>
      <p:ext uri="{BB962C8B-B14F-4D97-AF65-F5344CB8AC3E}">
        <p14:creationId xmlns:p14="http://schemas.microsoft.com/office/powerpoint/2010/main" val="1756531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057519" y="0"/>
            <a:ext cx="7028962" cy="1183566"/>
          </a:xfrm>
        </p:spPr>
        <p:txBody>
          <a:bodyPr>
            <a:normAutofit/>
          </a:bodyPr>
          <a:lstStyle/>
          <a:p>
            <a:pPr>
              <a:defRPr/>
            </a:pPr>
            <a:r>
              <a:rPr lang="en-US" altLang="en-US" sz="2800" b="1" dirty="0">
                <a:solidFill>
                  <a:schemeClr val="tx1">
                    <a:lumMod val="75000"/>
                    <a:lumOff val="25000"/>
                  </a:schemeClr>
                </a:solidFill>
                <a:latin typeface="Calibri" panose="020F0502020204030204" pitchFamily="34" charset="0"/>
              </a:rPr>
              <a:t>Introduction</a:t>
            </a:r>
          </a:p>
        </p:txBody>
      </p:sp>
      <p:sp>
        <p:nvSpPr>
          <p:cNvPr id="14339" name="Content Placeholder 2"/>
          <p:cNvSpPr>
            <a:spLocks noGrp="1"/>
          </p:cNvSpPr>
          <p:nvPr>
            <p:ph idx="1"/>
          </p:nvPr>
        </p:nvSpPr>
        <p:spPr>
          <a:xfrm>
            <a:off x="1057520" y="1372031"/>
            <a:ext cx="7028961" cy="4620682"/>
          </a:xfrm>
        </p:spPr>
        <p:txBody>
          <a:bodyPr>
            <a:noAutofit/>
          </a:bodyPr>
          <a:lstStyle/>
          <a:p>
            <a:pPr eaLnBrk="1" hangingPunct="1">
              <a:spcAft>
                <a:spcPct val="0"/>
              </a:spcAft>
            </a:pPr>
            <a:r>
              <a:rPr lang="en-US" altLang="en-US" sz="2400" dirty="0" smtClean="0">
                <a:latin typeface="Calibri" panose="020F0502020204030204" pitchFamily="34" charset="0"/>
              </a:rPr>
              <a:t>Many Social Security beneficiaries </a:t>
            </a:r>
            <a:r>
              <a:rPr lang="en-US" altLang="en-US" sz="2400" b="1" dirty="0" smtClean="0">
                <a:latin typeface="Calibri" panose="020F0502020204030204" pitchFamily="34" charset="0"/>
              </a:rPr>
              <a:t>fear</a:t>
            </a:r>
            <a:r>
              <a:rPr lang="en-US" altLang="en-US" sz="2400" dirty="0" smtClean="0">
                <a:latin typeface="Calibri" panose="020F0502020204030204" pitchFamily="34" charset="0"/>
              </a:rPr>
              <a:t> that paid employment (wages) will cause a loss of critical cash benefits (SSDI/SSI) and health insurance (Medicare /Medicaid). </a:t>
            </a:r>
            <a:br>
              <a:rPr lang="en-US" altLang="en-US" sz="2400" dirty="0" smtClean="0">
                <a:latin typeface="Calibri" panose="020F0502020204030204" pitchFamily="34" charset="0"/>
              </a:rPr>
            </a:br>
            <a:endParaRPr lang="en-US" altLang="en-US" sz="1050" dirty="0" smtClean="0">
              <a:latin typeface="Calibri" panose="020F0502020204030204" pitchFamily="34" charset="0"/>
            </a:endParaRPr>
          </a:p>
          <a:p>
            <a:pPr eaLnBrk="1" hangingPunct="1">
              <a:spcAft>
                <a:spcPct val="0"/>
              </a:spcAft>
            </a:pPr>
            <a:r>
              <a:rPr lang="en-US" altLang="en-US" sz="2400" dirty="0" smtClean="0">
                <a:latin typeface="Calibri" panose="020F0502020204030204" pitchFamily="34" charset="0"/>
              </a:rPr>
              <a:t>Work incentives offer the </a:t>
            </a:r>
            <a:r>
              <a:rPr lang="en-US" altLang="en-US" sz="2400" b="1" dirty="0" smtClean="0">
                <a:latin typeface="Calibri" panose="020F0502020204030204" pitchFamily="34" charset="0"/>
              </a:rPr>
              <a:t>single most effective method </a:t>
            </a:r>
            <a:r>
              <a:rPr lang="en-US" altLang="en-US" sz="2400" dirty="0" smtClean="0">
                <a:latin typeface="Calibri" panose="020F0502020204030204" pitchFamily="34" charset="0"/>
              </a:rPr>
              <a:t>to help individuals work towards self-sufficiency</a:t>
            </a:r>
          </a:p>
          <a:p>
            <a:pPr eaLnBrk="1" hangingPunct="1">
              <a:spcAft>
                <a:spcPct val="0"/>
              </a:spcAft>
            </a:pPr>
            <a:r>
              <a:rPr lang="en-US" altLang="en-US" sz="2400" dirty="0" smtClean="0">
                <a:latin typeface="Calibri" panose="020F0502020204030204" pitchFamily="34" charset="0"/>
              </a:rPr>
              <a:t>Beneficiaries and advocates supporting beneficiaries must acquire an </a:t>
            </a:r>
            <a:r>
              <a:rPr lang="en-US" altLang="en-US" sz="2400" b="1" dirty="0" smtClean="0">
                <a:latin typeface="Calibri" panose="020F0502020204030204" pitchFamily="34" charset="0"/>
              </a:rPr>
              <a:t>understanding</a:t>
            </a:r>
            <a:r>
              <a:rPr lang="en-US" altLang="en-US" sz="2400" dirty="0" smtClean="0">
                <a:latin typeface="Calibri" panose="020F0502020204030204" pitchFamily="34" charset="0"/>
              </a:rPr>
              <a:t> of SSA disability programs and other Federal public benefits, their various eligibility requirements, their operational details, and all associated work incentive rules or provisions. </a:t>
            </a:r>
          </a:p>
        </p:txBody>
      </p:sp>
      <p:sp>
        <p:nvSpPr>
          <p:cNvPr id="14340"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557213" indent="-214313">
              <a:defRPr>
                <a:solidFill>
                  <a:schemeClr val="tx1"/>
                </a:solidFill>
                <a:latin typeface="Arial" panose="020B0604020202020204" pitchFamily="34" charset="0"/>
                <a:cs typeface="Arial" panose="020B0604020202020204" pitchFamily="34" charset="0"/>
              </a:defRPr>
            </a:lvl2pPr>
            <a:lvl3pPr marL="857250" indent="-171450">
              <a:defRPr>
                <a:solidFill>
                  <a:schemeClr val="tx1"/>
                </a:solidFill>
                <a:latin typeface="Arial" panose="020B0604020202020204" pitchFamily="34" charset="0"/>
                <a:cs typeface="Arial" panose="020B0604020202020204" pitchFamily="34" charset="0"/>
              </a:defRPr>
            </a:lvl3pPr>
            <a:lvl4pPr marL="1200150" indent="-171450">
              <a:defRPr>
                <a:solidFill>
                  <a:schemeClr val="tx1"/>
                </a:solidFill>
                <a:latin typeface="Arial" panose="020B0604020202020204" pitchFamily="34" charset="0"/>
                <a:cs typeface="Arial" panose="020B0604020202020204" pitchFamily="34" charset="0"/>
              </a:defRPr>
            </a:lvl4pPr>
            <a:lvl5pPr marL="1543050" indent="-17145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4950903-EA43-42A0-8E53-3F6FEBD70138}" type="slidenum">
              <a:rPr lang="en-US" altLang="en-US" sz="900">
                <a:solidFill>
                  <a:srgbClr val="898989"/>
                </a:solidFill>
                <a:latin typeface="Calibri" panose="020F0502020204030204" pitchFamily="34" charset="0"/>
              </a:rPr>
              <a:pPr/>
              <a:t>7</a:t>
            </a:fld>
            <a:endParaRPr lang="en-US" altLang="en-US" sz="900">
              <a:solidFill>
                <a:srgbClr val="898989"/>
              </a:solidFill>
              <a:latin typeface="Calibri" panose="020F0502020204030204" pitchFamily="34" charset="0"/>
            </a:endParaRPr>
          </a:p>
        </p:txBody>
      </p:sp>
    </p:spTree>
    <p:extLst>
      <p:ext uri="{BB962C8B-B14F-4D97-AF65-F5344CB8AC3E}">
        <p14:creationId xmlns:p14="http://schemas.microsoft.com/office/powerpoint/2010/main" val="2207328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accent1">
            <a:alpha val="10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561295" y="119377"/>
            <a:ext cx="7928999" cy="727838"/>
          </a:xfrm>
          <a:ln>
            <a:solidFill>
              <a:schemeClr val="tx1"/>
            </a:solidFill>
          </a:ln>
        </p:spPr>
        <p:txBody>
          <a:bodyPr/>
          <a:lstStyle/>
          <a:p>
            <a:pPr algn="ctr"/>
            <a:r>
              <a:rPr lang="en-US" dirty="0" smtClean="0"/>
              <a:t>Types of Benefits </a:t>
            </a:r>
            <a:endParaRPr lang="en-US" dirty="0"/>
          </a:p>
        </p:txBody>
      </p:sp>
      <p:sp>
        <p:nvSpPr>
          <p:cNvPr id="3" name="Content Placeholder 2"/>
          <p:cNvSpPr>
            <a:spLocks noGrp="1"/>
          </p:cNvSpPr>
          <p:nvPr>
            <p:ph sz="half" idx="1"/>
          </p:nvPr>
        </p:nvSpPr>
        <p:spPr>
          <a:xfrm>
            <a:off x="4801433" y="1054309"/>
            <a:ext cx="3688861" cy="3268980"/>
          </a:xfrm>
        </p:spPr>
        <p:txBody>
          <a:bodyPr>
            <a:normAutofit fontScale="25000" lnSpcReduction="20000"/>
          </a:bodyPr>
          <a:lstStyle/>
          <a:p>
            <a:pPr marL="0" indent="0" algn="ctr">
              <a:buNone/>
            </a:pPr>
            <a:r>
              <a:rPr lang="en-US" sz="7200" b="1" dirty="0">
                <a:latin typeface="Calibri" panose="020F0502020204030204" pitchFamily="34" charset="0"/>
              </a:rPr>
              <a:t>Supplemental Security Income(SSI)</a:t>
            </a:r>
          </a:p>
          <a:p>
            <a:pPr marL="0" indent="0" algn="ctr">
              <a:buNone/>
            </a:pPr>
            <a:r>
              <a:rPr lang="en-US" sz="7200" b="1" dirty="0">
                <a:latin typeface="Calibri" panose="020F0502020204030204" pitchFamily="34" charset="0"/>
              </a:rPr>
              <a:t> Title XV1 </a:t>
            </a:r>
            <a:r>
              <a:rPr lang="en-US" sz="7200" b="1" dirty="0" smtClean="0">
                <a:latin typeface="Calibri" panose="020F0502020204030204" pitchFamily="34" charset="0"/>
              </a:rPr>
              <a:t>benefits</a:t>
            </a:r>
          </a:p>
          <a:p>
            <a:pPr marL="0" indent="0" algn="ctr">
              <a:buNone/>
            </a:pPr>
            <a:endParaRPr lang="en-US" sz="2400" b="1" dirty="0">
              <a:latin typeface="Calibri" panose="020F0502020204030204" pitchFamily="34" charset="0"/>
            </a:endParaRPr>
          </a:p>
          <a:p>
            <a:r>
              <a:rPr lang="en-US" sz="7800" dirty="0">
                <a:latin typeface="Calibri" panose="020F0502020204030204" pitchFamily="34" charset="0"/>
              </a:rPr>
              <a:t>SSI is based on need</a:t>
            </a:r>
          </a:p>
          <a:p>
            <a:r>
              <a:rPr lang="en-US" sz="7800" dirty="0">
                <a:latin typeface="Calibri" panose="020F0502020204030204" pitchFamily="34" charset="0"/>
              </a:rPr>
              <a:t>Once child is 18, income of parents is no longer considered, but child must meet medical requirements for adults with disabilities.</a:t>
            </a:r>
          </a:p>
          <a:p>
            <a:r>
              <a:rPr lang="en-US" sz="7800" dirty="0">
                <a:latin typeface="Calibri" panose="020F0502020204030204" pitchFamily="34" charset="0"/>
              </a:rPr>
              <a:t>SSI benefit amount may differ depending on person’s living arrangement. Federal maximum is  $735 in 2017.  </a:t>
            </a:r>
          </a:p>
          <a:p>
            <a:r>
              <a:rPr lang="en-US" sz="7800" dirty="0">
                <a:latin typeface="Calibri" panose="020F0502020204030204" pitchFamily="34" charset="0"/>
              </a:rPr>
              <a:t>Individuals who receive SSI benefits automatically receive Medicaid health insurance</a:t>
            </a:r>
          </a:p>
          <a:p>
            <a:pPr marL="0" indent="0">
              <a:buNone/>
            </a:pPr>
            <a:endParaRPr lang="en-US" sz="4800" dirty="0"/>
          </a:p>
          <a:p>
            <a:pPr marL="0" indent="0">
              <a:buNone/>
            </a:pPr>
            <a:endParaRPr lang="en-US" dirty="0" smtClean="0"/>
          </a:p>
          <a:p>
            <a:pPr marL="0" indent="0">
              <a:buNone/>
            </a:pPr>
            <a:endParaRPr lang="en-US" dirty="0" smtClean="0"/>
          </a:p>
          <a:p>
            <a:pPr marL="0" indent="0">
              <a:buNone/>
            </a:pPr>
            <a:endParaRPr lang="en-US" dirty="0"/>
          </a:p>
        </p:txBody>
      </p:sp>
      <p:sp>
        <p:nvSpPr>
          <p:cNvPr id="4" name="Content Placeholder 3"/>
          <p:cNvSpPr>
            <a:spLocks noGrp="1"/>
          </p:cNvSpPr>
          <p:nvPr>
            <p:ph sz="half" idx="2"/>
          </p:nvPr>
        </p:nvSpPr>
        <p:spPr>
          <a:xfrm>
            <a:off x="561295" y="889209"/>
            <a:ext cx="4093832" cy="5575091"/>
          </a:xfrm>
        </p:spPr>
        <p:txBody>
          <a:bodyPr>
            <a:noAutofit/>
          </a:bodyPr>
          <a:lstStyle/>
          <a:p>
            <a:pPr marL="0" indent="0" algn="ctr">
              <a:buNone/>
            </a:pPr>
            <a:r>
              <a:rPr lang="en-US" sz="1800" b="1" dirty="0" smtClean="0">
                <a:latin typeface="Calibri" panose="020F0502020204030204" pitchFamily="34" charset="0"/>
              </a:rPr>
              <a:t>Social Security Disability Insurance (SSDI) </a:t>
            </a:r>
          </a:p>
          <a:p>
            <a:pPr marL="0" indent="0" algn="ctr">
              <a:buNone/>
            </a:pPr>
            <a:r>
              <a:rPr lang="en-US" sz="1800" b="1" dirty="0" smtClean="0">
                <a:latin typeface="Calibri" panose="020F0502020204030204" pitchFamily="34" charset="0"/>
              </a:rPr>
              <a:t>Title II benefits</a:t>
            </a:r>
          </a:p>
          <a:p>
            <a:r>
              <a:rPr lang="en-US" sz="1950" dirty="0">
                <a:latin typeface="Calibri" panose="020F0502020204030204" pitchFamily="34" charset="0"/>
              </a:rPr>
              <a:t>SSDI is a disability insurance program</a:t>
            </a:r>
          </a:p>
          <a:p>
            <a:r>
              <a:rPr lang="en-US" sz="1950" dirty="0">
                <a:latin typeface="Calibri" panose="020F0502020204030204" pitchFamily="34" charset="0"/>
              </a:rPr>
              <a:t>If child is born disabled or becomes disabled before age 22, and has a parent who is deceased, disabled, or retired, he or she may receive Disabled Adult Child (DAC) Benefits based on the work record of a parent. </a:t>
            </a:r>
          </a:p>
          <a:p>
            <a:r>
              <a:rPr lang="en-US" sz="1950" dirty="0">
                <a:latin typeface="Calibri" panose="020F0502020204030204" pitchFamily="34" charset="0"/>
              </a:rPr>
              <a:t>If a consumer has worked,  he/she may receive SSDI benefits based on his/her own work history and earnings.  After 2 years of entitlement  to SSDI, you receive Medicare</a:t>
            </a:r>
          </a:p>
          <a:p>
            <a:r>
              <a:rPr lang="en-US" sz="1950" dirty="0">
                <a:latin typeface="Calibri" panose="020F0502020204030204" pitchFamily="34" charset="0"/>
              </a:rPr>
              <a:t>Note that some people may receive both SSI and SSDI ,SSI and CDB, or CDB and SSDI.</a:t>
            </a:r>
          </a:p>
          <a:p>
            <a:endParaRPr lang="en-US" sz="1200" dirty="0">
              <a:latin typeface="Calibri" panose="020F0502020204030204" pitchFamily="34" charset="0"/>
            </a:endParaRPr>
          </a:p>
          <a:p>
            <a:endParaRPr lang="en-US" sz="1200" dirty="0">
              <a:latin typeface="Calibri" panose="020F0502020204030204" pitchFamily="34" charset="0"/>
            </a:endParaRPr>
          </a:p>
          <a:p>
            <a:endParaRPr lang="en-US" sz="1200" dirty="0">
              <a:latin typeface="Calibri" panose="020F0502020204030204" pitchFamily="34" charset="0"/>
            </a:endParaRPr>
          </a:p>
        </p:txBody>
      </p:sp>
      <p:sp>
        <p:nvSpPr>
          <p:cNvPr id="7" name="Slide Number Placeholder 6"/>
          <p:cNvSpPr>
            <a:spLocks noGrp="1"/>
          </p:cNvSpPr>
          <p:nvPr>
            <p:ph type="sldNum" sz="quarter" idx="12"/>
          </p:nvPr>
        </p:nvSpPr>
        <p:spPr/>
        <p:txBody>
          <a:bodyPr/>
          <a:lstStyle/>
          <a:p>
            <a:fld id="{ADC0D305-3421-4FDF-BA08-5C09079D6CA6}" type="slidenum">
              <a:rPr lang="en-US" smtClean="0"/>
              <a:pPr/>
              <a:t>8</a:t>
            </a:fld>
            <a:endParaRPr lang="en-US"/>
          </a:p>
        </p:txBody>
      </p:sp>
    </p:spTree>
    <p:extLst>
      <p:ext uri="{BB962C8B-B14F-4D97-AF65-F5344CB8AC3E}">
        <p14:creationId xmlns:p14="http://schemas.microsoft.com/office/powerpoint/2010/main" val="1446381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57521" y="137537"/>
            <a:ext cx="7028962" cy="1183566"/>
          </a:xfrm>
        </p:spPr>
        <p:txBody>
          <a:bodyPr>
            <a:normAutofit/>
          </a:bodyPr>
          <a:lstStyle/>
          <a:p>
            <a:r>
              <a:rPr lang="en-US" sz="3200" dirty="0" smtClean="0">
                <a:latin typeface="Calibri" panose="020F0502020204030204" pitchFamily="34" charset="0"/>
              </a:rPr>
              <a:t>Social Security Disability Insurance </a:t>
            </a:r>
            <a:endParaRPr lang="en-US" sz="3200" dirty="0">
              <a:latin typeface="Calibri" panose="020F0502020204030204" pitchFamily="34" charset="0"/>
            </a:endParaRPr>
          </a:p>
        </p:txBody>
      </p:sp>
      <p:sp>
        <p:nvSpPr>
          <p:cNvPr id="7" name="Content Placeholder 6"/>
          <p:cNvSpPr>
            <a:spLocks noGrp="1"/>
          </p:cNvSpPr>
          <p:nvPr>
            <p:ph idx="1"/>
          </p:nvPr>
        </p:nvSpPr>
        <p:spPr/>
        <p:txBody>
          <a:bodyPr>
            <a:normAutofit/>
          </a:bodyPr>
          <a:lstStyle/>
          <a:p>
            <a:r>
              <a:rPr lang="en-US" sz="2400" dirty="0">
                <a:latin typeface="Calibri" panose="020F0502020204030204" pitchFamily="34" charset="0"/>
              </a:rPr>
              <a:t>Social Security taxes paid on work are somewhat like insurance premium payments. Benefits are earned by paying Social Security taxes on wages, or on the net-profit from a trade or business. </a:t>
            </a:r>
          </a:p>
          <a:p>
            <a:r>
              <a:rPr lang="en-US" sz="2400" dirty="0">
                <a:latin typeface="Calibri" panose="020F0502020204030204" pitchFamily="34" charset="0"/>
              </a:rPr>
              <a:t>When a worker retires and collects an SSA benefit, dies, or becomes entitled to SSA disability benefits, the amount of wages previously taxed determines eligibility and the amount of payments. </a:t>
            </a:r>
          </a:p>
          <a:p>
            <a:r>
              <a:rPr lang="en-US" sz="2400" dirty="0">
                <a:latin typeface="Calibri" panose="020F0502020204030204" pitchFamily="34" charset="0"/>
              </a:rPr>
              <a:t>To determine eligibility on a worker’s history of earnings, SSA counts calendar quarters in which a minimum amount of wages were taxed under the Social Security Act. SSA calls these periods of work “Quarters of Coverage” (QCs) or credits. </a:t>
            </a:r>
          </a:p>
          <a:p>
            <a:endParaRPr lang="en-US" sz="1800" dirty="0">
              <a:latin typeface="Calibri" panose="020F0502020204030204" pitchFamily="34" charset="0"/>
            </a:endParaRPr>
          </a:p>
        </p:txBody>
      </p:sp>
      <p:sp>
        <p:nvSpPr>
          <p:cNvPr id="5" name="Slide Number Placeholder 4"/>
          <p:cNvSpPr>
            <a:spLocks noGrp="1"/>
          </p:cNvSpPr>
          <p:nvPr>
            <p:ph type="sldNum" sz="quarter" idx="12"/>
          </p:nvPr>
        </p:nvSpPr>
        <p:spPr/>
        <p:txBody>
          <a:bodyPr/>
          <a:lstStyle/>
          <a:p>
            <a:fld id="{466A2C85-7B94-4883-86E3-0CBE84E36328}" type="slidenum">
              <a:rPr lang="en-US" smtClean="0"/>
              <a:t>9</a:t>
            </a:fld>
            <a:endParaRPr lang="en-US"/>
          </a:p>
        </p:txBody>
      </p:sp>
    </p:spTree>
    <p:extLst>
      <p:ext uri="{BB962C8B-B14F-4D97-AF65-F5344CB8AC3E}">
        <p14:creationId xmlns:p14="http://schemas.microsoft.com/office/powerpoint/2010/main" val="150622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farm">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rm" id="{379820DA-3B3E-47BF-B0FA-0F604796F62F}" vid="{6CC9A15E-34A0-4B83-9DC7-36CADB4AC9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farm</Template>
  <TotalTime>997</TotalTime>
  <Words>3876</Words>
  <Application>Microsoft Office PowerPoint</Application>
  <PresentationFormat>On-screen Show (4:3)</PresentationFormat>
  <Paragraphs>510</Paragraphs>
  <Slides>38</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Corbel</vt:lpstr>
      <vt:lpstr>Lucida Sans Unicode</vt:lpstr>
      <vt:lpstr>Times</vt:lpstr>
      <vt:lpstr>Times New Roman</vt:lpstr>
      <vt:lpstr>farm</vt:lpstr>
      <vt:lpstr>Maximizing Employment while Supplementing  with Social Security Benefits  Kelley Land, M.P.A. Center on Community Living and Careers Indiana Institute on Disability and Community Indiana University  AgrAbility Webinar Series Thursday, January 26, 2017 11:00 a.m. ET </vt:lpstr>
      <vt:lpstr>Basic Webinar Instructions</vt:lpstr>
      <vt:lpstr>Basic Webinar Instructions</vt:lpstr>
      <vt:lpstr>Basic Webinar Instructions</vt:lpstr>
      <vt:lpstr>PowerPoint Presentation</vt:lpstr>
      <vt:lpstr>"" </vt:lpstr>
      <vt:lpstr>Introduction</vt:lpstr>
      <vt:lpstr>Types of Benefits </vt:lpstr>
      <vt:lpstr>Social Security Disability Insurance </vt:lpstr>
      <vt:lpstr>Three Types of Disability Benefits </vt:lpstr>
      <vt:lpstr>Trial Work Period </vt:lpstr>
      <vt:lpstr>What Happens After the Trial Work Period? </vt:lpstr>
      <vt:lpstr>Extended Period of Eligibility (EPE)</vt:lpstr>
      <vt:lpstr>What happens if my earnings are above the SGA guideline? </vt:lpstr>
      <vt:lpstr>Self-Employment Work Incentives </vt:lpstr>
      <vt:lpstr>What if I must stop working after this I use all the incentives?  </vt:lpstr>
      <vt:lpstr>Medicare  </vt:lpstr>
      <vt:lpstr>Medicare Parts </vt:lpstr>
      <vt:lpstr>Extended Period of Medicare Coverage </vt:lpstr>
      <vt:lpstr>Understanding the SSI Program</vt:lpstr>
      <vt:lpstr>SSI Benefits and Work</vt:lpstr>
      <vt:lpstr>The Federal Benefits Rate (FBR)</vt:lpstr>
      <vt:lpstr>How does SSA calculate your SSI payment </vt:lpstr>
      <vt:lpstr>PowerPoint Presentation</vt:lpstr>
      <vt:lpstr>Impairment Related Work Expenses</vt:lpstr>
      <vt:lpstr>Example</vt:lpstr>
      <vt:lpstr>PowerPoint Presentation</vt:lpstr>
      <vt:lpstr>Blind Work Expense (BWE)</vt:lpstr>
      <vt:lpstr> </vt:lpstr>
      <vt:lpstr>Plan to Achieve Self-Supports</vt:lpstr>
      <vt:lpstr>Property Essential to Self Support </vt:lpstr>
      <vt:lpstr>Self Employment </vt:lpstr>
      <vt:lpstr>SSDI Self-Employment Work Incentives </vt:lpstr>
      <vt:lpstr>SSI Self-Employment</vt:lpstr>
      <vt:lpstr>Asset Development </vt:lpstr>
      <vt:lpstr>Responsibilities to SSA When I Work</vt:lpstr>
      <vt:lpstr>Questions </vt:lpstr>
      <vt:lpstr>PowerPoint Presentation</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First</dc:title>
  <dc:creator>Land, Kelley Anne</dc:creator>
  <cp:lastModifiedBy>Jones, Paul J</cp:lastModifiedBy>
  <cp:revision>74</cp:revision>
  <dcterms:created xsi:type="dcterms:W3CDTF">2016-07-05T14:54:55Z</dcterms:created>
  <dcterms:modified xsi:type="dcterms:W3CDTF">2017-01-25T20:25:43Z</dcterms:modified>
</cp:coreProperties>
</file>