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3"/>
  </p:notesMasterIdLst>
  <p:handoutMasterIdLst>
    <p:handoutMasterId r:id="rId44"/>
  </p:handoutMasterIdLst>
  <p:sldIdLst>
    <p:sldId id="385" r:id="rId2"/>
    <p:sldId id="386" r:id="rId3"/>
    <p:sldId id="387" r:id="rId4"/>
    <p:sldId id="38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384" r:id="rId21"/>
    <p:sldId id="367" r:id="rId22"/>
    <p:sldId id="360" r:id="rId23"/>
    <p:sldId id="383" r:id="rId24"/>
    <p:sldId id="379" r:id="rId25"/>
    <p:sldId id="380" r:id="rId26"/>
    <p:sldId id="340" r:id="rId27"/>
    <p:sldId id="339" r:id="rId28"/>
    <p:sldId id="341" r:id="rId29"/>
    <p:sldId id="342" r:id="rId30"/>
    <p:sldId id="343" r:id="rId31"/>
    <p:sldId id="344" r:id="rId32"/>
    <p:sldId id="347" r:id="rId33"/>
    <p:sldId id="348" r:id="rId34"/>
    <p:sldId id="349" r:id="rId35"/>
    <p:sldId id="351" r:id="rId36"/>
    <p:sldId id="301" r:id="rId37"/>
    <p:sldId id="327" r:id="rId38"/>
    <p:sldId id="318" r:id="rId39"/>
    <p:sldId id="268" r:id="rId40"/>
    <p:sldId id="282" r:id="rId41"/>
    <p:sldId id="285"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5" autoAdjust="0"/>
    <p:restoredTop sz="88862" autoAdjust="0"/>
  </p:normalViewPr>
  <p:slideViewPr>
    <p:cSldViewPr>
      <p:cViewPr varScale="1">
        <p:scale>
          <a:sx n="69" d="100"/>
          <a:sy n="69" d="100"/>
        </p:scale>
        <p:origin x="66" y="552"/>
      </p:cViewPr>
      <p:guideLst>
        <p:guide orient="horz" pos="2160"/>
        <p:guide pos="2880"/>
      </p:guideLst>
    </p:cSldViewPr>
  </p:slideViewPr>
  <p:outlineViewPr>
    <p:cViewPr>
      <p:scale>
        <a:sx n="33" d="100"/>
        <a:sy n="33" d="100"/>
      </p:scale>
      <p:origin x="0" y="1404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62" tIns="46581" rIns="93162" bIns="46581"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3162" tIns="46581" rIns="93162" bIns="46581" rtlCol="0"/>
          <a:lstStyle>
            <a:lvl1pPr algn="r" eaLnBrk="0" hangingPunct="0">
              <a:defRPr sz="1200">
                <a:cs typeface="+mn-cs"/>
              </a:defRPr>
            </a:lvl1pPr>
          </a:lstStyle>
          <a:p>
            <a:pPr>
              <a:defRPr/>
            </a:pPr>
            <a:fld id="{A3819E8F-789E-4B2B-95DA-2787E66D2C51}" type="datetimeFigureOut">
              <a:rPr lang="en-US"/>
              <a:pPr>
                <a:defRPr/>
              </a:pPr>
              <a:t>12/9/2015</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3162" tIns="46581" rIns="93162" bIns="46581"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3162" tIns="46581" rIns="93162" bIns="46581" numCol="1" anchor="b" anchorCtr="0" compatLnSpc="1">
            <a:prstTxWarp prst="textNoShape">
              <a:avLst/>
            </a:prstTxWarp>
          </a:bodyPr>
          <a:lstStyle>
            <a:lvl1pPr algn="r" eaLnBrk="0" hangingPunct="0">
              <a:defRPr sz="1200"/>
            </a:lvl1pPr>
          </a:lstStyle>
          <a:p>
            <a:fld id="{61672CBC-7E01-465A-9C1B-B66E317F83D2}" type="slidenum">
              <a:rPr lang="en-US" altLang="en-US"/>
              <a:pPr/>
              <a:t>‹#›</a:t>
            </a:fld>
            <a:endParaRPr lang="en-US" altLang="en-US"/>
          </a:p>
        </p:txBody>
      </p:sp>
    </p:spTree>
    <p:extLst>
      <p:ext uri="{BB962C8B-B14F-4D97-AF65-F5344CB8AC3E}">
        <p14:creationId xmlns:p14="http://schemas.microsoft.com/office/powerpoint/2010/main" val="3234608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62" tIns="46581" rIns="93162" bIns="46581"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3162" tIns="46581" rIns="93162" bIns="46581" rtlCol="0"/>
          <a:lstStyle>
            <a:lvl1pPr algn="r" eaLnBrk="0" hangingPunct="0">
              <a:defRPr sz="1200">
                <a:cs typeface="+mn-cs"/>
              </a:defRPr>
            </a:lvl1pPr>
          </a:lstStyle>
          <a:p>
            <a:pPr>
              <a:defRPr/>
            </a:pPr>
            <a:fld id="{9F6FBEBB-4F39-4DBC-8544-AEC12E94EA83}" type="datetimeFigureOut">
              <a:rPr lang="en-US"/>
              <a:pPr>
                <a:defRPr/>
              </a:pPr>
              <a:t>12/9/2015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2" tIns="46581" rIns="93162" bIns="46581"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62" tIns="46581" rIns="93162" bIns="4658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3162" tIns="46581" rIns="93162" bIns="46581"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3162" tIns="46581" rIns="93162" bIns="46581" numCol="1" anchor="b" anchorCtr="0" compatLnSpc="1">
            <a:prstTxWarp prst="textNoShape">
              <a:avLst/>
            </a:prstTxWarp>
          </a:bodyPr>
          <a:lstStyle>
            <a:lvl1pPr algn="r" eaLnBrk="0" hangingPunct="0">
              <a:defRPr sz="1200"/>
            </a:lvl1pPr>
          </a:lstStyle>
          <a:p>
            <a:fld id="{0A28A416-76E7-4BEB-8E1C-F1B3D85DF8B4}" type="slidenum">
              <a:rPr lang="en-US" altLang="en-US"/>
              <a:pPr/>
              <a:t>‹#›</a:t>
            </a:fld>
            <a:endParaRPr lang="en-US" altLang="en-US"/>
          </a:p>
        </p:txBody>
      </p:sp>
    </p:spTree>
    <p:extLst>
      <p:ext uri="{BB962C8B-B14F-4D97-AF65-F5344CB8AC3E}">
        <p14:creationId xmlns:p14="http://schemas.microsoft.com/office/powerpoint/2010/main" val="2598044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23C7D-E477-4E02-BCA6-A6C721BA8A36}" type="slidenum">
              <a:rPr lang="en-US" smtClean="0"/>
              <a:pPr/>
              <a:t>1</a:t>
            </a:fld>
            <a:endParaRPr lang="en-US"/>
          </a:p>
        </p:txBody>
      </p:sp>
    </p:spTree>
    <p:extLst>
      <p:ext uri="{BB962C8B-B14F-4D97-AF65-F5344CB8AC3E}">
        <p14:creationId xmlns:p14="http://schemas.microsoft.com/office/powerpoint/2010/main" val="322563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0818B337-80A5-4917-9B1E-A6A570831756}" type="slidenum">
              <a:rPr lang="en-US" altLang="en-US"/>
              <a:pPr/>
              <a:t>29</a:t>
            </a:fld>
            <a:endParaRPr lang="en-US" altLang="en-US"/>
          </a:p>
        </p:txBody>
      </p:sp>
    </p:spTree>
    <p:extLst>
      <p:ext uri="{BB962C8B-B14F-4D97-AF65-F5344CB8AC3E}">
        <p14:creationId xmlns:p14="http://schemas.microsoft.com/office/powerpoint/2010/main" val="103866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1E1A77FF-E06F-479E-965C-742F42729578}" type="slidenum">
              <a:rPr lang="en-US" altLang="en-US"/>
              <a:pPr/>
              <a:t>30</a:t>
            </a:fld>
            <a:endParaRPr lang="en-US" altLang="en-US"/>
          </a:p>
        </p:txBody>
      </p:sp>
    </p:spTree>
    <p:extLst>
      <p:ext uri="{BB962C8B-B14F-4D97-AF65-F5344CB8AC3E}">
        <p14:creationId xmlns:p14="http://schemas.microsoft.com/office/powerpoint/2010/main" val="423994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9FA9FFB2-2B39-41EB-A909-397C452FD548}" type="slidenum">
              <a:rPr lang="en-US" altLang="en-US"/>
              <a:pPr/>
              <a:t>31</a:t>
            </a:fld>
            <a:endParaRPr lang="en-US" altLang="en-US"/>
          </a:p>
        </p:txBody>
      </p:sp>
    </p:spTree>
    <p:extLst>
      <p:ext uri="{BB962C8B-B14F-4D97-AF65-F5344CB8AC3E}">
        <p14:creationId xmlns:p14="http://schemas.microsoft.com/office/powerpoint/2010/main" val="3823007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738F545-C411-4C52-8283-6AB785ED105D}" type="slidenum">
              <a:rPr lang="en-US" altLang="en-US"/>
              <a:pPr/>
              <a:t>32</a:t>
            </a:fld>
            <a:endParaRPr lang="en-US" altLang="en-US"/>
          </a:p>
        </p:txBody>
      </p:sp>
    </p:spTree>
    <p:extLst>
      <p:ext uri="{BB962C8B-B14F-4D97-AF65-F5344CB8AC3E}">
        <p14:creationId xmlns:p14="http://schemas.microsoft.com/office/powerpoint/2010/main" val="652141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D12D9B74-E947-4583-87C6-CF0BD6635DE2}" type="slidenum">
              <a:rPr lang="en-US" altLang="en-US"/>
              <a:pPr/>
              <a:t>33</a:t>
            </a:fld>
            <a:endParaRPr lang="en-US" altLang="en-US"/>
          </a:p>
        </p:txBody>
      </p:sp>
    </p:spTree>
    <p:extLst>
      <p:ext uri="{BB962C8B-B14F-4D97-AF65-F5344CB8AC3E}">
        <p14:creationId xmlns:p14="http://schemas.microsoft.com/office/powerpoint/2010/main" val="382442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6DB0BED7-52EC-4404-83EE-76CB2BF83A7B}" type="slidenum">
              <a:rPr lang="en-US" altLang="en-US"/>
              <a:pPr/>
              <a:t>34</a:t>
            </a:fld>
            <a:endParaRPr lang="en-US" altLang="en-US"/>
          </a:p>
        </p:txBody>
      </p:sp>
    </p:spTree>
    <p:extLst>
      <p:ext uri="{BB962C8B-B14F-4D97-AF65-F5344CB8AC3E}">
        <p14:creationId xmlns:p14="http://schemas.microsoft.com/office/powerpoint/2010/main" val="268075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3EB13ABB-13D2-401A-93E7-809C188CAADD}" type="slidenum">
              <a:rPr lang="en-US" altLang="en-US"/>
              <a:pPr/>
              <a:t>35</a:t>
            </a:fld>
            <a:endParaRPr lang="en-US" altLang="en-US"/>
          </a:p>
        </p:txBody>
      </p:sp>
    </p:spTree>
    <p:extLst>
      <p:ext uri="{BB962C8B-B14F-4D97-AF65-F5344CB8AC3E}">
        <p14:creationId xmlns:p14="http://schemas.microsoft.com/office/powerpoint/2010/main" val="2193949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EA44FD6E-7452-4BA6-9FFC-E8CE69ED63AF}" type="slidenum">
              <a:rPr lang="en-US" altLang="en-US"/>
              <a:pPr/>
              <a:t>36</a:t>
            </a:fld>
            <a:endParaRPr lang="en-US" altLang="en-US"/>
          </a:p>
        </p:txBody>
      </p:sp>
    </p:spTree>
    <p:extLst>
      <p:ext uri="{BB962C8B-B14F-4D97-AF65-F5344CB8AC3E}">
        <p14:creationId xmlns:p14="http://schemas.microsoft.com/office/powerpoint/2010/main" val="163556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E5BB0C2D-9649-4D8F-87F1-37C6BF0DCA4A}" type="slidenum">
              <a:rPr lang="en-US" altLang="en-US"/>
              <a:pPr/>
              <a:t>38</a:t>
            </a:fld>
            <a:endParaRPr lang="en-US" altLang="en-US"/>
          </a:p>
        </p:txBody>
      </p:sp>
    </p:spTree>
    <p:extLst>
      <p:ext uri="{BB962C8B-B14F-4D97-AF65-F5344CB8AC3E}">
        <p14:creationId xmlns:p14="http://schemas.microsoft.com/office/powerpoint/2010/main" val="332460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DF1A008-1FBD-446F-8274-D7F55D1A00C5}" type="slidenum">
              <a:rPr lang="en-US" altLang="en-US"/>
              <a:pPr/>
              <a:t>39</a:t>
            </a:fld>
            <a:endParaRPr lang="en-US" altLang="en-US"/>
          </a:p>
        </p:txBody>
      </p:sp>
    </p:spTree>
    <p:extLst>
      <p:ext uri="{BB962C8B-B14F-4D97-AF65-F5344CB8AC3E}">
        <p14:creationId xmlns:p14="http://schemas.microsoft.com/office/powerpoint/2010/main" val="242627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2352F61E-1BA9-42BF-9DFD-A8D028C0E9CA}" type="slidenum">
              <a:rPr lang="en-US" altLang="en-US" sz="1200" u="none">
                <a:latin typeface="Calibri" panose="020F0502020204030204" pitchFamily="34" charset="0"/>
                <a:cs typeface="Arial" panose="020B0604020202020204" pitchFamily="34" charset="0"/>
              </a:rPr>
              <a:pPr/>
              <a:t>2</a:t>
            </a:fld>
            <a:endParaRPr lang="en-US" altLang="en-US" sz="1200" u="none">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341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4427A562-098F-45F1-88C4-6944C70CE787}" type="slidenum">
              <a:rPr lang="en-US" altLang="en-US"/>
              <a:pPr/>
              <a:t>40</a:t>
            </a:fld>
            <a:endParaRPr lang="en-US" altLang="en-US"/>
          </a:p>
        </p:txBody>
      </p:sp>
    </p:spTree>
    <p:extLst>
      <p:ext uri="{BB962C8B-B14F-4D97-AF65-F5344CB8AC3E}">
        <p14:creationId xmlns:p14="http://schemas.microsoft.com/office/powerpoint/2010/main" val="4214762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749675C5-8FF0-4261-ADDC-661A677BC8EA}" type="slidenum">
              <a:rPr lang="en-US" altLang="en-US"/>
              <a:pPr/>
              <a:t>41</a:t>
            </a:fld>
            <a:endParaRPr lang="en-US" altLang="en-US"/>
          </a:p>
        </p:txBody>
      </p:sp>
    </p:spTree>
    <p:extLst>
      <p:ext uri="{BB962C8B-B14F-4D97-AF65-F5344CB8AC3E}">
        <p14:creationId xmlns:p14="http://schemas.microsoft.com/office/powerpoint/2010/main" val="266051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defRPr>
            </a:lvl1pPr>
            <a:lvl2pPr marL="742950" indent="-285750">
              <a:defRPr sz="2400" u="sng">
                <a:solidFill>
                  <a:schemeClr val="tx1"/>
                </a:solidFill>
                <a:latin typeface="Times" panose="02020603050405020304" pitchFamily="18" charset="0"/>
              </a:defRPr>
            </a:lvl2pPr>
            <a:lvl3pPr marL="1143000" indent="-228600">
              <a:defRPr sz="2400" u="sng">
                <a:solidFill>
                  <a:schemeClr val="tx1"/>
                </a:solidFill>
                <a:latin typeface="Times" panose="02020603050405020304" pitchFamily="18" charset="0"/>
              </a:defRPr>
            </a:lvl3pPr>
            <a:lvl4pPr marL="1600200" indent="-228600">
              <a:defRPr sz="2400" u="sng">
                <a:solidFill>
                  <a:schemeClr val="tx1"/>
                </a:solidFill>
                <a:latin typeface="Times" panose="02020603050405020304" pitchFamily="18" charset="0"/>
              </a:defRPr>
            </a:lvl4pPr>
            <a:lvl5pPr marL="2057400" indent="-228600">
              <a:defRPr sz="2400" u="sng">
                <a:solidFill>
                  <a:schemeClr val="tx1"/>
                </a:solidFill>
                <a:latin typeface="Times" panose="02020603050405020304" pitchFamily="18" charset="0"/>
              </a:defRPr>
            </a:lvl5pPr>
            <a:lvl6pPr marL="2514600" indent="-228600" eaLnBrk="0" fontAlgn="base" hangingPunct="0">
              <a:spcBef>
                <a:spcPct val="0"/>
              </a:spcBef>
              <a:spcAft>
                <a:spcPct val="0"/>
              </a:spcAft>
              <a:defRPr sz="2400" u="sng">
                <a:solidFill>
                  <a:schemeClr val="tx1"/>
                </a:solidFill>
                <a:latin typeface="Times" panose="02020603050405020304" pitchFamily="18" charset="0"/>
              </a:defRPr>
            </a:lvl6pPr>
            <a:lvl7pPr marL="2971800" indent="-228600" eaLnBrk="0" fontAlgn="base" hangingPunct="0">
              <a:spcBef>
                <a:spcPct val="0"/>
              </a:spcBef>
              <a:spcAft>
                <a:spcPct val="0"/>
              </a:spcAft>
              <a:defRPr sz="2400" u="sng">
                <a:solidFill>
                  <a:schemeClr val="tx1"/>
                </a:solidFill>
                <a:latin typeface="Times" panose="02020603050405020304" pitchFamily="18" charset="0"/>
              </a:defRPr>
            </a:lvl7pPr>
            <a:lvl8pPr marL="3429000" indent="-228600" eaLnBrk="0" fontAlgn="base" hangingPunct="0">
              <a:spcBef>
                <a:spcPct val="0"/>
              </a:spcBef>
              <a:spcAft>
                <a:spcPct val="0"/>
              </a:spcAft>
              <a:defRPr sz="2400" u="sng">
                <a:solidFill>
                  <a:schemeClr val="tx1"/>
                </a:solidFill>
                <a:latin typeface="Times" panose="02020603050405020304" pitchFamily="18" charset="0"/>
              </a:defRPr>
            </a:lvl8pPr>
            <a:lvl9pPr marL="3886200" indent="-228600" eaLnBrk="0" fontAlgn="base" hangingPunct="0">
              <a:spcBef>
                <a:spcPct val="0"/>
              </a:spcBef>
              <a:spcAft>
                <a:spcPct val="0"/>
              </a:spcAft>
              <a:defRPr sz="2400" u="sng">
                <a:solidFill>
                  <a:schemeClr val="tx1"/>
                </a:solidFill>
                <a:latin typeface="Times" panose="02020603050405020304" pitchFamily="18" charset="0"/>
              </a:defRPr>
            </a:lvl9pPr>
          </a:lstStyle>
          <a:p>
            <a:fld id="{C1044C7B-A749-4955-AC9B-C349F6F1A307}" type="slidenum">
              <a:rPr lang="en-US" altLang="en-US" sz="1200" u="none">
                <a:latin typeface="Calibri" panose="020F0502020204030204" pitchFamily="34" charset="0"/>
                <a:cs typeface="Arial" panose="020B0604020202020204" pitchFamily="34" charset="0"/>
              </a:rPr>
              <a:pPr/>
              <a:t>6</a:t>
            </a:fld>
            <a:endParaRPr lang="en-US" altLang="en-US" sz="1200" u="none">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0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Severe disability of an individual in a farm family significantly impacts spouse, children, parents and others closely related. Sometimes, farmers who decide to continue farming do this despite discouragement from medical and other professionals, family members and friends. They are taking the risk hoping that further injuries will not happen as they find out methods to overcome their disabilities. One estimate puts about 72% of farmers fabricate some kind of AT to overcome their inability to perform tasks they used to do. However disabling conditions, either physical or mental, can increase the potential for injuries for farmers who continue to perform farm tasks. </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FDB54C69-C313-4E42-AE10-C8C2779037C7}" type="slidenum">
              <a:rPr lang="en-US" altLang="en-US"/>
              <a:pPr/>
              <a:t>23</a:t>
            </a:fld>
            <a:endParaRPr lang="en-US" altLang="en-US"/>
          </a:p>
        </p:txBody>
      </p:sp>
    </p:spTree>
    <p:extLst>
      <p:ext uri="{BB962C8B-B14F-4D97-AF65-F5344CB8AC3E}">
        <p14:creationId xmlns:p14="http://schemas.microsoft.com/office/powerpoint/2010/main" val="345830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E7E14763-C9A3-4747-9BF6-8E19A2574955}" type="slidenum">
              <a:rPr lang="en-US" altLang="en-US"/>
              <a:pPr/>
              <a:t>24</a:t>
            </a:fld>
            <a:endParaRPr lang="en-US" altLang="en-US"/>
          </a:p>
        </p:txBody>
      </p:sp>
    </p:spTree>
    <p:extLst>
      <p:ext uri="{BB962C8B-B14F-4D97-AF65-F5344CB8AC3E}">
        <p14:creationId xmlns:p14="http://schemas.microsoft.com/office/powerpoint/2010/main" val="254338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8D8AD7C-EBFF-498F-B7E0-7BDFA7B41607}" type="slidenum">
              <a:rPr lang="en-US" altLang="en-US"/>
              <a:pPr/>
              <a:t>25</a:t>
            </a:fld>
            <a:endParaRPr lang="en-US" altLang="en-US"/>
          </a:p>
        </p:txBody>
      </p:sp>
    </p:spTree>
    <p:extLst>
      <p:ext uri="{BB962C8B-B14F-4D97-AF65-F5344CB8AC3E}">
        <p14:creationId xmlns:p14="http://schemas.microsoft.com/office/powerpoint/2010/main" val="301580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D2DAABCD-284E-4C55-876D-2F8C427EEF53}" type="slidenum">
              <a:rPr lang="en-US" altLang="en-US"/>
              <a:pPr/>
              <a:t>26</a:t>
            </a:fld>
            <a:endParaRPr lang="en-US" altLang="en-US"/>
          </a:p>
        </p:txBody>
      </p:sp>
    </p:spTree>
    <p:extLst>
      <p:ext uri="{BB962C8B-B14F-4D97-AF65-F5344CB8AC3E}">
        <p14:creationId xmlns:p14="http://schemas.microsoft.com/office/powerpoint/2010/main" val="245529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EF4E1606-D925-4041-92F4-6D0108FED486}" type="slidenum">
              <a:rPr lang="en-US" altLang="en-US"/>
              <a:pPr/>
              <a:t>27</a:t>
            </a:fld>
            <a:endParaRPr lang="en-US" altLang="en-US"/>
          </a:p>
        </p:txBody>
      </p:sp>
    </p:spTree>
    <p:extLst>
      <p:ext uri="{BB962C8B-B14F-4D97-AF65-F5344CB8AC3E}">
        <p14:creationId xmlns:p14="http://schemas.microsoft.com/office/powerpoint/2010/main" val="151667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0E1E1443-ADFB-41C0-B17B-343063333CD9}" type="slidenum">
              <a:rPr lang="en-US" altLang="en-US"/>
              <a:pPr/>
              <a:t>28</a:t>
            </a:fld>
            <a:endParaRPr lang="en-US" altLang="en-US"/>
          </a:p>
        </p:txBody>
      </p:sp>
    </p:spTree>
    <p:extLst>
      <p:ext uri="{BB962C8B-B14F-4D97-AF65-F5344CB8AC3E}">
        <p14:creationId xmlns:p14="http://schemas.microsoft.com/office/powerpoint/2010/main" val="3491664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0" y="0"/>
            <a:ext cx="6362700" cy="6858000"/>
            <a:chOff x="0" y="0"/>
            <a:chExt cx="4008" cy="4320"/>
          </a:xfrm>
        </p:grpSpPr>
        <p:pic>
          <p:nvPicPr>
            <p:cNvPr id="5" name="Picture 2" descr="Expba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2" descr="AgrAbility-Logo.JP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114800" y="6438900"/>
            <a:ext cx="1676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Grp="1" noChangeArrowheads="1"/>
          </p:cNvSpPr>
          <p:nvPr>
            <p:ph type="ctrTitle"/>
          </p:nvPr>
        </p:nvSpPr>
        <p:spPr>
          <a:xfrm>
            <a:off x="1752600" y="990600"/>
            <a:ext cx="6400800" cy="2514600"/>
          </a:xfrm>
          <a:solidFill>
            <a:schemeClr val="bg1"/>
          </a:solidFill>
          <a:ln w="76200" cmpd="tri">
            <a:solidFill>
              <a:schemeClr val="folHlink"/>
            </a:solidFill>
          </a:ln>
        </p:spPr>
        <p:txBody>
          <a:bodyPr/>
          <a:lstStyle>
            <a:lvl1pPr algn="ctr">
              <a:defRPr/>
            </a:lvl1pPr>
          </a:lstStyle>
          <a:p>
            <a:r>
              <a:rPr lang="en-US" smtClean="0"/>
              <a:t>Click to edit Master title style</a:t>
            </a:r>
            <a:endParaRPr lang="en-US"/>
          </a:p>
        </p:txBody>
      </p:sp>
      <p:sp>
        <p:nvSpPr>
          <p:cNvPr id="23557" name="Rectangle 5"/>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smtClean="0"/>
              <a:t>Click to edit Master subtitle style</a:t>
            </a:r>
            <a:endParaRPr lang="en-US"/>
          </a:p>
        </p:txBody>
      </p:sp>
      <p:sp>
        <p:nvSpPr>
          <p:cNvPr id="8" name="Rectangle 7"/>
          <p:cNvSpPr>
            <a:spLocks noGrp="1" noChangeArrowheads="1"/>
          </p:cNvSpPr>
          <p:nvPr>
            <p:ph type="dt" sz="half" idx="10"/>
          </p:nvPr>
        </p:nvSpPr>
        <p:spPr>
          <a:xfrm>
            <a:off x="914400" y="6400800"/>
            <a:ext cx="1905000" cy="457200"/>
          </a:xfrm>
        </p:spPr>
        <p:txBody>
          <a:bodyPr/>
          <a:lstStyle>
            <a:lvl1pPr>
              <a:defRPr/>
            </a:lvl1pPr>
          </a:lstStyle>
          <a:p>
            <a:pPr>
              <a:defRPr/>
            </a:pPr>
            <a:endParaRPr lang="en-US"/>
          </a:p>
        </p:txBody>
      </p:sp>
      <p:sp>
        <p:nvSpPr>
          <p:cNvPr id="9" name="Rectangle 8"/>
          <p:cNvSpPr>
            <a:spLocks noGrp="1" noChangeArrowheads="1"/>
          </p:cNvSpPr>
          <p:nvPr>
            <p:ph type="ftr" sz="quarter" idx="11"/>
          </p:nvPr>
        </p:nvSpPr>
        <p:spPr>
          <a:xfrm>
            <a:off x="3505200" y="6400800"/>
            <a:ext cx="2895600" cy="457200"/>
          </a:xfrm>
        </p:spPr>
        <p:txBody>
          <a:bodyPr/>
          <a:lstStyle>
            <a:lvl1pPr>
              <a:defRPr/>
            </a:lvl1pPr>
          </a:lstStyle>
          <a:p>
            <a:pPr>
              <a:defRPr/>
            </a:pPr>
            <a:endParaRPr lang="en-US"/>
          </a:p>
        </p:txBody>
      </p:sp>
      <p:sp>
        <p:nvSpPr>
          <p:cNvPr id="10" name="Rectangle 9"/>
          <p:cNvSpPr>
            <a:spLocks noGrp="1" noChangeArrowheads="1"/>
          </p:cNvSpPr>
          <p:nvPr>
            <p:ph type="sldNum" sz="quarter" idx="12"/>
          </p:nvPr>
        </p:nvSpPr>
        <p:spPr/>
        <p:txBody>
          <a:bodyPr/>
          <a:lstStyle>
            <a:lvl1pPr>
              <a:defRPr/>
            </a:lvl1pPr>
          </a:lstStyle>
          <a:p>
            <a:fld id="{803FD609-2F44-4FE7-B788-F1452F289397}" type="slidenum">
              <a:rPr lang="en-US" altLang="en-US"/>
              <a:pPr/>
              <a:t>‹#›</a:t>
            </a:fld>
            <a:endParaRPr lang="en-US" altLang="en-US"/>
          </a:p>
        </p:txBody>
      </p:sp>
    </p:spTree>
    <p:extLst>
      <p:ext uri="{BB962C8B-B14F-4D97-AF65-F5344CB8AC3E}">
        <p14:creationId xmlns:p14="http://schemas.microsoft.com/office/powerpoint/2010/main" val="1878221823"/>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2B83B317-8A39-4009-899B-3A26AA8628F4}" type="slidenum">
              <a:rPr lang="en-US" altLang="en-US"/>
              <a:pPr/>
              <a:t>‹#›</a:t>
            </a:fld>
            <a:endParaRPr lang="en-US" altLang="en-US"/>
          </a:p>
        </p:txBody>
      </p:sp>
    </p:spTree>
    <p:extLst>
      <p:ext uri="{BB962C8B-B14F-4D97-AF65-F5344CB8AC3E}">
        <p14:creationId xmlns:p14="http://schemas.microsoft.com/office/powerpoint/2010/main" val="2248854262"/>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0AD22EDE-A970-41B6-8916-04CF6B053BA8}" type="slidenum">
              <a:rPr lang="en-US" altLang="en-US"/>
              <a:pPr/>
              <a:t>‹#›</a:t>
            </a:fld>
            <a:endParaRPr lang="en-US" altLang="en-US"/>
          </a:p>
        </p:txBody>
      </p:sp>
    </p:spTree>
    <p:extLst>
      <p:ext uri="{BB962C8B-B14F-4D97-AF65-F5344CB8AC3E}">
        <p14:creationId xmlns:p14="http://schemas.microsoft.com/office/powerpoint/2010/main" val="1686962262"/>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AgrAbility-Logo.JP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114800" y="64770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fld id="{69F604C9-5247-4524-85A4-119641C03945}" type="slidenum">
              <a:rPr lang="en-US" altLang="en-US"/>
              <a:pPr/>
              <a:t>‹#›</a:t>
            </a:fld>
            <a:endParaRPr lang="en-US" altLang="en-US"/>
          </a:p>
        </p:txBody>
      </p:sp>
    </p:spTree>
    <p:extLst>
      <p:ext uri="{BB962C8B-B14F-4D97-AF65-F5344CB8AC3E}">
        <p14:creationId xmlns:p14="http://schemas.microsoft.com/office/powerpoint/2010/main" val="2839830169"/>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08F0CF6D-2F50-41D7-A469-64B855098E46}" type="slidenum">
              <a:rPr lang="en-US" altLang="en-US"/>
              <a:pPr/>
              <a:t>‹#›</a:t>
            </a:fld>
            <a:endParaRPr lang="en-US" altLang="en-US"/>
          </a:p>
        </p:txBody>
      </p:sp>
    </p:spTree>
    <p:extLst>
      <p:ext uri="{BB962C8B-B14F-4D97-AF65-F5344CB8AC3E}">
        <p14:creationId xmlns:p14="http://schemas.microsoft.com/office/powerpoint/2010/main" val="245662855"/>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BC0600BD-F332-4777-BAE6-AE6603980266}" type="slidenum">
              <a:rPr lang="en-US" altLang="en-US"/>
              <a:pPr/>
              <a:t>‹#›</a:t>
            </a:fld>
            <a:endParaRPr lang="en-US" altLang="en-US"/>
          </a:p>
        </p:txBody>
      </p:sp>
    </p:spTree>
    <p:extLst>
      <p:ext uri="{BB962C8B-B14F-4D97-AF65-F5344CB8AC3E}">
        <p14:creationId xmlns:p14="http://schemas.microsoft.com/office/powerpoint/2010/main" val="3452354622"/>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79564502-FE29-4ABB-A797-1F2718907884}" type="slidenum">
              <a:rPr lang="en-US" altLang="en-US"/>
              <a:pPr/>
              <a:t>‹#›</a:t>
            </a:fld>
            <a:endParaRPr lang="en-US" altLang="en-US"/>
          </a:p>
        </p:txBody>
      </p:sp>
    </p:spTree>
    <p:extLst>
      <p:ext uri="{BB962C8B-B14F-4D97-AF65-F5344CB8AC3E}">
        <p14:creationId xmlns:p14="http://schemas.microsoft.com/office/powerpoint/2010/main" val="3347868708"/>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A6552B58-DD7D-4804-BD41-1092F458559C}" type="slidenum">
              <a:rPr lang="en-US" altLang="en-US"/>
              <a:pPr/>
              <a:t>‹#›</a:t>
            </a:fld>
            <a:endParaRPr lang="en-US" altLang="en-US"/>
          </a:p>
        </p:txBody>
      </p:sp>
    </p:spTree>
    <p:extLst>
      <p:ext uri="{BB962C8B-B14F-4D97-AF65-F5344CB8AC3E}">
        <p14:creationId xmlns:p14="http://schemas.microsoft.com/office/powerpoint/2010/main" val="836800172"/>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00E3B501-62F9-474A-85A5-257426B9C002}" type="slidenum">
              <a:rPr lang="en-US" altLang="en-US"/>
              <a:pPr/>
              <a:t>‹#›</a:t>
            </a:fld>
            <a:endParaRPr lang="en-US" altLang="en-US"/>
          </a:p>
        </p:txBody>
      </p:sp>
    </p:spTree>
    <p:extLst>
      <p:ext uri="{BB962C8B-B14F-4D97-AF65-F5344CB8AC3E}">
        <p14:creationId xmlns:p14="http://schemas.microsoft.com/office/powerpoint/2010/main" val="130409746"/>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632BB78A-A3AA-4962-8AE4-198C094AF400}" type="slidenum">
              <a:rPr lang="en-US" altLang="en-US"/>
              <a:pPr/>
              <a:t>‹#›</a:t>
            </a:fld>
            <a:endParaRPr lang="en-US" altLang="en-US"/>
          </a:p>
        </p:txBody>
      </p:sp>
    </p:spTree>
    <p:extLst>
      <p:ext uri="{BB962C8B-B14F-4D97-AF65-F5344CB8AC3E}">
        <p14:creationId xmlns:p14="http://schemas.microsoft.com/office/powerpoint/2010/main" val="2635661237"/>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C5F56CBF-81C9-4A6B-B226-990BDDE4E6D3}" type="slidenum">
              <a:rPr lang="en-US" altLang="en-US"/>
              <a:pPr/>
              <a:t>‹#›</a:t>
            </a:fld>
            <a:endParaRPr lang="en-US" altLang="en-US"/>
          </a:p>
        </p:txBody>
      </p:sp>
    </p:spTree>
    <p:extLst>
      <p:ext uri="{BB962C8B-B14F-4D97-AF65-F5344CB8AC3E}">
        <p14:creationId xmlns:p14="http://schemas.microsoft.com/office/powerpoint/2010/main" val="4124490421"/>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0"/>
            <a:ext cx="8915400" cy="6858000"/>
            <a:chOff x="0" y="0"/>
            <a:chExt cx="5616" cy="4320"/>
          </a:xfrm>
        </p:grpSpPr>
        <p:pic>
          <p:nvPicPr>
            <p:cNvPr id="1032" name="Picture 2" descr="Expbann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grayWhite">
            <a:xfrm>
              <a:off x="576" y="144"/>
              <a:ext cx="5040" cy="3888"/>
            </a:xfrm>
            <a:prstGeom prst="rect">
              <a:avLst/>
            </a:prstGeom>
            <a:solidFill>
              <a:schemeClr val="bg1"/>
            </a:solidFill>
            <a:ln w="76200" cmpd="tri">
              <a:solidFill>
                <a:schemeClr val="folHlink"/>
              </a:solidFill>
              <a:miter lim="800000"/>
              <a:headEnd/>
              <a:tailEnd/>
            </a:ln>
            <a:effectLst/>
          </p:spPr>
          <p:txBody>
            <a:bodyPr wrap="none" anchor="ctr"/>
            <a:lstStyle/>
            <a:p>
              <a:pPr eaLnBrk="0" hangingPunct="0">
                <a:defRPr/>
              </a:pPr>
              <a:endParaRPr lang="en-US">
                <a:cs typeface="+mn-cs"/>
              </a:endParaRPr>
            </a:p>
          </p:txBody>
        </p:sp>
      </p:grpSp>
      <p:sp>
        <p:nvSpPr>
          <p:cNvPr id="1027" name="Rectangle 4"/>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5"/>
          <p:cNvSpPr>
            <a:spLocks noGrp="1" noChangeArrowheads="1"/>
          </p:cNvSpPr>
          <p:nvPr>
            <p:ph type="body" idx="1"/>
          </p:nvPr>
        </p:nvSpPr>
        <p:spPr bwMode="auto">
          <a:xfrm>
            <a:off x="1066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4" name="Rectangle 6"/>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defRPr sz="1400">
                <a:solidFill>
                  <a:schemeClr val="bg2"/>
                </a:solidFill>
                <a:latin typeface="Arial" charset="0"/>
                <a:cs typeface="+mn-cs"/>
              </a:defRPr>
            </a:lvl1pPr>
          </a:lstStyle>
          <a:p>
            <a:pPr>
              <a:defRPr/>
            </a:pPr>
            <a:endParaRPr lang="en-US"/>
          </a:p>
        </p:txBody>
      </p:sp>
      <p:sp>
        <p:nvSpPr>
          <p:cNvPr id="22535" name="Rectangle 7"/>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0" hangingPunct="0">
              <a:defRPr sz="1400">
                <a:solidFill>
                  <a:schemeClr val="bg2"/>
                </a:solidFill>
                <a:latin typeface="Arial" charset="0"/>
                <a:cs typeface="+mn-cs"/>
              </a:defRPr>
            </a:lvl1pPr>
          </a:lstStyle>
          <a:p>
            <a:pPr>
              <a:defRPr/>
            </a:pPr>
            <a:endParaRPr lang="en-US"/>
          </a:p>
        </p:txBody>
      </p:sp>
      <p:sp>
        <p:nvSpPr>
          <p:cNvPr id="22536" name="Rectangle 8"/>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1400">
                <a:solidFill>
                  <a:schemeClr val="bg2"/>
                </a:solidFill>
                <a:latin typeface="Arial" panose="020B0604020202020204" pitchFamily="34" charset="0"/>
              </a:defRPr>
            </a:lvl1pPr>
          </a:lstStyle>
          <a:p>
            <a:fld id="{5A12EB18-466D-4889-864E-B3804E5FC2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sndAc>
      <p:stSnd>
        <p:snd r:embed="rId13" name="camera.wav"/>
      </p:stSnd>
    </p:sndAc>
  </p:transition>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eaLnBrk="1" fontAlgn="base" hangingPunct="1">
        <a:spcBef>
          <a:spcPct val="0"/>
        </a:spcBef>
        <a:spcAft>
          <a:spcPct val="0"/>
        </a:spcAft>
        <a:defRPr sz="4400" i="1">
          <a:solidFill>
            <a:schemeClr val="tx2"/>
          </a:solidFill>
          <a:latin typeface="Times New Roman" pitchFamily="18" charset="0"/>
        </a:defRPr>
      </a:lvl6pPr>
      <a:lvl7pPr marL="914400" algn="l" rtl="0" eaLnBrk="1" fontAlgn="base" hangingPunct="1">
        <a:spcBef>
          <a:spcPct val="0"/>
        </a:spcBef>
        <a:spcAft>
          <a:spcPct val="0"/>
        </a:spcAft>
        <a:defRPr sz="4400" i="1">
          <a:solidFill>
            <a:schemeClr val="tx2"/>
          </a:solidFill>
          <a:latin typeface="Times New Roman" pitchFamily="18" charset="0"/>
        </a:defRPr>
      </a:lvl7pPr>
      <a:lvl8pPr marL="1371600" algn="l" rtl="0" eaLnBrk="1" fontAlgn="base" hangingPunct="1">
        <a:spcBef>
          <a:spcPct val="0"/>
        </a:spcBef>
        <a:spcAft>
          <a:spcPct val="0"/>
        </a:spcAft>
        <a:defRPr sz="4400" i="1">
          <a:solidFill>
            <a:schemeClr val="tx2"/>
          </a:solidFill>
          <a:latin typeface="Times New Roman" pitchFamily="18" charset="0"/>
        </a:defRPr>
      </a:lvl8pPr>
      <a:lvl9pPr marL="1828800" algn="l" rtl="0" eaLnBrk="1" fontAlgn="base" hangingPunct="1">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grability.org/Online-Training/archive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grability.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2130425"/>
            <a:ext cx="7772400" cy="1470025"/>
          </a:xfrm>
        </p:spPr>
        <p:txBody>
          <a:bodyPr>
            <a:normAutofit fontScale="90000"/>
          </a:bodyPr>
          <a:lstStyle/>
          <a:p>
            <a:pPr>
              <a:defRPr/>
            </a:pPr>
            <a:r>
              <a:rPr lang="en-US" sz="4400" b="1" dirty="0"/>
              <a:t>Secondary Injury: A Conversation with Farmer Ed Bell</a:t>
            </a:r>
            <a:endParaRPr lang="en-US" altLang="en-US" sz="4400" b="1" spc="100" dirty="0">
              <a:solidFill>
                <a:srgbClr val="FF0000"/>
              </a:solidFill>
              <a:latin typeface="+mn-lt"/>
              <a:ea typeface="+mn-ea"/>
              <a:cs typeface="+mn-cs"/>
            </a:endParaRPr>
          </a:p>
        </p:txBody>
      </p:sp>
      <p:sp>
        <p:nvSpPr>
          <p:cNvPr id="3" name="Subtitle 2"/>
          <p:cNvSpPr>
            <a:spLocks noGrp="1"/>
          </p:cNvSpPr>
          <p:nvPr>
            <p:ph type="subTitle" idx="1"/>
          </p:nvPr>
        </p:nvSpPr>
        <p:spPr>
          <a:xfrm>
            <a:off x="0" y="3810000"/>
            <a:ext cx="9144000" cy="2286000"/>
          </a:xfrm>
        </p:spPr>
        <p:txBody>
          <a:bodyPr>
            <a:normAutofit/>
          </a:bodyPr>
          <a:lstStyle/>
          <a:p>
            <a:pPr>
              <a:defRPr/>
            </a:pPr>
            <a:endParaRPr lang="en-US" dirty="0" smtClean="0">
              <a:solidFill>
                <a:schemeClr val="bg1"/>
              </a:solidFill>
            </a:endParaRPr>
          </a:p>
          <a:p>
            <a:pPr>
              <a:defRPr/>
            </a:pPr>
            <a:r>
              <a:rPr lang="en-US" sz="2800" dirty="0" smtClean="0"/>
              <a:t>Thursday, December 3, </a:t>
            </a:r>
            <a:r>
              <a:rPr lang="en-US" sz="2800" dirty="0"/>
              <a:t>2015</a:t>
            </a:r>
            <a:r>
              <a:rPr lang="en-US" b="1" dirty="0"/>
              <a:t/>
            </a:r>
            <a:br>
              <a:rPr lang="en-US" b="1" dirty="0"/>
            </a:br>
            <a:endParaRPr lang="en-US" dirty="0"/>
          </a:p>
        </p:txBody>
      </p:sp>
      <p:pic>
        <p:nvPicPr>
          <p:cNvPr id="7173" name="Picture 5" descr="agrMDn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4600" y="304800"/>
            <a:ext cx="426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6292" y="0"/>
            <a:ext cx="5850081" cy="6861309"/>
          </a:xfrm>
          <a:prstGeom prst="rect">
            <a:avLst/>
          </a:prstGeom>
        </p:spPr>
      </p:pic>
    </p:spTree>
    <p:extLst>
      <p:ext uri="{BB962C8B-B14F-4D97-AF65-F5344CB8AC3E}">
        <p14:creationId xmlns:p14="http://schemas.microsoft.com/office/powerpoint/2010/main" val="424743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973" y="1"/>
            <a:ext cx="6616211" cy="6858000"/>
          </a:xfrm>
          <a:prstGeom prst="rect">
            <a:avLst/>
          </a:prstGeom>
        </p:spPr>
      </p:pic>
    </p:spTree>
    <p:extLst>
      <p:ext uri="{BB962C8B-B14F-4D97-AF65-F5344CB8AC3E}">
        <p14:creationId xmlns:p14="http://schemas.microsoft.com/office/powerpoint/2010/main" val="216393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1385"/>
            <a:ext cx="6816436" cy="6860770"/>
          </a:xfrm>
          <a:prstGeom prst="rect">
            <a:avLst/>
          </a:prstGeom>
        </p:spPr>
      </p:pic>
    </p:spTree>
    <p:extLst>
      <p:ext uri="{BB962C8B-B14F-4D97-AF65-F5344CB8AC3E}">
        <p14:creationId xmlns:p14="http://schemas.microsoft.com/office/powerpoint/2010/main" val="416479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P\Public Awareness\25-year initiative\Video\Bell photos\HESSTON 8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722" y="263771"/>
            <a:ext cx="9174722" cy="634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NAP\Public Awareness\25-year initiative\Video\Bell photos\ed collie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692" y="-8734"/>
            <a:ext cx="8610752" cy="707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29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60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392" y="22829"/>
            <a:ext cx="9058608" cy="6793955"/>
          </a:xfrm>
          <a:prstGeom prst="rect">
            <a:avLst/>
          </a:prstGeom>
        </p:spPr>
      </p:pic>
    </p:spTree>
    <p:extLst>
      <p:ext uri="{BB962C8B-B14F-4D97-AF65-F5344CB8AC3E}">
        <p14:creationId xmlns:p14="http://schemas.microsoft.com/office/powerpoint/2010/main" val="359019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0"/>
            <a:ext cx="4572000" cy="6858000"/>
          </a:xfrm>
          <a:prstGeom prst="rect">
            <a:avLst/>
          </a:prstGeom>
        </p:spPr>
      </p:pic>
    </p:spTree>
    <p:extLst>
      <p:ext uri="{BB962C8B-B14F-4D97-AF65-F5344CB8AC3E}">
        <p14:creationId xmlns:p14="http://schemas.microsoft.com/office/powerpoint/2010/main" val="15107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169228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81000" y="1905000"/>
            <a:ext cx="8382000" cy="4191000"/>
          </a:xfrm>
        </p:spPr>
        <p:txBody>
          <a:bodyPr/>
          <a:lstStyle/>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Check sound via Audio&gt;Computer Audio Settings.</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Please don’t activate camera.</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Closed captions: use arrow to expand the Closed Captions window to view.</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Expand/contract any of the windows in the right-hand column with the arrows.</a:t>
            </a:r>
          </a:p>
          <a:p>
            <a:pPr marL="401638" indent="-401638" eaLnBrk="1" hangingPunct="1">
              <a:lnSpc>
                <a:spcPts val="2900"/>
              </a:lnSpc>
            </a:pPr>
            <a:r>
              <a:rPr lang="en-US" altLang="en-US" sz="2800" dirty="0" smtClean="0">
                <a:latin typeface="Lucida Sans Unicode" panose="020B0602030504020204" pitchFamily="34" charset="0"/>
                <a:cs typeface="Lucida Sans Unicode" panose="020B0602030504020204" pitchFamily="34" charset="0"/>
              </a:rPr>
              <a:t>Expand/contract the size of the right-hand column.</a:t>
            </a:r>
          </a:p>
        </p:txBody>
      </p:sp>
      <p:pic>
        <p:nvPicPr>
          <p:cNvPr id="8195"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0850" y="609600"/>
            <a:ext cx="915035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640772" y="228600"/>
            <a:ext cx="4217227" cy="5562600"/>
          </a:xfrm>
        </p:spPr>
      </p:pic>
      <p:sp>
        <p:nvSpPr>
          <p:cNvPr id="5" name="TextBox 4"/>
          <p:cNvSpPr txBox="1"/>
          <p:nvPr/>
        </p:nvSpPr>
        <p:spPr>
          <a:xfrm>
            <a:off x="990600" y="5867400"/>
            <a:ext cx="7543800" cy="461665"/>
          </a:xfrm>
          <a:prstGeom prst="rect">
            <a:avLst/>
          </a:prstGeom>
          <a:noFill/>
        </p:spPr>
        <p:txBody>
          <a:bodyPr wrap="square" rtlCol="0">
            <a:spAutoFit/>
          </a:bodyPr>
          <a:lstStyle/>
          <a:p>
            <a:pPr algn="ctr"/>
            <a:r>
              <a:rPr lang="en-US" sz="2400" dirty="0" smtClean="0"/>
              <a:t>www.agrability.org/Resources/at </a:t>
            </a:r>
            <a:endParaRPr lang="en-US" sz="2400" dirty="0"/>
          </a:p>
        </p:txBody>
      </p:sp>
    </p:spTree>
    <p:extLst>
      <p:ext uri="{BB962C8B-B14F-4D97-AF65-F5344CB8AC3E}">
        <p14:creationId xmlns:p14="http://schemas.microsoft.com/office/powerpoint/2010/main" val="976170133"/>
      </p:ext>
    </p:extLst>
  </p:cSld>
  <p:clrMapOvr>
    <a:masterClrMapping/>
  </p:clrMapOvr>
  <p:transition>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smtClean="0"/>
              <a:t>Definition of Secondary Injury</a:t>
            </a:r>
          </a:p>
        </p:txBody>
      </p:sp>
      <p:sp>
        <p:nvSpPr>
          <p:cNvPr id="9219" name="Content Placeholder 2"/>
          <p:cNvSpPr>
            <a:spLocks noGrp="1"/>
          </p:cNvSpPr>
          <p:nvPr>
            <p:ph idx="1"/>
          </p:nvPr>
        </p:nvSpPr>
        <p:spPr>
          <a:xfrm>
            <a:off x="1066800" y="1905000"/>
            <a:ext cx="7772400" cy="3048000"/>
          </a:xfrm>
        </p:spPr>
        <p:txBody>
          <a:bodyPr/>
          <a:lstStyle/>
          <a:p>
            <a:r>
              <a:rPr lang="en-US" altLang="en-US" smtClean="0"/>
              <a:t>Secondary injury can be defined as injury caused by limitations associated with disabling conditions and/or resulting from the use of modified practices or AT to compensate for disabling conditions.</a:t>
            </a:r>
            <a:endParaRPr lang="en-US" altLang="en-US" sz="2000" smtClean="0"/>
          </a:p>
        </p:txBody>
      </p:sp>
    </p:spTree>
  </p:cSld>
  <p:clrMapOvr>
    <a:masterClrMapping/>
  </p:clrMapOvr>
  <p:transition>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smtClean="0"/>
              <a:t>Examples of Secondary Injury</a:t>
            </a:r>
          </a:p>
        </p:txBody>
      </p:sp>
      <p:sp>
        <p:nvSpPr>
          <p:cNvPr id="10243" name="Content Placeholder 2"/>
          <p:cNvSpPr>
            <a:spLocks noGrp="1"/>
          </p:cNvSpPr>
          <p:nvPr>
            <p:ph idx="1"/>
          </p:nvPr>
        </p:nvSpPr>
        <p:spPr>
          <a:xfrm>
            <a:off x="1066800" y="2133600"/>
            <a:ext cx="7772400" cy="3505200"/>
          </a:xfrm>
        </p:spPr>
        <p:txBody>
          <a:bodyPr/>
          <a:lstStyle/>
          <a:p>
            <a:r>
              <a:rPr lang="en-US" altLang="en-US" smtClean="0"/>
              <a:t>Burns</a:t>
            </a:r>
          </a:p>
          <a:p>
            <a:r>
              <a:rPr lang="en-US" altLang="en-US" smtClean="0"/>
              <a:t>Fractures</a:t>
            </a:r>
          </a:p>
          <a:p>
            <a:r>
              <a:rPr lang="en-US" altLang="en-US" smtClean="0"/>
              <a:t>Pressure sores</a:t>
            </a:r>
          </a:p>
          <a:p>
            <a:r>
              <a:rPr lang="en-US" altLang="en-US" smtClean="0"/>
              <a:t>Amputation</a:t>
            </a:r>
          </a:p>
          <a:p>
            <a:r>
              <a:rPr lang="en-US" altLang="en-US" smtClean="0"/>
              <a:t>Loss of hearing</a:t>
            </a:r>
          </a:p>
        </p:txBody>
      </p:sp>
    </p:spTree>
  </p:cSld>
  <p:clrMapOvr>
    <a:masterClrMapping/>
  </p:clrMapOvr>
  <p:transition>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6800" y="381000"/>
            <a:ext cx="7772400" cy="762000"/>
          </a:xfrm>
        </p:spPr>
        <p:txBody>
          <a:bodyPr/>
          <a:lstStyle/>
          <a:p>
            <a:pPr algn="ctr" eaLnBrk="1" hangingPunct="1"/>
            <a:r>
              <a:rPr lang="en-US" altLang="en-US" smtClean="0"/>
              <a:t>The Need</a:t>
            </a:r>
          </a:p>
        </p:txBody>
      </p:sp>
      <p:sp>
        <p:nvSpPr>
          <p:cNvPr id="13315" name="Content Placeholder 2"/>
          <p:cNvSpPr>
            <a:spLocks noGrp="1"/>
          </p:cNvSpPr>
          <p:nvPr>
            <p:ph idx="1"/>
          </p:nvPr>
        </p:nvSpPr>
        <p:spPr>
          <a:xfrm>
            <a:off x="990600" y="1371600"/>
            <a:ext cx="7772400" cy="3810000"/>
          </a:xfrm>
        </p:spPr>
        <p:txBody>
          <a:bodyPr/>
          <a:lstStyle/>
          <a:p>
            <a:pPr eaLnBrk="1" hangingPunct="1"/>
            <a:r>
              <a:rPr lang="en-US" altLang="en-US" smtClean="0"/>
              <a:t>Physical and mental disabling conditions can increase the potential of injuries for farmers who continue to perform tasks</a:t>
            </a:r>
          </a:p>
          <a:p>
            <a:pPr eaLnBrk="1" hangingPunct="1"/>
            <a:r>
              <a:rPr lang="en-US" altLang="en-US" smtClean="0"/>
              <a:t>Studies indicate that  &gt; 72% of farmers with disabilities fabricate their own AT to continue to perform tasks</a:t>
            </a:r>
            <a:endParaRPr lang="en-US" altLang="en-US" sz="2400" smtClean="0"/>
          </a:p>
          <a:p>
            <a:pPr eaLnBrk="1" hangingPunct="1"/>
            <a:r>
              <a:rPr lang="en-US" altLang="en-US" smtClean="0"/>
              <a:t>Both commercial and home-fabricated AT can cause injuries</a:t>
            </a:r>
          </a:p>
          <a:p>
            <a:pPr algn="r" eaLnBrk="1" hangingPunct="1">
              <a:buFontTx/>
              <a:buNone/>
            </a:pPr>
            <a:r>
              <a:rPr lang="en-US" altLang="en-US" smtClean="0"/>
              <a:t> </a:t>
            </a:r>
            <a:r>
              <a:rPr lang="en-US" altLang="en-US" sz="2400" smtClean="0"/>
              <a:t>(Allen et al., 1995; Willkomm, 2004)</a:t>
            </a:r>
          </a:p>
          <a:p>
            <a:pPr eaLnBrk="1" hangingPunct="1"/>
            <a:endParaRPr lang="en-US" altLang="en-US" sz="1200" smtClean="0"/>
          </a:p>
        </p:txBody>
      </p:sp>
    </p:spTree>
  </p:cSld>
  <p:clrMapOvr>
    <a:masterClrMapping/>
  </p:clrMapOvr>
  <p:transition>
    <p:sndAc>
      <p:stSnd>
        <p:snd r:embed="rId3"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altLang="en-US" smtClean="0"/>
              <a:t>Assessment Tool - Objectives</a:t>
            </a:r>
          </a:p>
        </p:txBody>
      </p:sp>
      <p:sp>
        <p:nvSpPr>
          <p:cNvPr id="21507" name="Content Placeholder 2"/>
          <p:cNvSpPr>
            <a:spLocks noGrp="1"/>
          </p:cNvSpPr>
          <p:nvPr>
            <p:ph idx="1"/>
          </p:nvPr>
        </p:nvSpPr>
        <p:spPr>
          <a:xfrm>
            <a:off x="990600" y="1524000"/>
            <a:ext cx="7772400" cy="4800600"/>
          </a:xfrm>
        </p:spPr>
        <p:txBody>
          <a:bodyPr/>
          <a:lstStyle/>
          <a:p>
            <a:r>
              <a:rPr lang="en-US" altLang="en-US" smtClean="0"/>
              <a:t>Provide an evaluation method for funding agencies to reasonably estimate the safety of home-fabricated AT</a:t>
            </a:r>
          </a:p>
          <a:p>
            <a:r>
              <a:rPr lang="en-US" altLang="en-US" smtClean="0"/>
              <a:t>Training tool for rehabilitation professionals to assess AT used by farmers with disabilities</a:t>
            </a:r>
          </a:p>
          <a:p>
            <a:r>
              <a:rPr lang="en-US" altLang="en-US" smtClean="0"/>
              <a:t>Prevention of secondary injuries</a:t>
            </a:r>
          </a:p>
        </p:txBody>
      </p:sp>
    </p:spTree>
  </p:cSld>
  <p:clrMapOvr>
    <a:masterClrMapping/>
  </p:clrMapOvr>
  <p:transition>
    <p:sndAc>
      <p:stSnd>
        <p:snd r:embed="rId3"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457200"/>
            <a:ext cx="7772400" cy="1143000"/>
          </a:xfrm>
        </p:spPr>
        <p:txBody>
          <a:bodyPr/>
          <a:lstStyle/>
          <a:p>
            <a:pPr algn="ctr" eaLnBrk="1" hangingPunct="1"/>
            <a:r>
              <a:rPr lang="en-US" altLang="en-US" smtClean="0"/>
              <a:t>Assessment Tool - Objectives</a:t>
            </a:r>
          </a:p>
        </p:txBody>
      </p:sp>
      <p:sp>
        <p:nvSpPr>
          <p:cNvPr id="22531" name="Content Placeholder 2"/>
          <p:cNvSpPr>
            <a:spLocks noGrp="1"/>
          </p:cNvSpPr>
          <p:nvPr>
            <p:ph idx="1"/>
          </p:nvPr>
        </p:nvSpPr>
        <p:spPr>
          <a:xfrm>
            <a:off x="990600" y="1981200"/>
            <a:ext cx="7772400" cy="3810000"/>
          </a:xfrm>
        </p:spPr>
        <p:txBody>
          <a:bodyPr/>
          <a:lstStyle/>
          <a:p>
            <a:pPr eaLnBrk="1" hangingPunct="1"/>
            <a:r>
              <a:rPr lang="en-US" altLang="en-US" smtClean="0"/>
              <a:t>Help the assessor to identify potential for injury to the user</a:t>
            </a:r>
          </a:p>
          <a:p>
            <a:pPr eaLnBrk="1" hangingPunct="1"/>
            <a:r>
              <a:rPr lang="en-US" altLang="en-US" smtClean="0"/>
              <a:t>The assessor can provide suggestions for preventive /corrective measures to avoid or minimize risk of injury</a:t>
            </a:r>
          </a:p>
          <a:p>
            <a:pPr eaLnBrk="1" hangingPunct="1">
              <a:buFontTx/>
              <a:buNone/>
            </a:pPr>
            <a:endParaRPr lang="en-US" altLang="en-US" sz="1600" baseline="50000" smtClean="0"/>
          </a:p>
          <a:p>
            <a:pPr eaLnBrk="1" hangingPunct="1">
              <a:buFontTx/>
              <a:buNone/>
            </a:pPr>
            <a:endParaRPr lang="en-US" altLang="en-US" sz="1600" baseline="50000" smtClean="0"/>
          </a:p>
          <a:p>
            <a:pPr eaLnBrk="1" hangingPunct="1">
              <a:buFontTx/>
              <a:buNone/>
            </a:pPr>
            <a:endParaRPr lang="en-US" altLang="en-US" sz="1600" baseline="50000" smtClean="0"/>
          </a:p>
          <a:p>
            <a:pPr eaLnBrk="1" hangingPunct="1">
              <a:buFontTx/>
              <a:buNone/>
            </a:pPr>
            <a:endParaRPr lang="en-US" altLang="en-US" sz="1600" baseline="50000" smtClean="0"/>
          </a:p>
          <a:p>
            <a:pPr eaLnBrk="1" hangingPunct="1"/>
            <a:endParaRPr lang="en-US" altLang="en-US" smtClean="0"/>
          </a:p>
        </p:txBody>
      </p:sp>
    </p:spTree>
  </p:cSld>
  <p:clrMapOvr>
    <a:masterClrMapping/>
  </p:clrMapOvr>
  <p:transition>
    <p:sndAc>
      <p:stSnd>
        <p:snd r:embed="rId3"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altLang="en-US" smtClean="0"/>
              <a:t>Home-fabricated AT – Lifts</a:t>
            </a:r>
          </a:p>
        </p:txBody>
      </p:sp>
      <p:pic>
        <p:nvPicPr>
          <p:cNvPr id="26627" name="Content Placeholder 3" descr="Lift-PhilCarper.JPG"/>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219200" y="1524000"/>
            <a:ext cx="3448050" cy="45974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381000"/>
            <a:ext cx="8382000" cy="1143000"/>
          </a:xfrm>
        </p:spPr>
        <p:txBody>
          <a:bodyPr/>
          <a:lstStyle/>
          <a:p>
            <a:pPr algn="ctr" eaLnBrk="1" hangingPunct="1"/>
            <a:r>
              <a:rPr lang="en-US" altLang="en-US" smtClean="0"/>
              <a:t>Home-fabricated AT – Added Steps</a:t>
            </a:r>
          </a:p>
        </p:txBody>
      </p:sp>
      <p:pic>
        <p:nvPicPr>
          <p:cNvPr id="28675" name="Content Placeholder 4" descr="JohnBaird6-steps-small.JPG"/>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143000" y="1524000"/>
            <a:ext cx="3314700" cy="44196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US" altLang="en-US" smtClean="0"/>
              <a:t>Home-fabricated AT – Cultivating Cart</a:t>
            </a:r>
          </a:p>
        </p:txBody>
      </p:sp>
      <p:pic>
        <p:nvPicPr>
          <p:cNvPr id="29699" name="Content Placeholder 3" descr="Frankenburger-cultivatingcart.JPG"/>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143000" y="1828800"/>
            <a:ext cx="3454400" cy="25908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95400" y="381000"/>
            <a:ext cx="7239000" cy="1143000"/>
          </a:xfrm>
        </p:spPr>
        <p:txBody>
          <a:bodyPr/>
          <a:lstStyle/>
          <a:p>
            <a:pPr algn="ctr"/>
            <a:r>
              <a:rPr lang="en-US" altLang="en-US" smtClean="0"/>
              <a:t>Home-fabricated AT – Utility Vehicle</a:t>
            </a:r>
          </a:p>
        </p:txBody>
      </p:sp>
      <p:pic>
        <p:nvPicPr>
          <p:cNvPr id="30723" name="Picture 4"/>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219200" y="1752600"/>
            <a:ext cx="3054350" cy="41148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00063" y="2209800"/>
            <a:ext cx="8186737" cy="3962400"/>
          </a:xfrm>
        </p:spPr>
        <p:txBody>
          <a:bodyPr>
            <a:normAutofit/>
          </a:bodyPr>
          <a:lstStyle/>
          <a:p>
            <a:pPr marL="401638" indent="-401638" eaLnBrk="1" hangingPunct="1">
              <a:lnSpc>
                <a:spcPts val="2900"/>
              </a:lnSpc>
            </a:pPr>
            <a:r>
              <a:rPr lang="en-US" altLang="en-US" sz="3200" dirty="0" smtClean="0">
                <a:latin typeface="Lucida Sans Unicode" panose="020B0602030504020204" pitchFamily="34" charset="0"/>
                <a:cs typeface="Lucida Sans Unicode" panose="020B0602030504020204" pitchFamily="34" charset="0"/>
              </a:rPr>
              <a:t>Questions and comments</a:t>
            </a:r>
          </a:p>
          <a:p>
            <a:pPr marL="401638" lvl="1" indent="-401638" eaLnBrk="1" hangingPunct="1">
              <a:lnSpc>
                <a:spcPts val="2900"/>
              </a:lnSpc>
              <a:buFont typeface="Arial" panose="020B0604020202020204" pitchFamily="34" charset="0"/>
              <a:buChar char="•"/>
            </a:pPr>
            <a:r>
              <a:rPr lang="en-US" altLang="en-US" sz="2800" dirty="0" smtClean="0">
                <a:latin typeface="Lucida Sans Unicode" panose="020B0602030504020204" pitchFamily="34" charset="0"/>
                <a:cs typeface="Lucida Sans Unicode" panose="020B0602030504020204" pitchFamily="34" charset="0"/>
              </a:rPr>
              <a:t>Click Chat icon at top right of screen (it should turn blue). Enter message in box, choose who to send it to, and click send. You may enter questions at any time</a:t>
            </a:r>
          </a:p>
          <a:p>
            <a:pPr marL="401638" lvl="1" indent="-401638" eaLnBrk="1" hangingPunct="1">
              <a:lnSpc>
                <a:spcPts val="2900"/>
              </a:lnSpc>
              <a:buFont typeface="Arial" panose="020B0604020202020204" pitchFamily="34" charset="0"/>
              <a:buChar char="•"/>
            </a:pPr>
            <a:r>
              <a:rPr lang="en-US" altLang="en-US" sz="2800" dirty="0" smtClean="0">
                <a:latin typeface="Lucida Sans Unicode" panose="020B0602030504020204" pitchFamily="34" charset="0"/>
                <a:cs typeface="Lucida Sans Unicode" panose="020B0602030504020204" pitchFamily="34" charset="0"/>
              </a:rPr>
              <a:t>In addition, if you have a web microphone, click the “Raise Hand” icon to indicate that you have a question. We will enable your microphone</a:t>
            </a:r>
          </a:p>
        </p:txBody>
      </p:sp>
      <p:pic>
        <p:nvPicPr>
          <p:cNvPr id="10243"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715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27050" y="1066800"/>
            <a:ext cx="915035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altLang="en-US" smtClean="0"/>
              <a:t>Home-fabricated AT – Lift</a:t>
            </a:r>
          </a:p>
        </p:txBody>
      </p:sp>
      <p:pic>
        <p:nvPicPr>
          <p:cNvPr id="31747" name="Content Placeholder 7" descr="Munjoy-circularlift.JPG"/>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143000" y="1828800"/>
            <a:ext cx="3086100" cy="41148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66800" y="381000"/>
            <a:ext cx="7696200" cy="1219200"/>
          </a:xfrm>
        </p:spPr>
        <p:txBody>
          <a:bodyPr/>
          <a:lstStyle/>
          <a:p>
            <a:pPr algn="ctr"/>
            <a:r>
              <a:rPr lang="en-US" altLang="en-US" smtClean="0"/>
              <a:t>Home fabricated AT –- Home Access Lift</a:t>
            </a:r>
          </a:p>
        </p:txBody>
      </p:sp>
      <p:pic>
        <p:nvPicPr>
          <p:cNvPr id="32771" name="Content Placeholder 3" descr="P1010053.JPG"/>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143000" y="1828800"/>
            <a:ext cx="3276600" cy="43688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altLang="en-US" smtClean="0"/>
              <a:t>Home-fabricated AT – Lift</a:t>
            </a:r>
          </a:p>
        </p:txBody>
      </p:sp>
      <p:pic>
        <p:nvPicPr>
          <p:cNvPr id="35843" name="Picture 4"/>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143000" y="1524000"/>
            <a:ext cx="3292475" cy="37338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5800" y="381000"/>
            <a:ext cx="8229600" cy="1143000"/>
          </a:xfrm>
        </p:spPr>
        <p:txBody>
          <a:bodyPr/>
          <a:lstStyle/>
          <a:p>
            <a:pPr algn="ctr"/>
            <a:r>
              <a:rPr lang="en-US" altLang="en-US" smtClean="0"/>
              <a:t>Home-fabricated AT – Added Steps</a:t>
            </a:r>
          </a:p>
        </p:txBody>
      </p:sp>
      <p:pic>
        <p:nvPicPr>
          <p:cNvPr id="36867"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371600" y="1600200"/>
            <a:ext cx="2832100" cy="41148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altLang="en-US" smtClean="0"/>
              <a:t>Home-fabricated AT – </a:t>
            </a:r>
            <a:br>
              <a:rPr lang="en-US" altLang="en-US" smtClean="0"/>
            </a:br>
            <a:r>
              <a:rPr lang="en-US" altLang="en-US" smtClean="0"/>
              <a:t>Added Spring Loaded Steps</a:t>
            </a:r>
          </a:p>
        </p:txBody>
      </p:sp>
      <p:pic>
        <p:nvPicPr>
          <p:cNvPr id="37891" name="Picture 5"/>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371600" y="1752600"/>
            <a:ext cx="2325688" cy="41148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altLang="en-US" smtClean="0"/>
              <a:t>Home-fabricated AT – Lift</a:t>
            </a:r>
          </a:p>
        </p:txBody>
      </p:sp>
      <p:pic>
        <p:nvPicPr>
          <p:cNvPr id="39939" name="Content Placeholder 3" descr="RichAvey-Lift-Outside-Inside.JPG"/>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219200" y="1295400"/>
            <a:ext cx="4464050" cy="2286000"/>
          </a:xfrm>
        </p:spPr>
      </p:pic>
    </p:spTree>
  </p:cSld>
  <p:clrMapOvr>
    <a:masterClrMapping/>
  </p:clrMapOvr>
  <p:transition>
    <p:sndAc>
      <p:stSnd>
        <p:snd r:embed="rId3" name="camera.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90600" y="228600"/>
            <a:ext cx="7772400" cy="1143000"/>
          </a:xfrm>
        </p:spPr>
        <p:txBody>
          <a:bodyPr/>
          <a:lstStyle/>
          <a:p>
            <a:pPr algn="ctr"/>
            <a:r>
              <a:rPr lang="en-US" altLang="en-US" smtClean="0"/>
              <a:t>Contents of Assessment Tool</a:t>
            </a:r>
          </a:p>
        </p:txBody>
      </p:sp>
      <p:sp>
        <p:nvSpPr>
          <p:cNvPr id="11267" name="Content Placeholder 2"/>
          <p:cNvSpPr>
            <a:spLocks noGrp="1"/>
          </p:cNvSpPr>
          <p:nvPr>
            <p:ph idx="1"/>
          </p:nvPr>
        </p:nvSpPr>
        <p:spPr>
          <a:xfrm>
            <a:off x="1066800" y="1371600"/>
            <a:ext cx="7772400" cy="4495800"/>
          </a:xfrm>
        </p:spPr>
        <p:txBody>
          <a:bodyPr/>
          <a:lstStyle/>
          <a:p>
            <a:pPr>
              <a:defRPr/>
            </a:pPr>
            <a:r>
              <a:rPr lang="en-US" dirty="0" smtClean="0"/>
              <a:t>Section I – Introduction</a:t>
            </a:r>
          </a:p>
          <a:p>
            <a:pPr>
              <a:defRPr/>
            </a:pPr>
            <a:r>
              <a:rPr lang="en-US" dirty="0" smtClean="0"/>
              <a:t>Section II – Steps in Assessment Process</a:t>
            </a:r>
          </a:p>
          <a:p>
            <a:pPr>
              <a:defRPr/>
            </a:pPr>
            <a:r>
              <a:rPr lang="en-US" dirty="0" smtClean="0"/>
              <a:t>Section III - Reference sheets</a:t>
            </a:r>
          </a:p>
          <a:p>
            <a:pPr marL="2460625" lvl="1">
              <a:defRPr/>
            </a:pPr>
            <a:r>
              <a:rPr lang="en-US" dirty="0" smtClean="0"/>
              <a:t>w/Descriptions  and Pictures</a:t>
            </a:r>
          </a:p>
          <a:p>
            <a:pPr>
              <a:defRPr/>
            </a:pPr>
            <a:r>
              <a:rPr lang="en-US" dirty="0" smtClean="0"/>
              <a:t>Section IV – Assessment Example with all 			Worksheets filled</a:t>
            </a:r>
          </a:p>
          <a:p>
            <a:pPr>
              <a:defRPr/>
            </a:pPr>
            <a:r>
              <a:rPr lang="en-US" dirty="0" smtClean="0"/>
              <a:t>Section V Copy ready assessment sheets 			(Worksheets A to F)</a:t>
            </a:r>
          </a:p>
          <a:p>
            <a:pPr>
              <a:defRPr/>
            </a:pPr>
            <a:endParaRPr lang="en-US" dirty="0" smtClean="0"/>
          </a:p>
          <a:p>
            <a:pPr marL="388938">
              <a:defRPr/>
            </a:pPr>
            <a:endParaRPr lang="en-US" dirty="0" smtClean="0"/>
          </a:p>
        </p:txBody>
      </p:sp>
    </p:spTree>
  </p:cSld>
  <p:clrMapOvr>
    <a:masterClrMapping/>
  </p:clrMapOvr>
  <p:transition>
    <p:sndAc>
      <p:stSnd>
        <p:snd r:embed="rId3" name="camera.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a:r>
              <a:rPr lang="en-US" altLang="en-US" smtClean="0"/>
              <a:t>Contents (…contd)</a:t>
            </a:r>
          </a:p>
        </p:txBody>
      </p:sp>
      <p:sp>
        <p:nvSpPr>
          <p:cNvPr id="47107" name="Content Placeholder 2"/>
          <p:cNvSpPr>
            <a:spLocks noGrp="1"/>
          </p:cNvSpPr>
          <p:nvPr>
            <p:ph idx="1"/>
          </p:nvPr>
        </p:nvSpPr>
        <p:spPr>
          <a:xfrm>
            <a:off x="838200" y="1828800"/>
            <a:ext cx="8077200" cy="3962400"/>
          </a:xfrm>
        </p:spPr>
        <p:txBody>
          <a:bodyPr/>
          <a:lstStyle/>
          <a:p>
            <a:pPr marL="388938"/>
            <a:r>
              <a:rPr lang="en-US" altLang="en-US" smtClean="0"/>
              <a:t>Worksheet A Client &amp; Disability Information</a:t>
            </a:r>
          </a:p>
          <a:p>
            <a:pPr marL="388938"/>
            <a:r>
              <a:rPr lang="en-US" altLang="en-US" smtClean="0"/>
              <a:t>Worksheet B  AT Information</a:t>
            </a:r>
          </a:p>
          <a:p>
            <a:pPr marL="388938"/>
            <a:r>
              <a:rPr lang="en-US" altLang="en-US" smtClean="0"/>
              <a:t>Worksheet C Quick Reference sheet</a:t>
            </a:r>
          </a:p>
          <a:p>
            <a:pPr marL="388938"/>
            <a:r>
              <a:rPr lang="en-US" altLang="en-US" smtClean="0"/>
              <a:t>Worksheet D Assessment Questions</a:t>
            </a:r>
          </a:p>
          <a:p>
            <a:pPr marL="388938"/>
            <a:r>
              <a:rPr lang="en-US" altLang="en-US" smtClean="0"/>
              <a:t>Worksheet E Problems Observed/Solutions</a:t>
            </a:r>
          </a:p>
          <a:p>
            <a:pPr marL="388938"/>
            <a:r>
              <a:rPr lang="en-US" altLang="en-US" smtClean="0"/>
              <a:t>Worksheet F Results &amp; Recommendations</a:t>
            </a:r>
          </a:p>
        </p:txBody>
      </p:sp>
    </p:spTree>
  </p:cSld>
  <p:clrMapOvr>
    <a:masterClrMapping/>
  </p:clrMapOvr>
  <p:transition>
    <p:sndAc>
      <p:stSnd>
        <p:snd r:embed="rId2" name="camera.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a:r>
              <a:rPr lang="en-US" altLang="en-US" smtClean="0"/>
              <a:t>Suggested Toolkit for Assessment</a:t>
            </a:r>
          </a:p>
        </p:txBody>
      </p:sp>
      <p:sp>
        <p:nvSpPr>
          <p:cNvPr id="61443" name="Content Placeholder 2"/>
          <p:cNvSpPr>
            <a:spLocks noGrp="1"/>
          </p:cNvSpPr>
          <p:nvPr>
            <p:ph idx="1"/>
          </p:nvPr>
        </p:nvSpPr>
        <p:spPr>
          <a:xfrm>
            <a:off x="1066800" y="1752600"/>
            <a:ext cx="3505200" cy="4114800"/>
          </a:xfrm>
        </p:spPr>
        <p:txBody>
          <a:bodyPr/>
          <a:lstStyle/>
          <a:p>
            <a:r>
              <a:rPr lang="en-US" altLang="en-US" smtClean="0"/>
              <a:t>Clipboard </a:t>
            </a:r>
          </a:p>
          <a:p>
            <a:r>
              <a:rPr lang="en-US" altLang="en-US" smtClean="0"/>
              <a:t>Digital Camera</a:t>
            </a:r>
          </a:p>
          <a:p>
            <a:r>
              <a:rPr lang="en-US" altLang="en-US" smtClean="0"/>
              <a:t>Measuring tape</a:t>
            </a:r>
          </a:p>
          <a:p>
            <a:r>
              <a:rPr lang="en-US" altLang="en-US" smtClean="0"/>
              <a:t>Angle finder	</a:t>
            </a:r>
          </a:p>
          <a:p>
            <a:r>
              <a:rPr lang="en-US" altLang="en-US" smtClean="0"/>
              <a:t>Calculator</a:t>
            </a:r>
          </a:p>
          <a:p>
            <a:r>
              <a:rPr lang="en-US" altLang="en-US" smtClean="0"/>
              <a:t>Wire brush</a:t>
            </a:r>
          </a:p>
          <a:p>
            <a:endParaRPr lang="en-US" altLang="en-US" smtClean="0"/>
          </a:p>
        </p:txBody>
      </p:sp>
      <p:sp>
        <p:nvSpPr>
          <p:cNvPr id="4" name="Content Placeholder 2"/>
          <p:cNvSpPr txBox="1">
            <a:spLocks/>
          </p:cNvSpPr>
          <p:nvPr/>
        </p:nvSpPr>
        <p:spPr bwMode="auto">
          <a:xfrm>
            <a:off x="5105400" y="1752600"/>
            <a:ext cx="3505200" cy="4114800"/>
          </a:xfrm>
          <a:prstGeom prst="rect">
            <a:avLst/>
          </a:prstGeom>
          <a:noFill/>
          <a:ln w="9525">
            <a:noFill/>
            <a:miter lim="800000"/>
            <a:headEnd/>
            <a:tailEnd/>
          </a:ln>
        </p:spPr>
        <p:txBody>
          <a:bodyPr/>
          <a:lstStyle/>
          <a:p>
            <a:pPr marL="342900" indent="-342900" eaLnBrk="0" hangingPunct="0">
              <a:spcBef>
                <a:spcPct val="20000"/>
              </a:spcBef>
              <a:buFontTx/>
              <a:buBlip>
                <a:blip r:embed="rId4"/>
              </a:buBlip>
              <a:defRPr/>
            </a:pPr>
            <a:r>
              <a:rPr lang="en-US" sz="3200" kern="0" dirty="0">
                <a:latin typeface="+mn-lt"/>
                <a:cs typeface="+mn-cs"/>
              </a:rPr>
              <a:t>Magnifying glass</a:t>
            </a:r>
          </a:p>
          <a:p>
            <a:pPr marL="342900" indent="-342900" eaLnBrk="0" hangingPunct="0">
              <a:spcBef>
                <a:spcPct val="20000"/>
              </a:spcBef>
              <a:buFontTx/>
              <a:buBlip>
                <a:blip r:embed="rId4"/>
              </a:buBlip>
              <a:defRPr/>
            </a:pPr>
            <a:r>
              <a:rPr lang="en-US" sz="3200" kern="0" dirty="0">
                <a:latin typeface="+mn-lt"/>
                <a:cs typeface="+mn-cs"/>
              </a:rPr>
              <a:t>Screwdriver</a:t>
            </a:r>
          </a:p>
          <a:p>
            <a:pPr marL="342900" indent="-342900" eaLnBrk="0" hangingPunct="0">
              <a:spcBef>
                <a:spcPct val="20000"/>
              </a:spcBef>
              <a:buFontTx/>
              <a:buBlip>
                <a:blip r:embed="rId4"/>
              </a:buBlip>
              <a:defRPr/>
            </a:pPr>
            <a:r>
              <a:rPr lang="en-US" sz="3200" kern="0" dirty="0">
                <a:latin typeface="+mn-lt"/>
                <a:cs typeface="+mn-cs"/>
              </a:rPr>
              <a:t>Pliers</a:t>
            </a:r>
          </a:p>
          <a:p>
            <a:pPr marL="342900" indent="-342900" eaLnBrk="0" hangingPunct="0">
              <a:spcBef>
                <a:spcPct val="20000"/>
              </a:spcBef>
              <a:buFontTx/>
              <a:buBlip>
                <a:blip r:embed="rId4"/>
              </a:buBlip>
              <a:defRPr/>
            </a:pPr>
            <a:r>
              <a:rPr lang="en-US" sz="3200" kern="0" dirty="0">
                <a:latin typeface="+mn-lt"/>
                <a:cs typeface="+mn-cs"/>
              </a:rPr>
              <a:t>Fish scale	</a:t>
            </a:r>
          </a:p>
          <a:p>
            <a:pPr marL="342900" indent="-342900" eaLnBrk="0" hangingPunct="0">
              <a:spcBef>
                <a:spcPct val="20000"/>
              </a:spcBef>
              <a:buFontTx/>
              <a:buBlip>
                <a:blip r:embed="rId4"/>
              </a:buBlip>
              <a:defRPr/>
            </a:pPr>
            <a:r>
              <a:rPr lang="en-US" sz="3200" kern="0" dirty="0">
                <a:latin typeface="+mn-lt"/>
                <a:cs typeface="+mn-cs"/>
              </a:rPr>
              <a:t>Voltage tester</a:t>
            </a:r>
          </a:p>
          <a:p>
            <a:pPr marL="342900" indent="-342900" eaLnBrk="0" hangingPunct="0">
              <a:spcBef>
                <a:spcPct val="20000"/>
              </a:spcBef>
              <a:buFontTx/>
              <a:buBlip>
                <a:blip r:embed="rId4"/>
              </a:buBlip>
              <a:defRPr/>
            </a:pPr>
            <a:r>
              <a:rPr lang="en-US" sz="3200" kern="0" dirty="0">
                <a:latin typeface="+mn-lt"/>
                <a:cs typeface="+mn-cs"/>
              </a:rPr>
              <a:t>Level</a:t>
            </a:r>
          </a:p>
          <a:p>
            <a:pPr marL="342900" indent="-342900" eaLnBrk="0" hangingPunct="0">
              <a:spcBef>
                <a:spcPct val="20000"/>
              </a:spcBef>
              <a:buFontTx/>
              <a:buBlip>
                <a:blip r:embed="rId4"/>
              </a:buBlip>
              <a:defRPr/>
            </a:pPr>
            <a:endParaRPr lang="en-US" sz="3200" kern="0" dirty="0">
              <a:latin typeface="+mn-lt"/>
              <a:cs typeface="+mn-cs"/>
            </a:endParaRPr>
          </a:p>
        </p:txBody>
      </p:sp>
    </p:spTree>
  </p:cSld>
  <p:clrMapOvr>
    <a:masterClrMapping/>
  </p:clrMapOvr>
  <p:transition>
    <p:sndAc>
      <p:stSnd>
        <p:snd r:embed="rId3"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90600" y="228600"/>
            <a:ext cx="7924800" cy="1143000"/>
          </a:xfrm>
        </p:spPr>
        <p:txBody>
          <a:bodyPr/>
          <a:lstStyle/>
          <a:p>
            <a:pPr algn="ctr" eaLnBrk="1" hangingPunct="1"/>
            <a:r>
              <a:rPr lang="en-US" altLang="en-US" smtClean="0"/>
              <a:t>Sample Home-fabricated AT - Lift</a:t>
            </a:r>
          </a:p>
        </p:txBody>
      </p:sp>
      <p:pic>
        <p:nvPicPr>
          <p:cNvPr id="67587" name="Content Placeholder 4" descr="DonSkinnerLift2.JPG"/>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219200" y="1371600"/>
            <a:ext cx="2971800" cy="2743200"/>
          </a:xfrm>
        </p:spPr>
      </p:pic>
      <p:sp>
        <p:nvSpPr>
          <p:cNvPr id="67588" name="TextBox 3"/>
          <p:cNvSpPr txBox="1">
            <a:spLocks noChangeArrowheads="1"/>
          </p:cNvSpPr>
          <p:nvPr/>
        </p:nvSpPr>
        <p:spPr bwMode="auto">
          <a:xfrm>
            <a:off x="4343400" y="1447800"/>
            <a:ext cx="4495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buFont typeface="Arial" panose="020B0604020202020204" pitchFamily="34" charset="0"/>
              <a:buChar char="•"/>
            </a:pPr>
            <a:r>
              <a:rPr lang="en-US" altLang="en-US" sz="2400"/>
              <a:t>Frail construction (1)</a:t>
            </a:r>
          </a:p>
          <a:p>
            <a:pPr eaLnBrk="1" hangingPunct="1">
              <a:buFont typeface="Arial" panose="020B0604020202020204" pitchFamily="34" charset="0"/>
              <a:buChar char="•"/>
            </a:pPr>
            <a:r>
              <a:rPr lang="en-US" altLang="en-US" sz="2400"/>
              <a:t>No emergency exit (5)</a:t>
            </a:r>
          </a:p>
          <a:p>
            <a:pPr eaLnBrk="1" hangingPunct="1">
              <a:buFont typeface="Arial" panose="020B0604020202020204" pitchFamily="34" charset="0"/>
              <a:buChar char="•"/>
            </a:pPr>
            <a:r>
              <a:rPr lang="en-US" altLang="en-US" sz="2400"/>
              <a:t>Winch mechanism not certified for human lifting (6)</a:t>
            </a:r>
          </a:p>
          <a:p>
            <a:pPr eaLnBrk="1" hangingPunct="1">
              <a:buFont typeface="Arial" panose="020B0604020202020204" pitchFamily="34" charset="0"/>
              <a:buChar char="•"/>
            </a:pPr>
            <a:r>
              <a:rPr lang="en-US" altLang="en-US" sz="2400"/>
              <a:t>Dangling wires (18)</a:t>
            </a:r>
          </a:p>
          <a:p>
            <a:pPr eaLnBrk="1" hangingPunct="1">
              <a:buFont typeface="Arial" panose="020B0604020202020204" pitchFamily="34" charset="0"/>
              <a:buChar char="•"/>
            </a:pPr>
            <a:r>
              <a:rPr lang="en-US" altLang="en-US" sz="2400"/>
              <a:t>Sharp edges and corners (25)</a:t>
            </a:r>
          </a:p>
          <a:p>
            <a:pPr eaLnBrk="1" hangingPunct="1">
              <a:buFont typeface="Arial" panose="020B0604020202020204" pitchFamily="34" charset="0"/>
              <a:buChar char="•"/>
            </a:pPr>
            <a:r>
              <a:rPr lang="en-US" altLang="en-US" sz="2400"/>
              <a:t>Projections on moving parts (26)</a:t>
            </a:r>
          </a:p>
          <a:p>
            <a:pPr eaLnBrk="1" hangingPunct="1">
              <a:buFont typeface="Arial" panose="020B0604020202020204" pitchFamily="34" charset="0"/>
              <a:buChar char="•"/>
            </a:pPr>
            <a:r>
              <a:rPr lang="en-US" altLang="en-US" sz="2400"/>
              <a:t>No proper seat belts (38)</a:t>
            </a:r>
          </a:p>
          <a:p>
            <a:pPr eaLnBrk="1" hangingPunct="1">
              <a:buFont typeface="Arial" panose="020B0604020202020204" pitchFamily="34" charset="0"/>
              <a:buChar char="•"/>
            </a:pPr>
            <a:r>
              <a:rPr lang="en-US" altLang="en-US" sz="2400"/>
              <a:t>No stabilizing supports (41)</a:t>
            </a:r>
          </a:p>
          <a:p>
            <a:pPr eaLnBrk="1" hangingPunct="1">
              <a:buFont typeface="Arial" panose="020B0604020202020204" pitchFamily="34" charset="0"/>
              <a:buChar char="•"/>
            </a:pPr>
            <a:r>
              <a:rPr lang="en-US" altLang="en-US" sz="2400"/>
              <a:t>No back-up power source (47)</a:t>
            </a:r>
          </a:p>
          <a:p>
            <a:pPr eaLnBrk="1" hangingPunct="1">
              <a:buFont typeface="Arial" panose="020B0604020202020204" pitchFamily="34" charset="0"/>
              <a:buChar char="•"/>
            </a:pPr>
            <a:r>
              <a:rPr lang="en-US" altLang="en-US" sz="2400"/>
              <a:t>No back-up control switches (48)</a:t>
            </a:r>
          </a:p>
          <a:p>
            <a:pPr eaLnBrk="1" hangingPunct="1">
              <a:buFont typeface="Arial" panose="020B0604020202020204" pitchFamily="34" charset="0"/>
              <a:buChar char="•"/>
            </a:pPr>
            <a:r>
              <a:rPr lang="en-US" altLang="en-US" sz="2400"/>
              <a:t>No operating instructions (49)</a:t>
            </a:r>
          </a:p>
          <a:p>
            <a:pPr eaLnBrk="1" hangingPunct="1">
              <a:buFont typeface="Arial" panose="020B0604020202020204" pitchFamily="34" charset="0"/>
              <a:buChar char="•"/>
            </a:pPr>
            <a:r>
              <a:rPr lang="en-US" altLang="en-US" sz="2400"/>
              <a:t>And many more </a:t>
            </a:r>
            <a:r>
              <a:rPr lang="en-US" altLang="en-US"/>
              <a:t>…..</a:t>
            </a:r>
          </a:p>
        </p:txBody>
      </p:sp>
    </p:spTree>
  </p:cSld>
  <p:clrMapOvr>
    <a:masterClrMapping/>
  </p:clrMapOvr>
  <p:transition>
    <p:sndAc>
      <p:stSnd>
        <p:snd r:embed="rId3"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667000"/>
            <a:ext cx="8458200" cy="4267200"/>
          </a:xfrm>
        </p:spPr>
        <p:txBody>
          <a:bodyPr rtlCol="0">
            <a:normAutofit/>
          </a:bodyPr>
          <a:lstStyle/>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5 quick survey questions + opportunity to share comments</a:t>
            </a:r>
          </a:p>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Session recorded and archived with PowerPoint files at </a:t>
            </a:r>
            <a:r>
              <a:rPr lang="en-US" sz="2800" dirty="0">
                <a:latin typeface="Lucida Sans Unicode" panose="020B0602030504020204" pitchFamily="34" charset="0"/>
                <a:cs typeface="Lucida Sans Unicode" panose="020B0602030504020204" pitchFamily="34" charset="0"/>
                <a:hlinkClick r:id="rId2"/>
              </a:rPr>
              <a:t>www.agrability.org/Online-Training/archived</a:t>
            </a:r>
            <a:r>
              <a:rPr lang="en-US" sz="2800" dirty="0">
                <a:latin typeface="Lucida Sans Unicode" panose="020B0602030504020204" pitchFamily="34" charset="0"/>
                <a:cs typeface="Lucida Sans Unicode" panose="020B0602030504020204" pitchFamily="34" charset="0"/>
              </a:rPr>
              <a:t> </a:t>
            </a:r>
            <a:endParaRPr lang="en-US" sz="2800" dirty="0" smtClean="0">
              <a:latin typeface="Lucida Sans Unicode" panose="020B0602030504020204" pitchFamily="34" charset="0"/>
              <a:cs typeface="Lucida Sans Unicode" panose="020B0602030504020204" pitchFamily="34" charset="0"/>
            </a:endParaRPr>
          </a:p>
          <a:p>
            <a:pPr marL="401822" indent="-401822" eaLnBrk="1" fontAlgn="auto" hangingPunct="1">
              <a:lnSpc>
                <a:spcPts val="2900"/>
              </a:lnSpc>
              <a:spcAft>
                <a:spcPts val="0"/>
              </a:spcAft>
              <a:defRPr/>
            </a:pPr>
            <a:r>
              <a:rPr lang="en-US" sz="2800" dirty="0">
                <a:latin typeface="Lucida Sans Unicode" panose="020B0602030504020204" pitchFamily="34" charset="0"/>
                <a:cs typeface="Lucida Sans Unicode" panose="020B0602030504020204" pitchFamily="34" charset="0"/>
              </a:rPr>
              <a:t>Problems: </a:t>
            </a:r>
            <a:r>
              <a:rPr lang="en-US" sz="2800" dirty="0" smtClean="0">
                <a:latin typeface="Lucida Sans Unicode" panose="020B0602030504020204" pitchFamily="34" charset="0"/>
                <a:cs typeface="Lucida Sans Unicode" panose="020B0602030504020204" pitchFamily="34" charset="0"/>
              </a:rPr>
              <a:t>please use </a:t>
            </a:r>
            <a:r>
              <a:rPr lang="en-US" sz="2800" dirty="0">
                <a:latin typeface="Lucida Sans Unicode" panose="020B0602030504020204" pitchFamily="34" charset="0"/>
                <a:cs typeface="Lucida Sans Unicode" panose="020B0602030504020204" pitchFamily="34" charset="0"/>
              </a:rPr>
              <a:t>chat </a:t>
            </a:r>
            <a:r>
              <a:rPr lang="en-US" sz="2800" dirty="0" smtClean="0">
                <a:latin typeface="Lucida Sans Unicode" panose="020B0602030504020204" pitchFamily="34" charset="0"/>
                <a:cs typeface="Lucida Sans Unicode" panose="020B0602030504020204" pitchFamily="34" charset="0"/>
              </a:rPr>
              <a:t>window</a:t>
            </a:r>
            <a:endParaRPr lang="en-US" dirty="0" smtClean="0"/>
          </a:p>
        </p:txBody>
      </p:sp>
      <p:sp>
        <p:nvSpPr>
          <p:cNvPr id="51202" name="Title 1"/>
          <p:cNvSpPr>
            <a:spLocks noGrp="1"/>
          </p:cNvSpPr>
          <p:nvPr>
            <p:ph type="title"/>
          </p:nvPr>
        </p:nvSpPr>
        <p:spPr>
          <a:xfrm>
            <a:off x="527050" y="1295400"/>
            <a:ext cx="915035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pic>
        <p:nvPicPr>
          <p:cNvPr id="11268"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762000" y="381000"/>
            <a:ext cx="8077200" cy="1143000"/>
          </a:xfrm>
        </p:spPr>
        <p:txBody>
          <a:bodyPr/>
          <a:lstStyle/>
          <a:p>
            <a:pPr algn="ctr"/>
            <a:r>
              <a:rPr lang="en-US" altLang="en-US" smtClean="0"/>
              <a:t>Home-fabricated AT – Cultivating Cart</a:t>
            </a:r>
          </a:p>
        </p:txBody>
      </p:sp>
      <p:pic>
        <p:nvPicPr>
          <p:cNvPr id="68611" name="Content Placeholder 3" descr="Cultivating cart.JPG"/>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066800" y="1600200"/>
            <a:ext cx="3556000" cy="2667000"/>
          </a:xfrm>
        </p:spPr>
      </p:pic>
      <p:sp>
        <p:nvSpPr>
          <p:cNvPr id="68612" name="TextBox 3"/>
          <p:cNvSpPr txBox="1">
            <a:spLocks noChangeArrowheads="1"/>
          </p:cNvSpPr>
          <p:nvPr/>
        </p:nvSpPr>
        <p:spPr bwMode="auto">
          <a:xfrm>
            <a:off x="4572000" y="1828800"/>
            <a:ext cx="425291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buFont typeface="Arial" panose="020B0604020202020204" pitchFamily="34" charset="0"/>
              <a:buChar char="•"/>
            </a:pPr>
            <a:r>
              <a:rPr lang="en-US" altLang="en-US" sz="2400"/>
              <a:t>No brakes (12)</a:t>
            </a:r>
          </a:p>
          <a:p>
            <a:pPr eaLnBrk="1" hangingPunct="1">
              <a:buFont typeface="Arial" panose="020B0604020202020204" pitchFamily="34" charset="0"/>
              <a:buChar char="•"/>
            </a:pPr>
            <a:r>
              <a:rPr lang="en-US" altLang="en-US" sz="2400"/>
              <a:t>Pinch points (22)</a:t>
            </a:r>
          </a:p>
          <a:p>
            <a:pPr eaLnBrk="1" hangingPunct="1">
              <a:buFont typeface="Arial" panose="020B0604020202020204" pitchFamily="34" charset="0"/>
              <a:buChar char="•"/>
            </a:pPr>
            <a:r>
              <a:rPr lang="en-US" altLang="en-US" sz="2400"/>
              <a:t>Sharp edges and corners (25)</a:t>
            </a:r>
          </a:p>
          <a:p>
            <a:pPr eaLnBrk="1" hangingPunct="1">
              <a:buFont typeface="Arial" panose="020B0604020202020204" pitchFamily="34" charset="0"/>
              <a:buChar char="•"/>
            </a:pPr>
            <a:r>
              <a:rPr lang="en-US" altLang="en-US" sz="2400"/>
              <a:t>Unshielded moving parts (27)</a:t>
            </a:r>
          </a:p>
          <a:p>
            <a:pPr eaLnBrk="1" hangingPunct="1">
              <a:buFont typeface="Arial" panose="020B0604020202020204" pitchFamily="34" charset="0"/>
              <a:buChar char="•"/>
            </a:pPr>
            <a:r>
              <a:rPr lang="en-US" altLang="en-US" sz="2400"/>
              <a:t>Weather related restrictions (37)</a:t>
            </a:r>
          </a:p>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ctr"/>
            <a:r>
              <a:rPr lang="en-US" altLang="en-US" sz="3600" smtClean="0"/>
              <a:t>Home-fabricated AT -Skid Loader Platform</a:t>
            </a:r>
          </a:p>
        </p:txBody>
      </p:sp>
      <p:pic>
        <p:nvPicPr>
          <p:cNvPr id="69635" name="Content Placeholder 3" descr="skid loader platform.jpg"/>
          <p:cNvPicPr>
            <a:picLocks noGrp="1" noChangeAspect="1"/>
          </p:cNvPicPr>
          <p:nvPr>
            <p:ph sz="half" idx="1"/>
          </p:nvPr>
        </p:nvPicPr>
        <p:blipFill>
          <a:blip r:embed="rId4" cstate="email">
            <a:extLst>
              <a:ext uri="{28A0092B-C50C-407E-A947-70E740481C1C}">
                <a14:useLocalDpi xmlns:a14="http://schemas.microsoft.com/office/drawing/2010/main" val="0"/>
              </a:ext>
            </a:extLst>
          </a:blip>
          <a:srcRect/>
          <a:stretch>
            <a:fillRect/>
          </a:stretch>
        </p:blipFill>
        <p:spPr>
          <a:xfrm>
            <a:off x="1219200" y="1143000"/>
            <a:ext cx="2133600" cy="5089525"/>
          </a:xfrm>
        </p:spPr>
      </p:pic>
      <p:sp>
        <p:nvSpPr>
          <p:cNvPr id="69636" name="Content Placeholder 3"/>
          <p:cNvSpPr>
            <a:spLocks noGrp="1"/>
          </p:cNvSpPr>
          <p:nvPr>
            <p:ph sz="half" idx="2"/>
          </p:nvPr>
        </p:nvSpPr>
        <p:spPr>
          <a:xfrm>
            <a:off x="3657600" y="1752600"/>
            <a:ext cx="5181600" cy="4114800"/>
          </a:xfrm>
        </p:spPr>
        <p:txBody>
          <a:bodyPr/>
          <a:lstStyle/>
          <a:p>
            <a:pPr>
              <a:buFontTx/>
              <a:buChar char="•"/>
            </a:pPr>
            <a:r>
              <a:rPr lang="en-US" altLang="en-US" smtClean="0"/>
              <a:t>Overall weight (8)</a:t>
            </a:r>
          </a:p>
          <a:p>
            <a:pPr>
              <a:buFontTx/>
              <a:buChar char="•"/>
            </a:pPr>
            <a:r>
              <a:rPr lang="en-US" altLang="en-US" smtClean="0"/>
              <a:t>Sharp edges or corners (25)</a:t>
            </a:r>
          </a:p>
          <a:p>
            <a:pPr>
              <a:buFontTx/>
              <a:buChar char="•"/>
            </a:pPr>
            <a:r>
              <a:rPr lang="en-US" altLang="en-US" smtClean="0"/>
              <a:t>Slippery surfaces (30)</a:t>
            </a:r>
          </a:p>
          <a:p>
            <a:pPr>
              <a:buFontTx/>
              <a:buChar char="•"/>
            </a:pPr>
            <a:r>
              <a:rPr lang="en-US" altLang="en-US" smtClean="0"/>
              <a:t>Handrails and handholds (42)</a:t>
            </a:r>
          </a:p>
          <a:p>
            <a:endParaRPr lang="en-US" altLang="en-US" smtClean="0"/>
          </a:p>
          <a:p>
            <a:endParaRPr lang="en-US" altLang="en-US" smtClean="0"/>
          </a:p>
        </p:txBody>
      </p:sp>
    </p:spTree>
  </p:cSld>
  <p:clrMapOvr>
    <a:masterClrMapping/>
  </p:clrMapOvr>
  <p:transition>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03438"/>
            <a:ext cx="8229600" cy="4525962"/>
          </a:xfrm>
        </p:spPr>
        <p:txBody>
          <a:bodyPr rtlCol="0">
            <a:normAutofit/>
          </a:bodyPr>
          <a:lstStyle/>
          <a:p>
            <a:pPr marL="401822" indent="-401822" eaLnBrk="1" fontAlgn="auto" hangingPunct="1">
              <a:lnSpc>
                <a:spcPts val="2900"/>
              </a:lnSpc>
              <a:spcAft>
                <a:spcPts val="0"/>
              </a:spcAft>
              <a:defRPr/>
            </a:pPr>
            <a:r>
              <a:rPr lang="en-US" dirty="0" smtClean="0">
                <a:latin typeface="Lucida Sans Unicode" panose="020B0602030504020204" pitchFamily="34" charset="0"/>
                <a:cs typeface="Lucida Sans Unicode" panose="020B0602030504020204" pitchFamily="34" charset="0"/>
              </a:rPr>
              <a:t>Audio </a:t>
            </a:r>
            <a:r>
              <a:rPr lang="en-US" dirty="0">
                <a:latin typeface="Lucida Sans Unicode" panose="020B0602030504020204" pitchFamily="34" charset="0"/>
                <a:cs typeface="Lucida Sans Unicode" panose="020B0602030504020204" pitchFamily="34" charset="0"/>
              </a:rPr>
              <a:t>continues, but slides don’t advance</a:t>
            </a:r>
          </a:p>
          <a:p>
            <a:pPr marL="703765" lvl="1" indent="-401822">
              <a:buFont typeface="Arial" panose="020B0604020202020204" pitchFamily="34" charset="0"/>
              <a:buChar char="•"/>
              <a:defRPr/>
            </a:pPr>
            <a:r>
              <a:rPr lang="en-US" sz="2800" dirty="0" smtClean="0">
                <a:latin typeface="Lucida Sans Unicode" panose="020B0602030504020204" pitchFamily="34" charset="0"/>
                <a:cs typeface="Lucida Sans Unicode" panose="020B0602030504020204" pitchFamily="34" charset="0"/>
              </a:rPr>
              <a:t>Move your mouse or hit Enter</a:t>
            </a:r>
          </a:p>
          <a:p>
            <a:pPr marL="401822" indent="-401822" eaLnBrk="1" fontAlgn="auto" hangingPunct="1">
              <a:lnSpc>
                <a:spcPts val="2900"/>
              </a:lnSpc>
              <a:spcAft>
                <a:spcPts val="0"/>
              </a:spcAft>
              <a:defRPr/>
            </a:pPr>
            <a:r>
              <a:rPr lang="en-US" dirty="0">
                <a:latin typeface="Lucida Sans Unicode" panose="020B0602030504020204" pitchFamily="34" charset="0"/>
                <a:cs typeface="Lucida Sans Unicode" panose="020B0602030504020204" pitchFamily="34" charset="0"/>
              </a:rPr>
              <a:t>Disconnection with presenters</a:t>
            </a:r>
          </a:p>
          <a:p>
            <a:pPr marL="801872" lvl="1" indent="-401822" eaLnBrk="1" fontAlgn="auto" hangingPunct="1">
              <a:spcAft>
                <a:spcPts val="0"/>
              </a:spcAft>
              <a:defRPr/>
            </a:pPr>
            <a:r>
              <a:rPr lang="en-US" sz="2800" dirty="0" smtClean="0">
                <a:latin typeface="Lucida Sans Unicode" panose="020B0602030504020204" pitchFamily="34" charset="0"/>
                <a:cs typeface="Lucida Sans Unicode" panose="020B0602030504020204" pitchFamily="34" charset="0"/>
              </a:rPr>
              <a:t>Hang </a:t>
            </a:r>
            <a:r>
              <a:rPr lang="en-US" sz="2800" dirty="0">
                <a:latin typeface="Lucida Sans Unicode" panose="020B0602030504020204" pitchFamily="34" charset="0"/>
                <a:cs typeface="Lucida Sans Unicode" panose="020B0602030504020204" pitchFamily="34" charset="0"/>
              </a:rPr>
              <a:t>on – we’ll reconnect as soon </a:t>
            </a:r>
            <a:r>
              <a:rPr lang="en-US" sz="2800" dirty="0" smtClean="0">
                <a:latin typeface="Lucida Sans Unicode" panose="020B0602030504020204" pitchFamily="34" charset="0"/>
                <a:cs typeface="Lucida Sans Unicode" panose="020B0602030504020204" pitchFamily="34" charset="0"/>
              </a:rPr>
              <a:t>as </a:t>
            </a:r>
            <a:r>
              <a:rPr lang="en-US" sz="2800" dirty="0">
                <a:latin typeface="Lucida Sans Unicode" panose="020B0602030504020204" pitchFamily="34" charset="0"/>
                <a:cs typeface="Lucida Sans Unicode" panose="020B0602030504020204" pitchFamily="34" charset="0"/>
              </a:rPr>
              <a:t>possible</a:t>
            </a:r>
          </a:p>
          <a:p>
            <a:pPr marL="401822" indent="-401822" eaLnBrk="1" fontAlgn="auto" hangingPunct="1">
              <a:lnSpc>
                <a:spcPts val="2900"/>
              </a:lnSpc>
              <a:spcAft>
                <a:spcPts val="0"/>
              </a:spcAft>
              <a:defRPr/>
            </a:pPr>
            <a:r>
              <a:rPr lang="en-US" dirty="0">
                <a:latin typeface="Lucida Sans Unicode" panose="020B0602030504020204" pitchFamily="34" charset="0"/>
                <a:cs typeface="Lucida Sans Unicode" panose="020B0602030504020204" pitchFamily="34" charset="0"/>
              </a:rPr>
              <a:t>Disconnection with participants</a:t>
            </a:r>
          </a:p>
          <a:p>
            <a:pPr marL="801872" lvl="1" indent="-401822" eaLnBrk="1" fontAlgn="auto" hangingPunct="1">
              <a:spcAft>
                <a:spcPts val="0"/>
              </a:spcAft>
              <a:defRPr/>
            </a:pPr>
            <a:r>
              <a:rPr lang="en-US" sz="2800" dirty="0" smtClean="0">
                <a:latin typeface="Lucida Sans Unicode" panose="020B0602030504020204" pitchFamily="34" charset="0"/>
                <a:cs typeface="Lucida Sans Unicode" panose="020B0602030504020204" pitchFamily="34" charset="0"/>
              </a:rPr>
              <a:t>Log </a:t>
            </a:r>
            <a:r>
              <a:rPr lang="en-US" sz="2800" dirty="0">
                <a:latin typeface="Lucida Sans Unicode" panose="020B0602030504020204" pitchFamily="34" charset="0"/>
                <a:cs typeface="Lucida Sans Unicode" panose="020B0602030504020204" pitchFamily="34" charset="0"/>
              </a:rPr>
              <a:t>in again</a:t>
            </a:r>
          </a:p>
          <a:p>
            <a:pPr marL="393172" lvl="1" indent="0" eaLnBrk="1" fontAlgn="auto" hangingPunct="1">
              <a:spcAft>
                <a:spcPts val="0"/>
              </a:spcAft>
              <a:defRPr/>
            </a:pPr>
            <a:endParaRPr lang="en-US" dirty="0">
              <a:solidFill>
                <a:schemeClr val="bg1"/>
              </a:solidFill>
            </a:endParaRPr>
          </a:p>
        </p:txBody>
      </p:sp>
      <p:sp>
        <p:nvSpPr>
          <p:cNvPr id="3" name="Title 2"/>
          <p:cNvSpPr>
            <a:spLocks noGrp="1"/>
          </p:cNvSpPr>
          <p:nvPr>
            <p:ph type="title"/>
          </p:nvPr>
        </p:nvSpPr>
        <p:spPr>
          <a:xfrm>
            <a:off x="673100" y="914400"/>
            <a:ext cx="8229600" cy="1143000"/>
          </a:xfrm>
        </p:spPr>
        <p:txBody>
          <a:bodyPr rtlCol="0">
            <a:normAutofit/>
          </a:bodyPr>
          <a:lstStyle/>
          <a:p>
            <a:pPr eaLnBrk="1" fontAlgn="auto" hangingPunct="1">
              <a:spcAft>
                <a:spcPts val="0"/>
              </a:spcAft>
              <a:defRPr/>
            </a:pPr>
            <a:r>
              <a:rPr lang="en-US" b="1" dirty="0" smtClean="0">
                <a:solidFill>
                  <a:schemeClr val="accent6">
                    <a:lumMod val="50000"/>
                  </a:schemeClr>
                </a:solidFill>
                <a:latin typeface="+mn-lt"/>
              </a:rPr>
              <a:t>Potential Webinar </a:t>
            </a:r>
            <a:r>
              <a:rPr lang="en-US" b="1" dirty="0">
                <a:solidFill>
                  <a:schemeClr val="accent6">
                    <a:lumMod val="50000"/>
                  </a:schemeClr>
                </a:solidFill>
                <a:latin typeface="+mn-lt"/>
              </a:rPr>
              <a:t>Issues</a:t>
            </a:r>
          </a:p>
        </p:txBody>
      </p:sp>
      <p:pic>
        <p:nvPicPr>
          <p:cNvPr id="12292"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04800" y="1570038"/>
            <a:ext cx="8458200" cy="5135562"/>
          </a:xfrm>
        </p:spPr>
        <p:txBody>
          <a:bodyPr rtlCol="0">
            <a:normAutofit fontScale="92500" lnSpcReduction="10000"/>
          </a:bodyPr>
          <a:lstStyle/>
          <a:p>
            <a:pPr eaLnBrk="1" fontAlgn="auto" hangingPunct="1">
              <a:spcAft>
                <a:spcPts val="0"/>
              </a:spcAft>
              <a:defRPr/>
            </a:pPr>
            <a:r>
              <a:rPr lang="en-US" sz="3000" b="1" dirty="0">
                <a:latin typeface="Lucida Sans Unicode" panose="020B0602030504020204" pitchFamily="34" charset="0"/>
                <a:cs typeface="Lucida Sans Unicode" panose="020B0602030504020204" pitchFamily="34" charset="0"/>
              </a:rPr>
              <a:t>AgrAbility: USDA-sponsored program that assists farmers, ranchers, and other agricultural workers with disabilities.</a:t>
            </a:r>
          </a:p>
          <a:p>
            <a:pPr lvl="1" eaLnBrk="1" fontAlgn="auto" hangingPunct="1">
              <a:spcAft>
                <a:spcPts val="0"/>
              </a:spcAft>
              <a:defRPr/>
            </a:pPr>
            <a:r>
              <a:rPr lang="en-US" sz="2400" dirty="0">
                <a:solidFill>
                  <a:schemeClr val="tx1"/>
                </a:solidFill>
                <a:latin typeface="Lucida Sans Unicode" panose="020B0602030504020204" pitchFamily="34" charset="0"/>
                <a:cs typeface="Lucida Sans Unicode" panose="020B0602030504020204" pitchFamily="34" charset="0"/>
              </a:rPr>
              <a:t>Partners land grant universities with disability services </a:t>
            </a:r>
            <a:r>
              <a:rPr lang="en-US" sz="2400" dirty="0" smtClean="0">
                <a:solidFill>
                  <a:schemeClr val="tx1"/>
                </a:solidFill>
                <a:latin typeface="Lucida Sans Unicode" panose="020B0602030504020204" pitchFamily="34" charset="0"/>
                <a:cs typeface="Lucida Sans Unicode" panose="020B0602030504020204" pitchFamily="34" charset="0"/>
              </a:rPr>
              <a:t>organizations</a:t>
            </a:r>
            <a:r>
              <a:rPr lang="en-US" sz="2400" dirty="0">
                <a:solidFill>
                  <a:schemeClr val="tx1"/>
                </a:solidFill>
                <a:latin typeface="Lucida Sans Unicode" panose="020B0602030504020204" pitchFamily="34" charset="0"/>
                <a:cs typeface="Lucida Sans Unicode" panose="020B0602030504020204" pitchFamily="34" charset="0"/>
              </a:rPr>
              <a:t>. Currently 20 </a:t>
            </a:r>
            <a:r>
              <a:rPr lang="en-US" sz="2400" dirty="0" smtClean="0">
                <a:solidFill>
                  <a:schemeClr val="tx1"/>
                </a:solidFill>
                <a:latin typeface="Lucida Sans Unicode" panose="020B0602030504020204" pitchFamily="34" charset="0"/>
                <a:cs typeface="Lucida Sans Unicode" panose="020B0602030504020204" pitchFamily="34" charset="0"/>
              </a:rPr>
              <a:t>state projects</a:t>
            </a:r>
            <a:endParaRPr lang="en-US" sz="2400" dirty="0">
              <a:solidFill>
                <a:schemeClr val="tx1"/>
              </a:solidFill>
              <a:latin typeface="Lucida Sans Unicode" panose="020B0602030504020204" pitchFamily="34" charset="0"/>
              <a:cs typeface="Lucida Sans Unicode" panose="020B0602030504020204" pitchFamily="34" charset="0"/>
            </a:endParaRPr>
          </a:p>
          <a:p>
            <a:pPr lvl="1" eaLnBrk="1" fontAlgn="auto" hangingPunct="1">
              <a:spcAft>
                <a:spcPts val="0"/>
              </a:spcAft>
              <a:defRPr/>
            </a:pPr>
            <a:r>
              <a:rPr lang="en-US" sz="2400" dirty="0">
                <a:solidFill>
                  <a:schemeClr val="tx1"/>
                </a:solidFill>
                <a:latin typeface="Lucida Sans Unicode" panose="020B0602030504020204" pitchFamily="34" charset="0"/>
                <a:cs typeface="Lucida Sans Unicode" panose="020B0602030504020204" pitchFamily="34" charset="0"/>
              </a:rPr>
              <a:t>National AgrAbility Project: Led by Purdue’s Breaking New </a:t>
            </a:r>
            <a:r>
              <a:rPr lang="en-US" sz="2400" dirty="0" smtClean="0">
                <a:solidFill>
                  <a:schemeClr val="tx1"/>
                </a:solidFill>
                <a:latin typeface="Lucida Sans Unicode" panose="020B0602030504020204" pitchFamily="34" charset="0"/>
                <a:cs typeface="Lucida Sans Unicode" panose="020B0602030504020204" pitchFamily="34" charset="0"/>
              </a:rPr>
              <a:t>Ground </a:t>
            </a:r>
            <a:r>
              <a:rPr lang="en-US" sz="2400" dirty="0">
                <a:solidFill>
                  <a:schemeClr val="tx1"/>
                </a:solidFill>
                <a:latin typeface="Lucida Sans Unicode" panose="020B0602030504020204" pitchFamily="34" charset="0"/>
                <a:cs typeface="Lucida Sans Unicode" panose="020B0602030504020204" pitchFamily="34" charset="0"/>
              </a:rPr>
              <a:t>Resource Center. Partners include:</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Goodwill </a:t>
            </a:r>
            <a:r>
              <a:rPr lang="en-US" dirty="0">
                <a:latin typeface="Lucida Sans Unicode" panose="020B0602030504020204" pitchFamily="34" charset="0"/>
                <a:cs typeface="Lucida Sans Unicode" panose="020B0602030504020204" pitchFamily="34" charset="0"/>
              </a:rPr>
              <a:t>of the Finger Lakes</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The </a:t>
            </a:r>
            <a:r>
              <a:rPr lang="en-US" dirty="0">
                <a:latin typeface="Lucida Sans Unicode" panose="020B0602030504020204" pitchFamily="34" charset="0"/>
                <a:cs typeface="Lucida Sans Unicode" panose="020B0602030504020204" pitchFamily="34" charset="0"/>
              </a:rPr>
              <a:t>Arthritis Foundation, Heartland Region</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University </a:t>
            </a:r>
            <a:r>
              <a:rPr lang="en-US" dirty="0">
                <a:latin typeface="Lucida Sans Unicode" panose="020B0602030504020204" pitchFamily="34" charset="0"/>
                <a:cs typeface="Lucida Sans Unicode" panose="020B0602030504020204" pitchFamily="34" charset="0"/>
              </a:rPr>
              <a:t>of Illinois at Urbana-Champaign</a:t>
            </a:r>
          </a:p>
          <a:p>
            <a:pPr lvl="2" eaLnBrk="1" fontAlgn="auto" hangingPunct="1">
              <a:spcAft>
                <a:spcPts val="0"/>
              </a:spcAft>
              <a:defRPr/>
            </a:pPr>
            <a:r>
              <a:rPr lang="en-US" dirty="0" smtClean="0">
                <a:latin typeface="Lucida Sans Unicode" panose="020B0602030504020204" pitchFamily="34" charset="0"/>
                <a:cs typeface="Lucida Sans Unicode" panose="020B0602030504020204" pitchFamily="34" charset="0"/>
              </a:rPr>
              <a:t>Colorado </a:t>
            </a:r>
            <a:r>
              <a:rPr lang="en-US" dirty="0">
                <a:latin typeface="Lucida Sans Unicode" panose="020B0602030504020204" pitchFamily="34" charset="0"/>
                <a:cs typeface="Lucida Sans Unicode" panose="020B0602030504020204" pitchFamily="34" charset="0"/>
              </a:rPr>
              <a:t>State University</a:t>
            </a:r>
          </a:p>
          <a:p>
            <a:pPr lvl="2" eaLnBrk="1" fontAlgn="auto" hangingPunct="1">
              <a:spcAft>
                <a:spcPts val="0"/>
              </a:spcAft>
              <a:defRPr/>
            </a:pPr>
            <a:endParaRPr lang="en-US" sz="900" dirty="0">
              <a:latin typeface="Lucida Sans Unicode" panose="020B0602030504020204" pitchFamily="34" charset="0"/>
              <a:cs typeface="Lucida Sans Unicode" panose="020B0602030504020204" pitchFamily="34" charset="0"/>
            </a:endParaRPr>
          </a:p>
          <a:p>
            <a:pPr lvl="1" eaLnBrk="1" fontAlgn="auto" hangingPunct="1">
              <a:spcAft>
                <a:spcPts val="0"/>
              </a:spcAft>
              <a:defRPr/>
            </a:pPr>
            <a:r>
              <a:rPr lang="en-US" dirty="0" smtClean="0">
                <a:solidFill>
                  <a:schemeClr val="tx1"/>
                </a:solidFill>
                <a:latin typeface="Lucida Sans Unicode" panose="020B0602030504020204" pitchFamily="34" charset="0"/>
                <a:cs typeface="Lucida Sans Unicode" panose="020B0602030504020204" pitchFamily="34" charset="0"/>
              </a:rPr>
              <a:t>More information available at </a:t>
            </a:r>
            <a:r>
              <a:rPr lang="en-US" dirty="0" smtClean="0">
                <a:solidFill>
                  <a:schemeClr val="tx1"/>
                </a:solidFill>
                <a:latin typeface="Lucida Sans Unicode" panose="020B0602030504020204" pitchFamily="34" charset="0"/>
                <a:cs typeface="Lucida Sans Unicode" panose="020B0602030504020204" pitchFamily="34" charset="0"/>
                <a:hlinkClick r:id="rId3"/>
              </a:rPr>
              <a:t>www.agrability.org</a:t>
            </a:r>
            <a:endParaRPr lang="en-US" dirty="0" smtClean="0">
              <a:solidFill>
                <a:schemeClr val="tx1"/>
              </a:solidFill>
              <a:latin typeface="Lucida Sans Unicode" panose="020B0602030504020204" pitchFamily="34" charset="0"/>
              <a:cs typeface="Lucida Sans Unicode" panose="020B0602030504020204" pitchFamily="34" charset="0"/>
            </a:endParaRPr>
          </a:p>
        </p:txBody>
      </p:sp>
      <p:pic>
        <p:nvPicPr>
          <p:cNvPr id="13315"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28600"/>
            <a:ext cx="426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97427"/>
            <a:ext cx="9150820" cy="6458333"/>
          </a:xfrm>
          <a:prstGeom prst="rect">
            <a:avLst/>
          </a:prstGeom>
        </p:spPr>
      </p:pic>
      <p:sp>
        <p:nvSpPr>
          <p:cNvPr id="3" name="TextBox 2"/>
          <p:cNvSpPr txBox="1"/>
          <p:nvPr/>
        </p:nvSpPr>
        <p:spPr>
          <a:xfrm>
            <a:off x="301337" y="415636"/>
            <a:ext cx="4114800" cy="1200329"/>
          </a:xfrm>
          <a:prstGeom prst="rect">
            <a:avLst/>
          </a:prstGeom>
          <a:noFill/>
        </p:spPr>
        <p:txBody>
          <a:bodyPr wrap="square" rtlCol="0">
            <a:spAutoFit/>
          </a:bodyPr>
          <a:lstStyle/>
          <a:p>
            <a:r>
              <a:rPr lang="en-US" sz="3600" dirty="0" smtClean="0">
                <a:ln w="0"/>
                <a:effectLst>
                  <a:outerShdw blurRad="38100" dist="19050" dir="2700000" algn="tl" rotWithShape="0">
                    <a:schemeClr val="dk1">
                      <a:alpha val="40000"/>
                    </a:schemeClr>
                  </a:outerShdw>
                </a:effectLst>
              </a:rPr>
              <a:t>Ed Bell</a:t>
            </a:r>
          </a:p>
          <a:p>
            <a:r>
              <a:rPr lang="en-US" sz="3600" dirty="0" smtClean="0">
                <a:ln w="0"/>
                <a:effectLst>
                  <a:outerShdw blurRad="38100" dist="19050" dir="2700000" algn="tl" rotWithShape="0">
                    <a:schemeClr val="dk1">
                      <a:alpha val="40000"/>
                    </a:schemeClr>
                  </a:outerShdw>
                </a:effectLst>
              </a:rPr>
              <a:t>Hagerstown, Indiana</a:t>
            </a:r>
            <a:endParaRPr lang="en-US" sz="3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905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4463" y="20759"/>
            <a:ext cx="8406245" cy="6841854"/>
          </a:xfrm>
          <a:prstGeom prst="rect">
            <a:avLst/>
          </a:prstGeom>
        </p:spPr>
      </p:pic>
    </p:spTree>
    <p:extLst>
      <p:ext uri="{BB962C8B-B14F-4D97-AF65-F5344CB8AC3E}">
        <p14:creationId xmlns:p14="http://schemas.microsoft.com/office/powerpoint/2010/main" val="25447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73" y="0"/>
            <a:ext cx="8437853" cy="6858000"/>
          </a:xfrm>
          <a:prstGeom prst="rect">
            <a:avLst/>
          </a:prstGeom>
        </p:spPr>
      </p:pic>
    </p:spTree>
    <p:extLst>
      <p:ext uri="{BB962C8B-B14F-4D97-AF65-F5344CB8AC3E}">
        <p14:creationId xmlns:p14="http://schemas.microsoft.com/office/powerpoint/2010/main" val="193933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s Your Customer Eligibile for Vocational Rehabilitation Services">
  <a:themeElements>
    <a:clrScheme name="Office Theme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A7947B"/>
        </a:lt1>
        <a:dk2>
          <a:srgbClr val="FFFFFF"/>
        </a:dk2>
        <a:lt2>
          <a:srgbClr val="808080"/>
        </a:lt2>
        <a:accent1>
          <a:srgbClr val="DFD6C3"/>
        </a:accent1>
        <a:accent2>
          <a:srgbClr val="D69B80"/>
        </a:accent2>
        <a:accent3>
          <a:srgbClr val="D0C8BF"/>
        </a:accent3>
        <a:accent4>
          <a:srgbClr val="000000"/>
        </a:accent4>
        <a:accent5>
          <a:srgbClr val="ECE8DE"/>
        </a:accent5>
        <a:accent6>
          <a:srgbClr val="C28C73"/>
        </a:accent6>
        <a:hlink>
          <a:srgbClr val="CAA966"/>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CAA966"/>
        </a:hlink>
        <a:folHlink>
          <a:srgbClr val="96969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D7643"/>
        </a:lt1>
        <a:dk2>
          <a:srgbClr val="FFFFFF"/>
        </a:dk2>
        <a:lt2>
          <a:srgbClr val="554025"/>
        </a:lt2>
        <a:accent1>
          <a:srgbClr val="CAA966"/>
        </a:accent1>
        <a:accent2>
          <a:srgbClr val="C25422"/>
        </a:accent2>
        <a:accent3>
          <a:srgbClr val="CCBDB0"/>
        </a:accent3>
        <a:accent4>
          <a:srgbClr val="000000"/>
        </a:accent4>
        <a:accent5>
          <a:srgbClr val="E1D1B8"/>
        </a:accent5>
        <a:accent6>
          <a:srgbClr val="B04B1E"/>
        </a:accent6>
        <a:hlink>
          <a:srgbClr val="8488AC"/>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 Your Customer Eligibile for Vocational Rehabilitation Services</Template>
  <TotalTime>3943</TotalTime>
  <Words>854</Words>
  <Application>Microsoft Office PowerPoint</Application>
  <PresentationFormat>On-screen Show (4:3)</PresentationFormat>
  <Paragraphs>142</Paragraphs>
  <Slides>41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Kartika</vt:lpstr>
      <vt:lpstr>Lucida Sans Unicode</vt:lpstr>
      <vt:lpstr>Times</vt:lpstr>
      <vt:lpstr>Times New Roman</vt:lpstr>
      <vt:lpstr>Is Your Customer Eligibile for Vocational Rehabilitation Services</vt:lpstr>
      <vt:lpstr>Secondary Injury: A Conversation with Farmer Ed Bell</vt:lpstr>
      <vt:lpstr>Basic Webinar Instructions</vt:lpstr>
      <vt:lpstr>Basic Webinar Instructions</vt:lpstr>
      <vt:lpstr>Basic Webinar Instructions</vt:lpstr>
      <vt:lpstr>Potential Webinar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of Secondary Injury</vt:lpstr>
      <vt:lpstr>Examples of Secondary Injury</vt:lpstr>
      <vt:lpstr>The Need</vt:lpstr>
      <vt:lpstr>Assessment Tool - Objectives</vt:lpstr>
      <vt:lpstr>Assessment Tool - Objectives</vt:lpstr>
      <vt:lpstr>Home-fabricated AT – Lifts</vt:lpstr>
      <vt:lpstr>Home-fabricated AT – Added Steps</vt:lpstr>
      <vt:lpstr>Home-fabricated AT – Cultivating Cart</vt:lpstr>
      <vt:lpstr>Home-fabricated AT – Utility Vehicle</vt:lpstr>
      <vt:lpstr>Home-fabricated AT – Lift</vt:lpstr>
      <vt:lpstr>Home fabricated AT –- Home Access Lift</vt:lpstr>
      <vt:lpstr>Home-fabricated AT – Lift</vt:lpstr>
      <vt:lpstr>Home-fabricated AT – Added Steps</vt:lpstr>
      <vt:lpstr>Home-fabricated AT –  Added Spring Loaded Steps</vt:lpstr>
      <vt:lpstr>Home-fabricated AT – Lift</vt:lpstr>
      <vt:lpstr>Contents of Assessment Tool</vt:lpstr>
      <vt:lpstr>Contents (…contd)</vt:lpstr>
      <vt:lpstr>Suggested Toolkit for Assessment</vt:lpstr>
      <vt:lpstr>Sample Home-fabricated AT - Lift</vt:lpstr>
      <vt:lpstr>Home-fabricated AT – Cultivating Cart</vt:lpstr>
      <vt:lpstr>Home-fabricated AT -Skid Loader Platform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INJURY ASSESSMENT PROCESS  for ASSISTIVE TECHNOLOGY  (siap-at)</dc:title>
  <dc:creator>Samuel N Mathew</dc:creator>
  <cp:lastModifiedBy>Jones, Paul J</cp:lastModifiedBy>
  <cp:revision>280</cp:revision>
  <cp:lastPrinted>2009-10-01T16:53:05Z</cp:lastPrinted>
  <dcterms:created xsi:type="dcterms:W3CDTF">2009-05-15T01:35:53Z</dcterms:created>
  <dcterms:modified xsi:type="dcterms:W3CDTF">2015-12-09T19:15:41Z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