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3" r:id="rId2"/>
    <p:sldMasterId id="2147483686" r:id="rId3"/>
    <p:sldMasterId id="2147483661" r:id="rId4"/>
    <p:sldMasterId id="2147483698" r:id="rId5"/>
  </p:sldMasterIdLst>
  <p:notesMasterIdLst>
    <p:notesMasterId r:id="rId39"/>
  </p:notesMasterIdLst>
  <p:handoutMasterIdLst>
    <p:handoutMasterId r:id="rId40"/>
  </p:handoutMasterIdLst>
  <p:sldIdLst>
    <p:sldId id="318" r:id="rId6"/>
    <p:sldId id="332" r:id="rId7"/>
    <p:sldId id="333" r:id="rId8"/>
    <p:sldId id="296" r:id="rId9"/>
    <p:sldId id="327" r:id="rId10"/>
    <p:sldId id="326" r:id="rId11"/>
    <p:sldId id="297" r:id="rId12"/>
    <p:sldId id="319" r:id="rId13"/>
    <p:sldId id="320" r:id="rId14"/>
    <p:sldId id="321" r:id="rId15"/>
    <p:sldId id="301" r:id="rId16"/>
    <p:sldId id="302" r:id="rId17"/>
    <p:sldId id="303" r:id="rId18"/>
    <p:sldId id="305" r:id="rId19"/>
    <p:sldId id="306" r:id="rId20"/>
    <p:sldId id="307" r:id="rId21"/>
    <p:sldId id="308" r:id="rId22"/>
    <p:sldId id="309" r:id="rId23"/>
    <p:sldId id="311" r:id="rId24"/>
    <p:sldId id="312" r:id="rId25"/>
    <p:sldId id="328" r:id="rId26"/>
    <p:sldId id="313" r:id="rId27"/>
    <p:sldId id="314" r:id="rId28"/>
    <p:sldId id="315" r:id="rId29"/>
    <p:sldId id="317" r:id="rId30"/>
    <p:sldId id="329" r:id="rId31"/>
    <p:sldId id="316" r:id="rId32"/>
    <p:sldId id="322" r:id="rId33"/>
    <p:sldId id="323" r:id="rId34"/>
    <p:sldId id="324" r:id="rId35"/>
    <p:sldId id="330" r:id="rId36"/>
    <p:sldId id="331" r:id="rId37"/>
    <p:sldId id="325" r:id="rId38"/>
  </p:sldIdLst>
  <p:sldSz cx="9906000" cy="6858000" type="A4"/>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76"/>
    <a:srgbClr val="ECF8FA"/>
    <a:srgbClr val="F3850D"/>
    <a:srgbClr val="FFFFFF"/>
    <a:srgbClr val="0065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Format med tema 2 - dekorfär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Format med tema 2 - dekorfärg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36" autoAdjust="0"/>
    <p:restoredTop sz="76957" autoAdjust="0"/>
  </p:normalViewPr>
  <p:slideViewPr>
    <p:cSldViewPr>
      <p:cViewPr>
        <p:scale>
          <a:sx n="64" d="100"/>
          <a:sy n="64" d="100"/>
        </p:scale>
        <p:origin x="-306" y="-378"/>
      </p:cViewPr>
      <p:guideLst>
        <p:guide orient="horz" pos="2160"/>
        <p:guide pos="312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90"/>
      </p:cViewPr>
      <p:guideLst>
        <p:guide orient="horz" pos="2928"/>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2869" cy="465341"/>
          </a:xfrm>
          <a:prstGeom prst="rect">
            <a:avLst/>
          </a:prstGeom>
        </p:spPr>
        <p:txBody>
          <a:bodyPr vert="horz" lIns="91440" tIns="45720" rIns="91440" bIns="45720" rtlCol="0"/>
          <a:lstStyle>
            <a:lvl1pPr algn="l" eaLnBrk="0" hangingPunct="0">
              <a:defRPr sz="1200">
                <a:cs typeface="+mn-cs"/>
              </a:defRPr>
            </a:lvl1pPr>
          </a:lstStyle>
          <a:p>
            <a:pPr>
              <a:defRPr/>
            </a:pPr>
            <a:endParaRPr lang="sv-SE"/>
          </a:p>
        </p:txBody>
      </p:sp>
      <p:sp>
        <p:nvSpPr>
          <p:cNvPr id="3" name="Platshållare för datum 2"/>
          <p:cNvSpPr>
            <a:spLocks noGrp="1"/>
          </p:cNvSpPr>
          <p:nvPr>
            <p:ph type="dt" sz="quarter" idx="1"/>
          </p:nvPr>
        </p:nvSpPr>
        <p:spPr>
          <a:xfrm>
            <a:off x="3897337" y="0"/>
            <a:ext cx="2982869" cy="465341"/>
          </a:xfrm>
          <a:prstGeom prst="rect">
            <a:avLst/>
          </a:prstGeom>
        </p:spPr>
        <p:txBody>
          <a:bodyPr vert="horz" lIns="91440" tIns="45720" rIns="91440" bIns="45720" rtlCol="0"/>
          <a:lstStyle>
            <a:lvl1pPr algn="r" eaLnBrk="0" hangingPunct="0">
              <a:defRPr sz="1200" smtClean="0">
                <a:cs typeface="+mn-cs"/>
              </a:defRPr>
            </a:lvl1pPr>
          </a:lstStyle>
          <a:p>
            <a:pPr>
              <a:defRPr/>
            </a:pPr>
            <a:fld id="{404A29E9-0CAE-44EE-B41B-A6A7D9686135}" type="datetimeFigureOut">
              <a:rPr lang="sv-SE"/>
              <a:pPr>
                <a:defRPr/>
              </a:pPr>
              <a:t>2012-02-27</a:t>
            </a:fld>
            <a:endParaRPr lang="sv-SE"/>
          </a:p>
        </p:txBody>
      </p:sp>
      <p:sp>
        <p:nvSpPr>
          <p:cNvPr id="4" name="Platshållare för sidfot 3"/>
          <p:cNvSpPr>
            <a:spLocks noGrp="1"/>
          </p:cNvSpPr>
          <p:nvPr>
            <p:ph type="ftr" sz="quarter" idx="2"/>
          </p:nvPr>
        </p:nvSpPr>
        <p:spPr>
          <a:xfrm>
            <a:off x="0" y="8829573"/>
            <a:ext cx="2982869" cy="465340"/>
          </a:xfrm>
          <a:prstGeom prst="rect">
            <a:avLst/>
          </a:prstGeom>
        </p:spPr>
        <p:txBody>
          <a:bodyPr vert="horz" lIns="91440" tIns="45720" rIns="91440" bIns="45720" rtlCol="0" anchor="b"/>
          <a:lstStyle>
            <a:lvl1pPr algn="l" eaLnBrk="0" hangingPunct="0">
              <a:defRPr sz="1200">
                <a:cs typeface="+mn-cs"/>
              </a:defRPr>
            </a:lvl1pPr>
          </a:lstStyle>
          <a:p>
            <a:pPr>
              <a:defRPr/>
            </a:pPr>
            <a:endParaRPr lang="sv-SE"/>
          </a:p>
        </p:txBody>
      </p:sp>
      <p:sp>
        <p:nvSpPr>
          <p:cNvPr id="5" name="Platshållare för bildnummer 4"/>
          <p:cNvSpPr>
            <a:spLocks noGrp="1"/>
          </p:cNvSpPr>
          <p:nvPr>
            <p:ph type="sldNum" sz="quarter" idx="3"/>
          </p:nvPr>
        </p:nvSpPr>
        <p:spPr>
          <a:xfrm>
            <a:off x="3897337" y="8829573"/>
            <a:ext cx="2982869" cy="465340"/>
          </a:xfrm>
          <a:prstGeom prst="rect">
            <a:avLst/>
          </a:prstGeom>
        </p:spPr>
        <p:txBody>
          <a:bodyPr vert="horz" lIns="91440" tIns="45720" rIns="91440" bIns="45720" rtlCol="0" anchor="b"/>
          <a:lstStyle>
            <a:lvl1pPr algn="r" eaLnBrk="0" hangingPunct="0">
              <a:defRPr sz="1200" smtClean="0">
                <a:cs typeface="+mn-cs"/>
              </a:defRPr>
            </a:lvl1pPr>
          </a:lstStyle>
          <a:p>
            <a:pPr>
              <a:defRPr/>
            </a:pPr>
            <a:fld id="{3DBF69F2-5876-4F85-A613-502D459D353A}" type="slidenum">
              <a:rPr lang="sv-SE"/>
              <a:pPr>
                <a:defRPr/>
              </a:pPr>
              <a:t>‹#›</a:t>
            </a:fld>
            <a:endParaRPr lang="sv-SE"/>
          </a:p>
        </p:txBody>
      </p:sp>
    </p:spTree>
    <p:extLst>
      <p:ext uri="{BB962C8B-B14F-4D97-AF65-F5344CB8AC3E}">
        <p14:creationId xmlns:p14="http://schemas.microsoft.com/office/powerpoint/2010/main" xmlns="" val="3496199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2869" cy="465341"/>
          </a:xfrm>
          <a:prstGeom prst="rect">
            <a:avLst/>
          </a:prstGeom>
        </p:spPr>
        <p:txBody>
          <a:bodyPr vert="horz" lIns="91440" tIns="45720" rIns="91440" bIns="45720" rtlCol="0"/>
          <a:lstStyle>
            <a:lvl1pPr algn="l" eaLnBrk="0" hangingPunct="0">
              <a:defRPr sz="1200">
                <a:cs typeface="+mn-cs"/>
              </a:defRPr>
            </a:lvl1pPr>
          </a:lstStyle>
          <a:p>
            <a:pPr>
              <a:defRPr/>
            </a:pPr>
            <a:endParaRPr lang="sv-SE"/>
          </a:p>
        </p:txBody>
      </p:sp>
      <p:sp>
        <p:nvSpPr>
          <p:cNvPr id="3" name="Platshållare för datum 2"/>
          <p:cNvSpPr>
            <a:spLocks noGrp="1"/>
          </p:cNvSpPr>
          <p:nvPr>
            <p:ph type="dt" idx="1"/>
          </p:nvPr>
        </p:nvSpPr>
        <p:spPr>
          <a:xfrm>
            <a:off x="3897337" y="0"/>
            <a:ext cx="2982869" cy="465341"/>
          </a:xfrm>
          <a:prstGeom prst="rect">
            <a:avLst/>
          </a:prstGeom>
        </p:spPr>
        <p:txBody>
          <a:bodyPr vert="horz" lIns="91440" tIns="45720" rIns="91440" bIns="45720" rtlCol="0"/>
          <a:lstStyle>
            <a:lvl1pPr algn="r" eaLnBrk="0" hangingPunct="0">
              <a:defRPr sz="1200" smtClean="0">
                <a:cs typeface="+mn-cs"/>
              </a:defRPr>
            </a:lvl1pPr>
          </a:lstStyle>
          <a:p>
            <a:pPr>
              <a:defRPr/>
            </a:pPr>
            <a:fld id="{6AC6CB0F-453A-4940-AF05-001B875CA972}" type="datetimeFigureOut">
              <a:rPr lang="sv-SE"/>
              <a:pPr>
                <a:defRPr/>
              </a:pPr>
              <a:t>2012-02-27</a:t>
            </a:fld>
            <a:endParaRPr lang="sv-SE"/>
          </a:p>
        </p:txBody>
      </p:sp>
      <p:sp>
        <p:nvSpPr>
          <p:cNvPr id="4" name="Platshållare för bildobjekt 3"/>
          <p:cNvSpPr>
            <a:spLocks noGrp="1" noRot="1" noChangeAspect="1"/>
          </p:cNvSpPr>
          <p:nvPr>
            <p:ph type="sldImg" idx="2"/>
          </p:nvPr>
        </p:nvSpPr>
        <p:spPr>
          <a:xfrm>
            <a:off x="922338" y="696913"/>
            <a:ext cx="5037137" cy="348615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7861" y="4415530"/>
            <a:ext cx="5506093" cy="4183603"/>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8829573"/>
            <a:ext cx="2982869" cy="465340"/>
          </a:xfrm>
          <a:prstGeom prst="rect">
            <a:avLst/>
          </a:prstGeom>
        </p:spPr>
        <p:txBody>
          <a:bodyPr vert="horz" lIns="91440" tIns="45720" rIns="91440" bIns="45720" rtlCol="0" anchor="b"/>
          <a:lstStyle>
            <a:lvl1pPr algn="l" eaLnBrk="0" hangingPunct="0">
              <a:defRPr sz="1200">
                <a:cs typeface="+mn-cs"/>
              </a:defRPr>
            </a:lvl1pPr>
          </a:lstStyle>
          <a:p>
            <a:pPr>
              <a:defRPr/>
            </a:pPr>
            <a:endParaRPr lang="sv-SE"/>
          </a:p>
        </p:txBody>
      </p:sp>
      <p:sp>
        <p:nvSpPr>
          <p:cNvPr id="7" name="Platshållare för bildnummer 6"/>
          <p:cNvSpPr>
            <a:spLocks noGrp="1"/>
          </p:cNvSpPr>
          <p:nvPr>
            <p:ph type="sldNum" sz="quarter" idx="5"/>
          </p:nvPr>
        </p:nvSpPr>
        <p:spPr>
          <a:xfrm>
            <a:off x="3897337" y="8829573"/>
            <a:ext cx="2982869" cy="465340"/>
          </a:xfrm>
          <a:prstGeom prst="rect">
            <a:avLst/>
          </a:prstGeom>
        </p:spPr>
        <p:txBody>
          <a:bodyPr vert="horz" lIns="91440" tIns="45720" rIns="91440" bIns="45720" rtlCol="0" anchor="b"/>
          <a:lstStyle>
            <a:lvl1pPr algn="r" eaLnBrk="0" hangingPunct="0">
              <a:defRPr sz="1200" smtClean="0">
                <a:cs typeface="+mn-cs"/>
              </a:defRPr>
            </a:lvl1pPr>
          </a:lstStyle>
          <a:p>
            <a:pPr>
              <a:defRPr/>
            </a:pPr>
            <a:fld id="{92BEEA6C-8E2A-4111-8419-45C32F409FE8}" type="slidenum">
              <a:rPr lang="sv-SE"/>
              <a:pPr>
                <a:defRPr/>
              </a:pPr>
              <a:t>‹#›</a:t>
            </a:fld>
            <a:endParaRPr lang="sv-SE"/>
          </a:p>
        </p:txBody>
      </p:sp>
    </p:spTree>
    <p:extLst>
      <p:ext uri="{BB962C8B-B14F-4D97-AF65-F5344CB8AC3E}">
        <p14:creationId xmlns:p14="http://schemas.microsoft.com/office/powerpoint/2010/main" xmlns="" val="2549471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at.lth.se/termisk_miljoe/english/tool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eat.lth.se/termisk_miljoe/english/tools/fileadmin/eat/Termisk_miljoe/IREQ2009ver4_2.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tshållare för bildobjekt 1"/>
          <p:cNvSpPr>
            <a:spLocks noGrp="1" noRot="1" noChangeAspect="1"/>
          </p:cNvSpPr>
          <p:nvPr>
            <p:ph type="sldImg"/>
          </p:nvPr>
        </p:nvSpPr>
        <p:spPr bwMode="auto">
          <a:xfrm>
            <a:off x="1127125" y="333375"/>
            <a:ext cx="4676775" cy="3236913"/>
          </a:xfrm>
          <a:noFill/>
          <a:ln>
            <a:solidFill>
              <a:srgbClr val="000000"/>
            </a:solidFill>
            <a:miter lim="800000"/>
            <a:headEnd/>
            <a:tailEnd/>
          </a:ln>
        </p:spPr>
      </p:sp>
      <p:sp>
        <p:nvSpPr>
          <p:cNvPr id="3" name="Platshållare för anteckningar 2"/>
          <p:cNvSpPr>
            <a:spLocks noGrp="1"/>
          </p:cNvSpPr>
          <p:nvPr>
            <p:ph type="body" idx="1"/>
          </p:nvPr>
        </p:nvSpPr>
        <p:spPr>
          <a:xfrm>
            <a:off x="597834" y="3569221"/>
            <a:ext cx="5613244" cy="4383356"/>
          </a:xfrm>
        </p:spPr>
        <p:txBody>
          <a:bodyPr>
            <a:noAutofit/>
          </a:bodyPr>
          <a:lstStyle/>
          <a:p>
            <a:pPr marL="457200" indent="-457200" fontAlgn="auto">
              <a:lnSpc>
                <a:spcPts val="1900"/>
              </a:lnSpc>
              <a:spcBef>
                <a:spcPts val="0"/>
              </a:spcBef>
              <a:spcAft>
                <a:spcPts val="0"/>
              </a:spcAft>
              <a:buFont typeface="+mj-lt"/>
              <a:buNone/>
              <a:defRPr/>
            </a:pPr>
            <a:endParaRPr lang="en-US" sz="1800" dirty="0">
              <a:cs typeface="Arial" pitchFamily="34" charset="0"/>
            </a:endParaRPr>
          </a:p>
        </p:txBody>
      </p:sp>
      <p:sp>
        <p:nvSpPr>
          <p:cNvPr id="6758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671C8A-B093-4B4A-9227-9C23CBC0AFFA}" type="slidenum">
              <a:rPr lang="sv-SE">
                <a:cs typeface="Arial" pitchFamily="34" charset="0"/>
              </a:rPr>
              <a:pPr/>
              <a:t>1</a:t>
            </a:fld>
            <a:endParaRPr lang="sv-SE">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latshållare för bildobjekt 1"/>
          <p:cNvSpPr>
            <a:spLocks noGrp="1" noRot="1" noChangeAspect="1"/>
          </p:cNvSpPr>
          <p:nvPr>
            <p:ph type="sldImg"/>
          </p:nvPr>
        </p:nvSpPr>
        <p:spPr bwMode="auto">
          <a:xfrm>
            <a:off x="1123950" y="219075"/>
            <a:ext cx="4738688" cy="3281363"/>
          </a:xfrm>
          <a:noFill/>
          <a:ln>
            <a:solidFill>
              <a:srgbClr val="000000"/>
            </a:solidFill>
            <a:miter lim="800000"/>
            <a:headEnd/>
            <a:tailEnd/>
          </a:ln>
        </p:spPr>
      </p:sp>
      <p:sp>
        <p:nvSpPr>
          <p:cNvPr id="3" name="Platshållare för anteckningar 2"/>
          <p:cNvSpPr>
            <a:spLocks noGrp="1"/>
          </p:cNvSpPr>
          <p:nvPr>
            <p:ph type="body" idx="1"/>
          </p:nvPr>
        </p:nvSpPr>
        <p:spPr>
          <a:xfrm>
            <a:off x="452035" y="3501784"/>
            <a:ext cx="6196439" cy="5794616"/>
          </a:xfrm>
        </p:spPr>
        <p:txBody>
          <a:bodyPr>
            <a:noAutofit/>
          </a:bodyPr>
          <a:lstStyle/>
          <a:p>
            <a:pPr fontAlgn="auto">
              <a:spcBef>
                <a:spcPts val="0"/>
              </a:spcBef>
              <a:spcAft>
                <a:spcPts val="0"/>
              </a:spcAft>
              <a:defRPr/>
            </a:pPr>
            <a:r>
              <a:rPr lang="en-US" sz="1400" dirty="0" smtClean="0"/>
              <a:t>Most cases of hypothermia develop in air temperatures between 30 &amp; 50°F, significant hypothermia can occur with air temp as high as 65°F, particularly when clothing is wet, or in the water at 72°F</a:t>
            </a:r>
            <a:endParaRPr lang="sv-SE" sz="1400" dirty="0" smtClean="0"/>
          </a:p>
          <a:p>
            <a:pPr fontAlgn="auto">
              <a:lnSpc>
                <a:spcPct val="150000"/>
              </a:lnSpc>
              <a:spcBef>
                <a:spcPts val="0"/>
              </a:spcBef>
              <a:spcAft>
                <a:spcPts val="0"/>
              </a:spcAft>
              <a:defRPr/>
            </a:pPr>
            <a:r>
              <a:rPr lang="en-US" sz="1400" b="1" i="1" dirty="0" smtClean="0"/>
              <a:t>Signs and symptoms of hypothermia:</a:t>
            </a:r>
          </a:p>
          <a:p>
            <a:pPr marL="360000" indent="-360000" fontAlgn="auto">
              <a:spcBef>
                <a:spcPts val="0"/>
              </a:spcBef>
              <a:spcAft>
                <a:spcPts val="0"/>
              </a:spcAft>
              <a:buFont typeface="Arial" pitchFamily="34" charset="0"/>
              <a:buChar char="•"/>
              <a:defRPr/>
            </a:pPr>
            <a:r>
              <a:rPr lang="en-US" sz="1400" dirty="0" smtClean="0"/>
              <a:t>Shivering and feeling of cold</a:t>
            </a:r>
          </a:p>
          <a:p>
            <a:pPr marL="360000" indent="-360000" fontAlgn="auto">
              <a:spcBef>
                <a:spcPts val="0"/>
              </a:spcBef>
              <a:spcAft>
                <a:spcPts val="0"/>
              </a:spcAft>
              <a:buFont typeface="Arial" pitchFamily="34" charset="0"/>
              <a:buChar char="•"/>
              <a:defRPr/>
            </a:pPr>
            <a:r>
              <a:rPr lang="en-US" sz="1400" dirty="0" smtClean="0"/>
              <a:t>Exhaustion, lethargy and apathy</a:t>
            </a:r>
          </a:p>
          <a:p>
            <a:pPr marL="360000" indent="-360000" fontAlgn="auto">
              <a:spcBef>
                <a:spcPts val="0"/>
              </a:spcBef>
              <a:spcAft>
                <a:spcPts val="0"/>
              </a:spcAft>
              <a:buFont typeface="Arial" pitchFamily="34" charset="0"/>
              <a:buChar char="•"/>
              <a:defRPr/>
            </a:pPr>
            <a:r>
              <a:rPr lang="en-US" sz="1400" dirty="0" smtClean="0"/>
              <a:t>Confusion and fumbling hands</a:t>
            </a:r>
          </a:p>
          <a:p>
            <a:pPr marL="360000" indent="-360000" fontAlgn="auto">
              <a:spcBef>
                <a:spcPts val="0"/>
              </a:spcBef>
              <a:spcAft>
                <a:spcPts val="0"/>
              </a:spcAft>
              <a:buFont typeface="Arial" pitchFamily="34" charset="0"/>
              <a:buChar char="•"/>
              <a:defRPr/>
            </a:pPr>
            <a:r>
              <a:rPr lang="en-US" sz="1400" dirty="0" smtClean="0"/>
              <a:t>Rapid heart rate, memory loss and delirium</a:t>
            </a:r>
          </a:p>
          <a:p>
            <a:pPr marL="360000" indent="-360000" fontAlgn="auto">
              <a:spcBef>
                <a:spcPts val="0"/>
              </a:spcBef>
              <a:spcAft>
                <a:spcPts val="0"/>
              </a:spcAft>
              <a:buFont typeface="Arial" pitchFamily="34" charset="0"/>
              <a:buChar char="•"/>
              <a:defRPr/>
            </a:pPr>
            <a:r>
              <a:rPr lang="en-US" sz="1400" dirty="0" smtClean="0"/>
              <a:t>Drowsiness</a:t>
            </a:r>
          </a:p>
          <a:p>
            <a:pPr marL="360000" indent="-360000" fontAlgn="auto">
              <a:spcBef>
                <a:spcPts val="0"/>
              </a:spcBef>
              <a:spcAft>
                <a:spcPts val="0"/>
              </a:spcAft>
              <a:defRPr/>
            </a:pPr>
            <a:r>
              <a:rPr lang="en-US" sz="1400" dirty="0" smtClean="0"/>
              <a:t>When body temperature &lt; 82.4 °F:</a:t>
            </a:r>
          </a:p>
          <a:p>
            <a:pPr marL="360000" indent="-360000" fontAlgn="auto">
              <a:spcBef>
                <a:spcPts val="0"/>
              </a:spcBef>
              <a:spcAft>
                <a:spcPts val="0"/>
              </a:spcAft>
              <a:buFont typeface="Arial" pitchFamily="34" charset="0"/>
              <a:buChar char="•"/>
              <a:defRPr/>
            </a:pPr>
            <a:r>
              <a:rPr lang="en-US" sz="1400" dirty="0" smtClean="0"/>
              <a:t>Coma </a:t>
            </a:r>
          </a:p>
          <a:p>
            <a:pPr marL="360000" indent="-360000" fontAlgn="auto">
              <a:spcBef>
                <a:spcPts val="0"/>
              </a:spcBef>
              <a:spcAft>
                <a:spcPts val="0"/>
              </a:spcAft>
              <a:buFont typeface="Arial" pitchFamily="34" charset="0"/>
              <a:buChar char="•"/>
              <a:defRPr/>
            </a:pPr>
            <a:r>
              <a:rPr lang="en-US" sz="1400" dirty="0" smtClean="0"/>
              <a:t>Ventricular fibrillation</a:t>
            </a:r>
          </a:p>
          <a:p>
            <a:pPr marL="360000" indent="-360000" fontAlgn="auto">
              <a:spcBef>
                <a:spcPts val="0"/>
              </a:spcBef>
              <a:spcAft>
                <a:spcPts val="0"/>
              </a:spcAft>
              <a:buFont typeface="Arial" pitchFamily="34" charset="0"/>
              <a:buChar char="•"/>
              <a:defRPr/>
            </a:pPr>
            <a:r>
              <a:rPr lang="en-US" sz="1400" dirty="0" smtClean="0"/>
              <a:t>May appear deceased</a:t>
            </a:r>
          </a:p>
          <a:p>
            <a:r>
              <a:rPr lang="en-US" sz="1400" b="1" dirty="0" smtClean="0"/>
              <a:t>First symptoms of hypothermia are uncontrollable shivering and feeling of cold</a:t>
            </a:r>
            <a:r>
              <a:rPr lang="en-US" sz="1400" dirty="0" smtClean="0"/>
              <a:t>. As the body’s temperature continues to drop, an individual can become confused, careless, and disoriented. At this point a person may make little or no effort to avoid further exposure to the cold. For those working around machinery or animals, accidental injury is an additional risk. </a:t>
            </a:r>
          </a:p>
          <a:p>
            <a:r>
              <a:rPr lang="en-US" sz="1400" dirty="0" smtClean="0"/>
              <a:t>When the core body temperature </a:t>
            </a:r>
            <a:r>
              <a:rPr lang="en-US" sz="1400" b="1" dirty="0" smtClean="0"/>
              <a:t>falls below 83°F</a:t>
            </a:r>
            <a:r>
              <a:rPr lang="en-US" sz="1400" dirty="0" smtClean="0"/>
              <a:t>, the body’s adaptive mechanisms for reducing heat loss become ineffective and death can occur.</a:t>
            </a:r>
          </a:p>
          <a:p>
            <a:pPr marL="360000" indent="-360000" fontAlgn="auto">
              <a:spcBef>
                <a:spcPts val="0"/>
              </a:spcBef>
              <a:spcAft>
                <a:spcPts val="0"/>
              </a:spcAft>
              <a:defRPr/>
            </a:pPr>
            <a:endParaRPr lang="sv-SE" sz="14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tshållare för bildobjekt 1"/>
          <p:cNvSpPr>
            <a:spLocks noGrp="1" noRot="1" noChangeAspect="1"/>
          </p:cNvSpPr>
          <p:nvPr>
            <p:ph type="sldImg"/>
          </p:nvPr>
        </p:nvSpPr>
        <p:spPr bwMode="auto">
          <a:xfrm>
            <a:off x="1285875" y="219075"/>
            <a:ext cx="4383088" cy="3035300"/>
          </a:xfrm>
          <a:noFill/>
          <a:ln>
            <a:solidFill>
              <a:srgbClr val="000000"/>
            </a:solidFill>
            <a:miter lim="800000"/>
            <a:headEnd/>
            <a:tailEnd/>
          </a:ln>
        </p:spPr>
      </p:sp>
      <p:sp>
        <p:nvSpPr>
          <p:cNvPr id="88066" name="Platshållare för anteckningar 2"/>
          <p:cNvSpPr>
            <a:spLocks noGrp="1"/>
          </p:cNvSpPr>
          <p:nvPr>
            <p:ph type="body" idx="1"/>
          </p:nvPr>
        </p:nvSpPr>
        <p:spPr bwMode="auto">
          <a:xfrm>
            <a:off x="306237" y="3299476"/>
            <a:ext cx="6415136" cy="5799192"/>
          </a:xfrm>
          <a:noFill/>
        </p:spPr>
        <p:txBody>
          <a:bodyPr wrap="square" numCol="1" anchor="t" anchorCtr="0" compatLnSpc="1">
            <a:prstTxWarp prst="textNoShape">
              <a:avLst/>
            </a:prstTxWarp>
            <a:normAutofit/>
          </a:bodyPr>
          <a:lstStyle/>
          <a:p>
            <a:pPr>
              <a:spcBef>
                <a:spcPct val="0"/>
              </a:spcBef>
            </a:pPr>
            <a:r>
              <a:rPr lang="en-US" sz="1400" dirty="0" smtClean="0"/>
              <a:t>Prolonged exposure to cold &amp; wet conditions above freezing point (~32-39F) combined with immobilization causing venous stagnation are the prerequisites for NFCI. It almost always affects legs and feet (trench foot).  </a:t>
            </a:r>
          </a:p>
          <a:p>
            <a:pPr>
              <a:spcBef>
                <a:spcPct val="0"/>
              </a:spcBef>
            </a:pPr>
            <a:endParaRPr lang="en-US" sz="1400" dirty="0" smtClean="0"/>
          </a:p>
          <a:p>
            <a:pPr>
              <a:spcBef>
                <a:spcPct val="0"/>
              </a:spcBef>
            </a:pPr>
            <a:r>
              <a:rPr lang="en-US" sz="1400" dirty="0" smtClean="0"/>
              <a:t>These injuries are more likely if the limb is wet, and if the subject is dehydrated, malnourished, ill, or in poor physical condition, and often develop be a serious problem. NFCI is most often caused by an unawareness of the condition due to the slow and indistinct first appearance of symptoms.</a:t>
            </a:r>
          </a:p>
          <a:p>
            <a:pPr>
              <a:spcBef>
                <a:spcPct val="0"/>
              </a:spcBef>
            </a:pPr>
            <a:r>
              <a:rPr lang="sv-SE" sz="1400" b="1" dirty="0" smtClean="0"/>
              <a:t>Signs and symptoms of NFCI:</a:t>
            </a:r>
          </a:p>
          <a:p>
            <a:pPr marL="279400" indent="-279400">
              <a:spcBef>
                <a:spcPct val="0"/>
              </a:spcBef>
              <a:buFont typeface="Arial" pitchFamily="34" charset="0"/>
              <a:buChar char="•"/>
            </a:pPr>
            <a:r>
              <a:rPr lang="en-US" sz="1400" dirty="0" smtClean="0"/>
              <a:t>cold</a:t>
            </a:r>
          </a:p>
          <a:p>
            <a:pPr marL="279400" indent="-279400">
              <a:spcBef>
                <a:spcPct val="0"/>
              </a:spcBef>
              <a:buFont typeface="Arial" pitchFamily="34" charset="0"/>
              <a:buChar char="•"/>
            </a:pPr>
            <a:r>
              <a:rPr lang="en-US" sz="1400" dirty="0" smtClean="0"/>
              <a:t>swollen </a:t>
            </a:r>
          </a:p>
          <a:p>
            <a:pPr marL="279400" indent="-279400">
              <a:spcBef>
                <a:spcPct val="0"/>
              </a:spcBef>
              <a:buFont typeface="Arial" pitchFamily="34" charset="0"/>
              <a:buChar char="•"/>
            </a:pPr>
            <a:r>
              <a:rPr lang="en-US" sz="1400" dirty="0" smtClean="0"/>
              <a:t>blotchy pink-purple </a:t>
            </a:r>
          </a:p>
          <a:p>
            <a:pPr marL="279400" indent="-279400">
              <a:spcBef>
                <a:spcPct val="0"/>
              </a:spcBef>
              <a:buFont typeface="Arial" pitchFamily="34" charset="0"/>
              <a:buChar char="•"/>
            </a:pPr>
            <a:r>
              <a:rPr lang="en-US" sz="1400" dirty="0" smtClean="0"/>
              <a:t>blanched feet that feel heavy, woody and numb</a:t>
            </a:r>
          </a:p>
          <a:p>
            <a:pPr>
              <a:spcBef>
                <a:spcPct val="0"/>
              </a:spcBef>
            </a:pPr>
            <a:endParaRPr lang="en-US" sz="1400" dirty="0" smtClean="0"/>
          </a:p>
          <a:p>
            <a:pPr>
              <a:spcBef>
                <a:spcPct val="0"/>
              </a:spcBef>
            </a:pPr>
            <a:r>
              <a:rPr lang="en-US" sz="1400" dirty="0" smtClean="0"/>
              <a:t>There is no satisfactory treatment for the long-term effects of NFCI. These may include chronic damage to muscles, nerves, cartilage and bone.</a:t>
            </a:r>
          </a:p>
          <a:p>
            <a:pPr>
              <a:spcBef>
                <a:spcPct val="0"/>
              </a:spcBef>
            </a:pPr>
            <a:endParaRPr lang="en-US" sz="1400" dirty="0" smtClean="0"/>
          </a:p>
          <a:p>
            <a:pPr>
              <a:spcBef>
                <a:spcPct val="0"/>
              </a:spcBef>
            </a:pPr>
            <a:r>
              <a:rPr lang="en-US" sz="1400" dirty="0" smtClean="0"/>
              <a:t>First aid treatment for </a:t>
            </a:r>
            <a:r>
              <a:rPr lang="en-US" sz="1400" b="1" dirty="0" smtClean="0"/>
              <a:t>trench foot </a:t>
            </a:r>
            <a:r>
              <a:rPr lang="en-US" sz="1400" dirty="0" smtClean="0"/>
              <a:t>is similar to the treatment for frostbite, and includes: moving the victim to a warm area; treating the affected part with warm water (102°-110°F) or warm packs; arranging bed rested in a warm environment; and obtaining medical assistance </a:t>
            </a:r>
            <a:r>
              <a:rPr lang="sv-SE" sz="1400" dirty="0" smtClean="0"/>
              <a:t>as soon as possible.</a:t>
            </a:r>
            <a:endParaRPr lang="en-US" sz="14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Platshållare för bildobjekt 1"/>
          <p:cNvSpPr>
            <a:spLocks noGrp="1" noRot="1" noChangeAspect="1"/>
          </p:cNvSpPr>
          <p:nvPr>
            <p:ph type="sldImg"/>
          </p:nvPr>
        </p:nvSpPr>
        <p:spPr bwMode="auto">
          <a:xfrm>
            <a:off x="1150938" y="400050"/>
            <a:ext cx="4652962" cy="3221038"/>
          </a:xfrm>
          <a:noFill/>
          <a:ln>
            <a:solidFill>
              <a:srgbClr val="000000"/>
            </a:solidFill>
            <a:miter lim="800000"/>
            <a:headEnd/>
            <a:tailEnd/>
          </a:ln>
        </p:spPr>
      </p:sp>
      <p:sp>
        <p:nvSpPr>
          <p:cNvPr id="3" name="Platshållare för anteckningar 2"/>
          <p:cNvSpPr>
            <a:spLocks noGrp="1"/>
          </p:cNvSpPr>
          <p:nvPr>
            <p:ph type="body" idx="1"/>
          </p:nvPr>
        </p:nvSpPr>
        <p:spPr>
          <a:xfrm>
            <a:off x="524935" y="3704093"/>
            <a:ext cx="5831942" cy="5592307"/>
          </a:xfrm>
        </p:spPr>
        <p:txBody>
          <a:bodyPr>
            <a:noAutofit/>
          </a:bodyPr>
          <a:lstStyle/>
          <a:p>
            <a:pPr fontAlgn="auto">
              <a:spcBef>
                <a:spcPts val="0"/>
              </a:spcBef>
              <a:spcAft>
                <a:spcPts val="0"/>
              </a:spcAft>
              <a:defRPr/>
            </a:pPr>
            <a:r>
              <a:rPr lang="en-US" sz="1400" dirty="0" smtClean="0"/>
              <a:t>Cold -related diseases are either caused by cold or their fate and symptoms are affected by cold exposure </a:t>
            </a:r>
            <a:endParaRPr lang="sv-SE" sz="1400" dirty="0" smtClean="0"/>
          </a:p>
          <a:p>
            <a:pPr fontAlgn="auto">
              <a:spcBef>
                <a:spcPts val="0"/>
              </a:spcBef>
              <a:spcAft>
                <a:spcPts val="0"/>
              </a:spcAft>
              <a:defRPr/>
            </a:pPr>
            <a:r>
              <a:rPr lang="en-US" sz="1400" b="1" dirty="0" smtClean="0"/>
              <a:t>Cardiovascular diseases - </a:t>
            </a:r>
            <a:r>
              <a:rPr lang="en-US" sz="1400" dirty="0" smtClean="0"/>
              <a:t>Older workers, or those with other disease, such as diabetes and atherosclerosis, may increase risk. Increased blood pressure occurs more often in colder regions </a:t>
            </a:r>
            <a:r>
              <a:rPr lang="sv-SE" sz="1400" dirty="0" smtClean="0"/>
              <a:t>than in warmer regions.</a:t>
            </a:r>
          </a:p>
          <a:p>
            <a:pPr fontAlgn="auto">
              <a:spcBef>
                <a:spcPts val="0"/>
              </a:spcBef>
              <a:spcAft>
                <a:spcPts val="0"/>
              </a:spcAft>
              <a:defRPr/>
            </a:pPr>
            <a:r>
              <a:rPr lang="en-US" sz="1400" b="1" dirty="0" smtClean="0"/>
              <a:t>Respiratory diseases</a:t>
            </a:r>
            <a:r>
              <a:rPr lang="en-US" sz="1400" dirty="0" smtClean="0"/>
              <a:t> </a:t>
            </a:r>
            <a:r>
              <a:rPr lang="en-US" sz="1400" b="1" dirty="0" smtClean="0"/>
              <a:t>- </a:t>
            </a:r>
            <a:r>
              <a:rPr lang="en-US" sz="1400" dirty="0" smtClean="0"/>
              <a:t>It may represent a risk factor at very low temperatures (&lt;-4°F), in particular in combination with high activity to operate heavy work. Inhaling cold, dry air may cause problems for sensitive and older workers at 50°F.</a:t>
            </a:r>
            <a:endParaRPr lang="sv-SE" sz="1400" dirty="0" smtClean="0"/>
          </a:p>
          <a:p>
            <a:pPr fontAlgn="auto">
              <a:spcBef>
                <a:spcPts val="0"/>
              </a:spcBef>
              <a:spcAft>
                <a:spcPts val="0"/>
              </a:spcAft>
              <a:defRPr/>
            </a:pPr>
            <a:r>
              <a:rPr lang="en-US" sz="1400" b="1" dirty="0" smtClean="0"/>
              <a:t>Diseases in peripheral circulation - </a:t>
            </a:r>
            <a:r>
              <a:rPr lang="en-US" sz="1400" dirty="0" smtClean="0"/>
              <a:t>A reversible episodic constriction of the blood vessels in fingers and toes. Constriction of the blood vessels the blood flow in fingers and toes is markedly reduced</a:t>
            </a:r>
            <a:endParaRPr lang="sv-SE" sz="1400" dirty="0" smtClean="0"/>
          </a:p>
          <a:p>
            <a:pPr fontAlgn="auto">
              <a:spcBef>
                <a:spcPts val="0"/>
              </a:spcBef>
              <a:spcAft>
                <a:spcPts val="0"/>
              </a:spcAft>
              <a:defRPr/>
            </a:pPr>
            <a:r>
              <a:rPr lang="en-US" sz="1400" b="1" dirty="0" smtClean="0"/>
              <a:t>Musculoskeletal diseases - </a:t>
            </a:r>
            <a:r>
              <a:rPr lang="en-US" sz="1400" dirty="0" smtClean="0"/>
              <a:t>Hand extensor tenosynovitis can be caused by windy exposure in cold temperatures 32-25°F.  Local cold exposure in a frozen food factory caused 10 times higher incidence of carpal tunnel syndrome than in warm environments.</a:t>
            </a:r>
            <a:endParaRPr lang="sv-SE" sz="1400" dirty="0" smtClean="0"/>
          </a:p>
          <a:p>
            <a:pPr fontAlgn="auto">
              <a:spcBef>
                <a:spcPts val="0"/>
              </a:spcBef>
              <a:spcAft>
                <a:spcPts val="0"/>
              </a:spcAft>
              <a:defRPr/>
            </a:pPr>
            <a:r>
              <a:rPr lang="en-US" sz="1400" dirty="0" smtClean="0"/>
              <a:t>Male </a:t>
            </a:r>
            <a:r>
              <a:rPr lang="en-US" sz="1400" b="1" dirty="0" smtClean="0"/>
              <a:t>death rates </a:t>
            </a:r>
            <a:r>
              <a:rPr lang="en-US" sz="1400" dirty="0" smtClean="0"/>
              <a:t>due to cold exposure are greater than the rates for females, because of inherent risk-taking activities, body fat composition, or other physiological differences</a:t>
            </a:r>
            <a:r>
              <a:rPr lang="sv-SE" sz="1400" dirty="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latshållare för bildobjekt 1"/>
          <p:cNvSpPr>
            <a:spLocks noGrp="1" noRot="1" noChangeAspect="1"/>
          </p:cNvSpPr>
          <p:nvPr>
            <p:ph type="sldImg"/>
          </p:nvPr>
        </p:nvSpPr>
        <p:spPr bwMode="auto">
          <a:xfrm>
            <a:off x="1096963" y="331788"/>
            <a:ext cx="4676775" cy="3236912"/>
          </a:xfrm>
          <a:noFill/>
          <a:ln>
            <a:solidFill>
              <a:srgbClr val="000000"/>
            </a:solidFill>
            <a:miter lim="800000"/>
            <a:headEnd/>
            <a:tailEnd/>
          </a:ln>
        </p:spPr>
      </p:sp>
      <p:sp>
        <p:nvSpPr>
          <p:cNvPr id="3" name="Platshållare för anteckningar 2"/>
          <p:cNvSpPr>
            <a:spLocks noGrp="1"/>
          </p:cNvSpPr>
          <p:nvPr>
            <p:ph type="body" idx="1"/>
          </p:nvPr>
        </p:nvSpPr>
        <p:spPr>
          <a:xfrm>
            <a:off x="670734" y="3704093"/>
            <a:ext cx="5613244" cy="2960331"/>
          </a:xfrm>
        </p:spPr>
        <p:txBody>
          <a:bodyPr>
            <a:noAutofit/>
          </a:bodyPr>
          <a:lstStyle/>
          <a:p>
            <a:pPr marL="360000" indent="-360000" fontAlgn="auto">
              <a:spcBef>
                <a:spcPts val="0"/>
              </a:spcBef>
              <a:spcAft>
                <a:spcPts val="0"/>
              </a:spcAft>
              <a:buFont typeface="Arial" pitchFamily="34" charset="0"/>
              <a:buChar char="•"/>
              <a:defRPr/>
            </a:pPr>
            <a:r>
              <a:rPr lang="en-US" sz="1600" dirty="0" smtClean="0">
                <a:cs typeface="Times New Roman" pitchFamily="18" charset="0"/>
              </a:rPr>
              <a:t>Organizational measures</a:t>
            </a:r>
          </a:p>
          <a:p>
            <a:pPr marL="360000" indent="-360000" algn="just" fontAlgn="auto">
              <a:spcBef>
                <a:spcPts val="0"/>
              </a:spcBef>
              <a:spcAft>
                <a:spcPts val="0"/>
              </a:spcAft>
              <a:buFont typeface="Arial" pitchFamily="34" charset="0"/>
              <a:buChar char="•"/>
              <a:defRPr/>
            </a:pPr>
            <a:r>
              <a:rPr lang="en-US" sz="1600" dirty="0" smtClean="0">
                <a:cs typeface="Times New Roman" pitchFamily="18" charset="0"/>
              </a:rPr>
              <a:t>Technical measures</a:t>
            </a:r>
          </a:p>
          <a:p>
            <a:pPr marL="360000" indent="-360000" algn="just" fontAlgn="auto">
              <a:spcBef>
                <a:spcPts val="0"/>
              </a:spcBef>
              <a:spcAft>
                <a:spcPts val="0"/>
              </a:spcAft>
              <a:buFont typeface="Arial" pitchFamily="34" charset="0"/>
              <a:buChar char="•"/>
              <a:defRPr/>
            </a:pPr>
            <a:r>
              <a:rPr lang="en-US" sz="1600" kern="1000" dirty="0" smtClean="0">
                <a:ea typeface="SimSun"/>
              </a:rPr>
              <a:t>Protective clothing against cold</a:t>
            </a:r>
          </a:p>
          <a:p>
            <a:pPr marL="702900" lvl="1" indent="-342900" fontAlgn="auto">
              <a:spcBef>
                <a:spcPts val="0"/>
              </a:spcBef>
              <a:spcAft>
                <a:spcPts val="0"/>
              </a:spcAft>
              <a:buFont typeface="Arial" pitchFamily="34" charset="0"/>
              <a:buChar char="•"/>
              <a:defRPr/>
            </a:pPr>
            <a:r>
              <a:rPr lang="en-US" sz="1600" kern="1000" dirty="0" smtClean="0">
                <a:ea typeface="SimSun"/>
              </a:rPr>
              <a:t>Thermal insulation and principles of multilayer clothing</a:t>
            </a:r>
          </a:p>
          <a:p>
            <a:pPr marL="360000" indent="-360000" fontAlgn="auto">
              <a:spcBef>
                <a:spcPts val="0"/>
              </a:spcBef>
              <a:spcAft>
                <a:spcPts val="0"/>
              </a:spcAft>
              <a:buFont typeface="Arial" pitchFamily="34" charset="0"/>
              <a:buChar char="•"/>
              <a:defRPr/>
            </a:pPr>
            <a:r>
              <a:rPr lang="en-US" sz="1600" kern="1000" dirty="0" smtClean="0">
                <a:ea typeface="SimSun"/>
              </a:rPr>
              <a:t>Protection of the extremities  (head, hand and foot)</a:t>
            </a:r>
            <a:r>
              <a:rPr lang="en-US" sz="1600" dirty="0" smtClean="0">
                <a:cs typeface="Times New Roman" pitchFamily="18" charset="0"/>
              </a:rPr>
              <a:t> </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Other measures</a:t>
            </a:r>
          </a:p>
          <a:p>
            <a:pPr marL="702900" lvl="1" indent="-342900" fontAlgn="auto">
              <a:spcBef>
                <a:spcPts val="0"/>
              </a:spcBef>
              <a:spcAft>
                <a:spcPts val="0"/>
              </a:spcAft>
              <a:buFont typeface="Arial" pitchFamily="34" charset="0"/>
              <a:buChar char="•"/>
              <a:defRPr/>
            </a:pPr>
            <a:r>
              <a:rPr lang="en-US" sz="1600" dirty="0" smtClean="0">
                <a:cs typeface="Times New Roman" pitchFamily="18" charset="0"/>
              </a:rPr>
              <a:t>Information and training</a:t>
            </a:r>
          </a:p>
          <a:p>
            <a:pPr marL="702900" lvl="1" indent="-342900" fontAlgn="auto">
              <a:spcBef>
                <a:spcPts val="0"/>
              </a:spcBef>
              <a:spcAft>
                <a:spcPts val="0"/>
              </a:spcAft>
              <a:buFont typeface="Arial" pitchFamily="34" charset="0"/>
              <a:buChar char="•"/>
              <a:defRPr/>
            </a:pPr>
            <a:r>
              <a:rPr lang="en-US" sz="1600" dirty="0" smtClean="0">
                <a:cs typeface="Times New Roman" pitchFamily="18" charset="0"/>
              </a:rPr>
              <a:t>Health care/control.</a:t>
            </a:r>
            <a:endParaRPr lang="sv-SE" sz="16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Platshållare för bildobjekt 1"/>
          <p:cNvSpPr>
            <a:spLocks noGrp="1" noRot="1" noChangeAspect="1"/>
          </p:cNvSpPr>
          <p:nvPr>
            <p:ph type="sldImg"/>
          </p:nvPr>
        </p:nvSpPr>
        <p:spPr bwMode="auto">
          <a:xfrm>
            <a:off x="1350963" y="400050"/>
            <a:ext cx="4187825" cy="2898775"/>
          </a:xfrm>
          <a:noFill/>
          <a:ln>
            <a:solidFill>
              <a:srgbClr val="000000"/>
            </a:solidFill>
            <a:miter lim="800000"/>
            <a:headEnd/>
            <a:tailEnd/>
          </a:ln>
        </p:spPr>
      </p:sp>
      <p:sp>
        <p:nvSpPr>
          <p:cNvPr id="3" name="Platshållare för anteckningar 2"/>
          <p:cNvSpPr>
            <a:spLocks noGrp="1"/>
          </p:cNvSpPr>
          <p:nvPr>
            <p:ph type="body" idx="1"/>
          </p:nvPr>
        </p:nvSpPr>
        <p:spPr>
          <a:xfrm>
            <a:off x="816532" y="3501784"/>
            <a:ext cx="5394546" cy="5394899"/>
          </a:xfrm>
        </p:spPr>
        <p:txBody>
          <a:bodyPr>
            <a:noAutofit/>
          </a:bodyPr>
          <a:lstStyle/>
          <a:p>
            <a:pPr marL="360000" indent="-360000" fontAlgn="auto">
              <a:spcBef>
                <a:spcPts val="0"/>
              </a:spcBef>
              <a:spcAft>
                <a:spcPts val="0"/>
              </a:spcAft>
              <a:buFont typeface="Arial" pitchFamily="34" charset="0"/>
              <a:buChar char="•"/>
              <a:defRPr/>
            </a:pPr>
            <a:r>
              <a:rPr lang="en-US" sz="1600" dirty="0" smtClean="0">
                <a:cs typeface="Times New Roman" pitchFamily="18" charset="0"/>
              </a:rPr>
              <a:t>Check climatic conditions for outdoor work; </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Wherever practicable, work on tasks indoors;</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Provide adequate protective clothing;</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Use extra manpower to shorten and reduce exposure to cold;</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Tasks may take longer in the cold - suitable work-rest regimens should reflect task, workload and protection levels; </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Organize a reliable communication system; </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Be flexible regarding intensity/duration of work; </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Provide frequent breaks for hot drinks/food in a heated shelter; </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Allow sufficient recovery time in a heated environment after severe exposures;</a:t>
            </a:r>
          </a:p>
          <a:p>
            <a:pPr fontAlgn="auto">
              <a:spcBef>
                <a:spcPts val="0"/>
              </a:spcBef>
              <a:spcAft>
                <a:spcPts val="0"/>
              </a:spcAft>
              <a:defRPr/>
            </a:pPr>
            <a:endParaRPr lang="en-US" sz="1600" b="1" dirty="0" smtClean="0"/>
          </a:p>
          <a:p>
            <a:pPr fontAlgn="auto">
              <a:spcBef>
                <a:spcPts val="0"/>
              </a:spcBef>
              <a:spcAft>
                <a:spcPts val="0"/>
              </a:spcAft>
              <a:defRPr/>
            </a:pPr>
            <a:r>
              <a:rPr lang="en-US" sz="1600" b="1" dirty="0" smtClean="0"/>
              <a:t>Before every work shift and during the actual work shift </a:t>
            </a:r>
            <a:r>
              <a:rPr lang="en-US" sz="1600" dirty="0" smtClean="0"/>
              <a:t>a number of observations and controls allow safe management of working conditions,  i.e. s</a:t>
            </a:r>
            <a:r>
              <a:rPr lang="en-US" sz="1600" dirty="0" smtClean="0">
                <a:cs typeface="Times New Roman" pitchFamily="18" charset="0"/>
              </a:rPr>
              <a:t>chedule adequate work-rest regimens.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latshållare för bildobjekt 1"/>
          <p:cNvSpPr>
            <a:spLocks noGrp="1" noRot="1" noChangeAspect="1"/>
          </p:cNvSpPr>
          <p:nvPr>
            <p:ph type="sldImg"/>
          </p:nvPr>
        </p:nvSpPr>
        <p:spPr bwMode="auto">
          <a:xfrm>
            <a:off x="1360488" y="400050"/>
            <a:ext cx="4435475" cy="3070225"/>
          </a:xfrm>
          <a:noFill/>
          <a:ln>
            <a:solidFill>
              <a:srgbClr val="000000"/>
            </a:solidFill>
            <a:miter lim="800000"/>
            <a:headEnd/>
            <a:tailEnd/>
          </a:ln>
        </p:spPr>
      </p:sp>
      <p:sp>
        <p:nvSpPr>
          <p:cNvPr id="3" name="Platshållare för anteckningar 2"/>
          <p:cNvSpPr>
            <a:spLocks noGrp="1"/>
          </p:cNvSpPr>
          <p:nvPr>
            <p:ph type="body" idx="1"/>
          </p:nvPr>
        </p:nvSpPr>
        <p:spPr>
          <a:xfrm>
            <a:off x="452037" y="3501784"/>
            <a:ext cx="6123539" cy="2874608"/>
          </a:xfrm>
        </p:spPr>
        <p:txBody>
          <a:bodyPr>
            <a:noAutofit/>
          </a:bodyPr>
          <a:lstStyle/>
          <a:p>
            <a:pPr marL="360000" indent="-360000" fontAlgn="auto">
              <a:spcBef>
                <a:spcPts val="0"/>
              </a:spcBef>
              <a:spcAft>
                <a:spcPts val="0"/>
              </a:spcAft>
              <a:buFont typeface="Arial" pitchFamily="34" charset="0"/>
              <a:buChar char="•"/>
              <a:defRPr/>
            </a:pPr>
            <a:r>
              <a:rPr lang="en-US" sz="1600" dirty="0" smtClean="0">
                <a:cs typeface="Times New Roman" pitchFamily="18" charset="0"/>
              </a:rPr>
              <a:t>Select tools, machinery and equipment intended and tested for cold conditions;</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Store tools, machinery and equipment in protected, preferably heated space, or pre-warm tools, machinery and equipment;</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Insulate metallic handles and controls (rubber, plastic, wood);</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Choose design that allows operation by gloved hands;</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Select tools with slip resistant handles;</a:t>
            </a:r>
          </a:p>
          <a:p>
            <a:pPr marL="360000" indent="-360000" fontAlgn="auto">
              <a:spcBef>
                <a:spcPts val="0"/>
              </a:spcBef>
              <a:spcAft>
                <a:spcPts val="0"/>
              </a:spcAft>
              <a:buFont typeface="Arial" pitchFamily="34" charset="0"/>
              <a:buChar char="•"/>
              <a:defRPr/>
            </a:pPr>
            <a:r>
              <a:rPr lang="en-US" sz="1600" dirty="0" smtClean="0">
                <a:cs typeface="Times New Roman" pitchFamily="18" charset="0"/>
              </a:rPr>
              <a:t>Conduct the repair and maintenance work indoors or prepare for easy repair and maintenance under adverse conditions.</a:t>
            </a:r>
          </a:p>
          <a:p>
            <a:pPr fontAlgn="auto">
              <a:spcBef>
                <a:spcPts val="0"/>
              </a:spcBef>
              <a:spcAft>
                <a:spcPts val="0"/>
              </a:spcAft>
              <a:defRPr/>
            </a:pPr>
            <a:endParaRPr lang="sv-SE" sz="1600" dirty="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Platshållare för bildobjekt 1"/>
          <p:cNvSpPr>
            <a:spLocks noGrp="1" noRot="1" noChangeAspect="1"/>
          </p:cNvSpPr>
          <p:nvPr>
            <p:ph type="sldImg"/>
          </p:nvPr>
        </p:nvSpPr>
        <p:spPr bwMode="auto">
          <a:xfrm>
            <a:off x="1358900" y="265113"/>
            <a:ext cx="4383088" cy="3033712"/>
          </a:xfrm>
          <a:noFill/>
          <a:ln>
            <a:solidFill>
              <a:srgbClr val="000000"/>
            </a:solidFill>
            <a:miter lim="800000"/>
            <a:headEnd/>
            <a:tailEnd/>
          </a:ln>
        </p:spPr>
      </p:sp>
      <p:sp>
        <p:nvSpPr>
          <p:cNvPr id="100354" name="Platshållare för anteckningar 2"/>
          <p:cNvSpPr>
            <a:spLocks noGrp="1"/>
          </p:cNvSpPr>
          <p:nvPr>
            <p:ph type="body" idx="1"/>
          </p:nvPr>
        </p:nvSpPr>
        <p:spPr bwMode="auto">
          <a:xfrm>
            <a:off x="670734" y="3366911"/>
            <a:ext cx="5995722" cy="5731755"/>
          </a:xfrm>
          <a:noFill/>
        </p:spPr>
        <p:txBody>
          <a:bodyPr wrap="square" numCol="1" anchor="t" anchorCtr="0" compatLnSpc="1">
            <a:prstTxWarp prst="textNoShape">
              <a:avLst/>
            </a:prstTxWarp>
            <a:noAutofit/>
          </a:bodyPr>
          <a:lstStyle/>
          <a:p>
            <a:pPr>
              <a:spcBef>
                <a:spcPct val="0"/>
              </a:spcBef>
            </a:pPr>
            <a:r>
              <a:rPr lang="en-US" sz="1600" dirty="0" smtClean="0"/>
              <a:t>In cold season slippery surfaces increase the risk for occupational accidents. The following actions should be made:</a:t>
            </a:r>
          </a:p>
          <a:p>
            <a:pPr marL="342900" indent="-342900">
              <a:spcBef>
                <a:spcPct val="0"/>
              </a:spcBef>
              <a:buFont typeface="+mj-lt"/>
              <a:buAutoNum type="arabicPeriod"/>
            </a:pPr>
            <a:r>
              <a:rPr lang="en-US" sz="1600" dirty="0" smtClean="0"/>
              <a:t>Avoid  installing slippery materials and materials with different friction qualities in the same space</a:t>
            </a:r>
          </a:p>
          <a:p>
            <a:pPr marL="342900" indent="-342900">
              <a:spcBef>
                <a:spcPct val="0"/>
              </a:spcBef>
              <a:buFont typeface="+mj-lt"/>
              <a:buAutoNum type="arabicPeriod"/>
            </a:pPr>
            <a:r>
              <a:rPr lang="en-US" sz="1600" dirty="0" smtClean="0"/>
              <a:t>Ensure that the inclination of floor or ground is adequate for water to flow to drain pit</a:t>
            </a:r>
          </a:p>
          <a:p>
            <a:pPr marL="342900" indent="-342900">
              <a:spcBef>
                <a:spcPct val="0"/>
              </a:spcBef>
              <a:buFont typeface="+mj-lt"/>
              <a:buAutoNum type="arabicPeriod"/>
            </a:pPr>
            <a:r>
              <a:rPr lang="en-US" sz="1600" dirty="0" smtClean="0"/>
              <a:t>Prevent building up of snow at entries with open shelters</a:t>
            </a:r>
          </a:p>
          <a:p>
            <a:pPr marL="342900" indent="-342900">
              <a:spcBef>
                <a:spcPct val="0"/>
              </a:spcBef>
              <a:buFont typeface="+mj-lt"/>
              <a:buAutoNum type="arabicPeriod"/>
            </a:pPr>
            <a:r>
              <a:rPr lang="en-US" sz="1600" dirty="0" smtClean="0"/>
              <a:t>Remove ice and snow from entries, passages, working floors and planes, machinery</a:t>
            </a:r>
          </a:p>
          <a:p>
            <a:pPr marL="342900" indent="-342900">
              <a:spcBef>
                <a:spcPct val="0"/>
              </a:spcBef>
              <a:buFont typeface="+mj-lt"/>
              <a:buAutoNum type="arabicPeriod"/>
            </a:pPr>
            <a:r>
              <a:rPr lang="en-US" sz="1600" dirty="0" smtClean="0"/>
              <a:t>Sand and maintain passages regularly</a:t>
            </a:r>
          </a:p>
          <a:p>
            <a:pPr marL="342900" indent="-342900">
              <a:spcBef>
                <a:spcPct val="0"/>
              </a:spcBef>
              <a:buFont typeface="+mj-lt"/>
              <a:buAutoNum type="arabicPeriod"/>
            </a:pPr>
            <a:r>
              <a:rPr lang="en-US" sz="1600" dirty="0" smtClean="0"/>
              <a:t>Use warning signs if surfaces are slippery</a:t>
            </a:r>
          </a:p>
          <a:p>
            <a:pPr marL="342900" indent="-342900">
              <a:spcBef>
                <a:spcPct val="0"/>
              </a:spcBef>
              <a:buFont typeface="+mj-lt"/>
              <a:buAutoNum type="arabicPeriod"/>
            </a:pPr>
            <a:r>
              <a:rPr lang="en-US" sz="1600" dirty="0" smtClean="0"/>
              <a:t>Choose shoes with anti-slip soles, and equip shoes with anti-skid devices when working outdoors.</a:t>
            </a:r>
          </a:p>
          <a:p>
            <a:pPr>
              <a:spcBef>
                <a:spcPct val="0"/>
              </a:spcBef>
            </a:pPr>
            <a:endParaRPr lang="en-US" sz="1600" dirty="0" smtClean="0"/>
          </a:p>
          <a:p>
            <a:pPr>
              <a:spcBef>
                <a:spcPct val="0"/>
              </a:spcBef>
            </a:pPr>
            <a:r>
              <a:rPr lang="en-US" sz="1600" dirty="0" smtClean="0"/>
              <a:t>General and targeted lighting should be re-checked wintertime. Measure the lighting and compare to following recommendations: </a:t>
            </a:r>
          </a:p>
          <a:p>
            <a:pPr marL="342900" indent="-342900">
              <a:spcBef>
                <a:spcPct val="0"/>
              </a:spcBef>
              <a:buFont typeface="+mj-lt"/>
              <a:buAutoNum type="arabicPeriod"/>
            </a:pPr>
            <a:r>
              <a:rPr lang="en-US" sz="1600" dirty="0" smtClean="0"/>
              <a:t>Provide additional general lighting or spot lighting if needed;</a:t>
            </a:r>
          </a:p>
          <a:p>
            <a:pPr marL="342900" indent="-342900">
              <a:spcBef>
                <a:spcPct val="0"/>
              </a:spcBef>
              <a:buFont typeface="+mj-lt"/>
              <a:buAutoNum type="arabicPeriod"/>
            </a:pPr>
            <a:r>
              <a:rPr lang="en-US" sz="1600" dirty="0" smtClean="0"/>
              <a:t>Eliminate direct glare from unshielded lights, as well as reflections from bright </a:t>
            </a:r>
            <a:r>
              <a:rPr lang="sv-SE" sz="1600" dirty="0" smtClean="0"/>
              <a:t>surfaces.</a:t>
            </a:r>
            <a:endParaRPr lang="sv-SE" sz="1600" dirty="0" smtClean="0">
              <a:cs typeface="Times New Roman" pitchFamily="18" charset="0"/>
            </a:endParaRPr>
          </a:p>
          <a:p>
            <a:pPr>
              <a:spcBef>
                <a:spcPct val="0"/>
              </a:spcBef>
            </a:pPr>
            <a:endParaRPr lang="sv-SE" sz="1600" dirty="0" smtClean="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Platshållare för bildobjekt 1"/>
          <p:cNvSpPr>
            <a:spLocks noGrp="1" noRot="1" noChangeAspect="1"/>
          </p:cNvSpPr>
          <p:nvPr>
            <p:ph type="sldImg"/>
          </p:nvPr>
        </p:nvSpPr>
        <p:spPr bwMode="auto">
          <a:xfrm>
            <a:off x="1150938" y="265113"/>
            <a:ext cx="4652962" cy="3221037"/>
          </a:xfrm>
          <a:noFill/>
          <a:ln>
            <a:solidFill>
              <a:srgbClr val="000000"/>
            </a:solidFill>
            <a:miter lim="800000"/>
            <a:headEnd/>
            <a:tailEnd/>
          </a:ln>
        </p:spPr>
      </p:sp>
      <p:sp>
        <p:nvSpPr>
          <p:cNvPr id="104450" name="Platshållare för anteckningar 2"/>
          <p:cNvSpPr>
            <a:spLocks noGrp="1"/>
          </p:cNvSpPr>
          <p:nvPr>
            <p:ph type="body" idx="1"/>
          </p:nvPr>
        </p:nvSpPr>
        <p:spPr bwMode="auto">
          <a:xfrm>
            <a:off x="519385" y="3569220"/>
            <a:ext cx="5831942" cy="5462336"/>
          </a:xfrm>
          <a:noFill/>
        </p:spPr>
        <p:txBody>
          <a:bodyPr wrap="square" numCol="1" anchor="t" anchorCtr="0" compatLnSpc="1">
            <a:prstTxWarp prst="textNoShape">
              <a:avLst/>
            </a:prstTxWarp>
            <a:noAutofit/>
          </a:bodyPr>
          <a:lstStyle/>
          <a:p>
            <a:pPr>
              <a:spcBef>
                <a:spcPct val="0"/>
              </a:spcBef>
            </a:pPr>
            <a:r>
              <a:rPr lang="en-US" sz="1400" dirty="0" smtClean="0"/>
              <a:t>Besides protection against cold climate (i.e. temperature, wind, rain) there are usually a number of additional requirements for protective clothing, which represent a challenge to clothing manufacturers. Clothing should allow sufficient unrestricted body movement to perform work tasks at a reasonable level of efficiency.</a:t>
            </a:r>
          </a:p>
          <a:p>
            <a:pPr>
              <a:spcBef>
                <a:spcPct val="0"/>
              </a:spcBef>
            </a:pPr>
            <a:endParaRPr lang="en-US" sz="1400" dirty="0" smtClean="0"/>
          </a:p>
          <a:p>
            <a:pPr>
              <a:spcBef>
                <a:spcPct val="0"/>
              </a:spcBef>
            </a:pPr>
            <a:r>
              <a:rPr lang="en-US" sz="1400" b="1" dirty="0" smtClean="0"/>
              <a:t>A multi-layer clothing system provides flexible solutions to match thermal and task demands. </a:t>
            </a:r>
          </a:p>
          <a:p>
            <a:pPr>
              <a:spcBef>
                <a:spcPct val="0"/>
              </a:spcBef>
            </a:pPr>
            <a:endParaRPr lang="en-US" sz="1400" b="1" dirty="0" smtClean="0"/>
          </a:p>
          <a:p>
            <a:pPr algn="ctr">
              <a:spcBef>
                <a:spcPct val="0"/>
              </a:spcBef>
            </a:pPr>
            <a:r>
              <a:rPr lang="en-US" sz="1400" b="1" dirty="0" smtClean="0">
                <a:solidFill>
                  <a:srgbClr val="C00000"/>
                </a:solidFill>
              </a:rPr>
              <a:t>Wear at least three layers! </a:t>
            </a:r>
            <a:endParaRPr lang="en-US" sz="1400" dirty="0" smtClean="0"/>
          </a:p>
          <a:p>
            <a:pPr>
              <a:spcBef>
                <a:spcPct val="0"/>
              </a:spcBef>
            </a:pPr>
            <a:r>
              <a:rPr lang="en-US" sz="1400" dirty="0" smtClean="0"/>
              <a:t>When selecting the multi-layer composition of cold protective clothing, consider the material surface of each layer, and the resulting internal friction between layers. Textile materials with high internal friction may reduce the wearer’s freedom of </a:t>
            </a:r>
            <a:r>
              <a:rPr lang="sv-SE" sz="1400" dirty="0" smtClean="0"/>
              <a:t>movement.</a:t>
            </a:r>
          </a:p>
          <a:p>
            <a:pPr>
              <a:spcBef>
                <a:spcPct val="0"/>
              </a:spcBef>
            </a:pPr>
            <a:endParaRPr lang="sv-SE" sz="1400" dirty="0" smtClean="0"/>
          </a:p>
          <a:p>
            <a:pPr>
              <a:spcBef>
                <a:spcPct val="0"/>
              </a:spcBef>
            </a:pPr>
            <a:r>
              <a:rPr lang="en-US" sz="1400" dirty="0" smtClean="0"/>
              <a:t>The change to multi-layer systems for cold protective garments simplifies drying.</a:t>
            </a:r>
          </a:p>
          <a:p>
            <a:pPr>
              <a:spcBef>
                <a:spcPct val="0"/>
              </a:spcBef>
            </a:pPr>
            <a:endParaRPr lang="en-US" sz="1400" dirty="0" smtClean="0"/>
          </a:p>
          <a:p>
            <a:pPr>
              <a:spcBef>
                <a:spcPct val="0"/>
              </a:spcBef>
            </a:pPr>
            <a:r>
              <a:rPr lang="en-US" sz="1400" dirty="0" smtClean="0"/>
              <a:t>As sweat condensation affects cold weather clothing, it is necessary to dry clothing between uses. Drying is faster for the whole clothing system is garment elements can be separated.</a:t>
            </a:r>
            <a:endParaRPr lang="sv-SE" sz="1400" dirty="0" smtClean="0">
              <a:cs typeface="Times New Roman" pitchFamily="18" charset="0"/>
            </a:endParaRPr>
          </a:p>
          <a:p>
            <a:pPr>
              <a:spcBef>
                <a:spcPct val="0"/>
              </a:spcBef>
            </a:pPr>
            <a:endParaRPr lang="sv-SE" sz="1400" dirty="0" smtClean="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Platshållare för bildobjekt 1"/>
          <p:cNvSpPr>
            <a:spLocks noGrp="1" noRot="1" noChangeAspect="1"/>
          </p:cNvSpPr>
          <p:nvPr>
            <p:ph type="sldImg"/>
          </p:nvPr>
        </p:nvSpPr>
        <p:spPr bwMode="auto">
          <a:xfrm>
            <a:off x="1077913" y="400050"/>
            <a:ext cx="4668837" cy="3232150"/>
          </a:xfrm>
          <a:noFill/>
          <a:ln>
            <a:solidFill>
              <a:srgbClr val="000000"/>
            </a:solidFill>
            <a:miter lim="800000"/>
            <a:headEnd/>
            <a:tailEnd/>
          </a:ln>
        </p:spPr>
      </p:sp>
      <p:sp>
        <p:nvSpPr>
          <p:cNvPr id="9" name="textruta 8"/>
          <p:cNvSpPr txBox="1"/>
          <p:nvPr/>
        </p:nvSpPr>
        <p:spPr>
          <a:xfrm>
            <a:off x="233338" y="3771529"/>
            <a:ext cx="184731" cy="461665"/>
          </a:xfrm>
          <a:prstGeom prst="rect">
            <a:avLst/>
          </a:prstGeom>
          <a:noFill/>
        </p:spPr>
        <p:txBody>
          <a:bodyPr wrap="none" rtlCol="0">
            <a:spAutoFit/>
          </a:bodyPr>
          <a:lstStyle/>
          <a:p>
            <a:endParaRPr lang="sv-SE" dirty="0"/>
          </a:p>
        </p:txBody>
      </p:sp>
      <p:sp>
        <p:nvSpPr>
          <p:cNvPr id="10" name="Rektangel 9"/>
          <p:cNvSpPr/>
          <p:nvPr/>
        </p:nvSpPr>
        <p:spPr>
          <a:xfrm>
            <a:off x="597834" y="3838966"/>
            <a:ext cx="5613244" cy="2062103"/>
          </a:xfrm>
          <a:prstGeom prst="rect">
            <a:avLst/>
          </a:prstGeom>
        </p:spPr>
        <p:txBody>
          <a:bodyPr wrap="square">
            <a:spAutoFit/>
          </a:bodyPr>
          <a:lstStyle/>
          <a:p>
            <a:r>
              <a:rPr lang="sv-SE" sz="1600" dirty="0" smtClean="0">
                <a:latin typeface="+mn-lt"/>
              </a:rPr>
              <a:t>This </a:t>
            </a:r>
            <a:r>
              <a:rPr lang="en-US" sz="1600" dirty="0" smtClean="0">
                <a:latin typeface="+mn-lt"/>
              </a:rPr>
              <a:t>graph</a:t>
            </a:r>
            <a:r>
              <a:rPr lang="ru-RU" sz="1600" dirty="0" smtClean="0">
                <a:latin typeface="+mn-lt"/>
              </a:rPr>
              <a:t> shows examples of time limits for light and moderate work with two insulation levels of clothing. </a:t>
            </a:r>
            <a:r>
              <a:rPr lang="en-US" sz="1600" dirty="0" smtClean="0">
                <a:latin typeface="+mn-lt"/>
              </a:rPr>
              <a:t>When the available clothing system does not provide sufficient insulation, a time limit is calculated for the actual conditions. The time limit depends on the difference between required clothing insulation and that of the available clothing. Since, full protection against cooling is no longer achieved, the time limit is calculated on the basis of an anticipated reduction of body heat content. </a:t>
            </a:r>
            <a:endParaRPr lang="sv-SE" sz="16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861" y="4415530"/>
            <a:ext cx="5506093" cy="1446523"/>
          </a:xfrm>
        </p:spPr>
        <p:txBody>
          <a:bodyPr>
            <a:normAutofit/>
          </a:bodyPr>
          <a:lstStyle/>
          <a:p>
            <a:pPr algn="l">
              <a:spcBef>
                <a:spcPct val="0"/>
              </a:spcBef>
            </a:pPr>
            <a:r>
              <a:rPr lang="en-US" sz="1600" dirty="0" smtClean="0"/>
              <a:t>This Table shows the basic insulation value of clothing. Data only applies to static (resting), wind-still conditions. (See ISO-TR 11079). </a:t>
            </a:r>
          </a:p>
          <a:p>
            <a:pPr algn="l">
              <a:spcBef>
                <a:spcPct val="0"/>
              </a:spcBef>
            </a:pPr>
            <a:endParaRPr lang="en-US" sz="16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600" dirty="0" smtClean="0">
                <a:latin typeface="+mn-lt"/>
              </a:rPr>
              <a:t>*: 1 </a:t>
            </a:r>
            <a:r>
              <a:rPr lang="en-US" sz="1600" dirty="0" err="1" smtClean="0">
                <a:latin typeface="+mn-lt"/>
              </a:rPr>
              <a:t>clo</a:t>
            </a:r>
            <a:r>
              <a:rPr lang="en-US" sz="1600" dirty="0" smtClean="0">
                <a:latin typeface="+mn-lt"/>
              </a:rPr>
              <a:t> = 1/0.155 (</a:t>
            </a:r>
            <a:r>
              <a:rPr lang="en-US" sz="1600" dirty="0" smtClean="0">
                <a:latin typeface="+mn-lt"/>
                <a:cs typeface="Arial"/>
              </a:rPr>
              <a:t>°C*m</a:t>
            </a:r>
            <a:r>
              <a:rPr lang="en-US" sz="1600" baseline="30000" dirty="0" smtClean="0">
                <a:latin typeface="+mn-lt"/>
                <a:cs typeface="Arial"/>
              </a:rPr>
              <a:t>2</a:t>
            </a:r>
            <a:r>
              <a:rPr lang="en-US" sz="1600" dirty="0" smtClean="0">
                <a:latin typeface="+mn-lt"/>
                <a:cs typeface="Arial"/>
              </a:rPr>
              <a:t>/W)</a:t>
            </a:r>
            <a:endParaRPr lang="sv-SE" sz="1600" dirty="0" smtClean="0">
              <a:latin typeface="+mn-lt"/>
            </a:endParaRPr>
          </a:p>
          <a:p>
            <a:pPr algn="l">
              <a:spcBef>
                <a:spcPct val="0"/>
              </a:spcBef>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pPr>
              <a:defRPr/>
            </a:pPr>
            <a:fld id="{92BEEA6C-8E2A-4111-8419-45C32F409FE8}" type="slidenum">
              <a:rPr lang="sv-SE" smtClean="0"/>
              <a:pPr>
                <a:defRPr/>
              </a:pPr>
              <a:t>21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tshållare för bildobjekt 1"/>
          <p:cNvSpPr>
            <a:spLocks noGrp="1" noRot="1" noChangeAspect="1"/>
          </p:cNvSpPr>
          <p:nvPr>
            <p:ph type="sldImg"/>
          </p:nvPr>
        </p:nvSpPr>
        <p:spPr bwMode="auto">
          <a:xfrm>
            <a:off x="1223963" y="333375"/>
            <a:ext cx="4675187" cy="3236913"/>
          </a:xfrm>
          <a:noFill/>
          <a:ln>
            <a:solidFill>
              <a:srgbClr val="000000"/>
            </a:solidFill>
            <a:miter lim="800000"/>
            <a:headEnd/>
            <a:tailEnd/>
          </a:ln>
        </p:spPr>
      </p:sp>
      <p:sp>
        <p:nvSpPr>
          <p:cNvPr id="6963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E1ED8F-E34D-4640-B58D-4323903F9613}" type="slidenum">
              <a:rPr lang="sv-SE">
                <a:cs typeface="Arial" pitchFamily="34" charset="0"/>
              </a:rPr>
              <a:pPr/>
              <a:t>4</a:t>
            </a:fld>
            <a:endParaRPr lang="sv-SE">
              <a:cs typeface="Arial" pitchFamily="34" charset="0"/>
            </a:endParaRPr>
          </a:p>
        </p:txBody>
      </p:sp>
      <p:sp>
        <p:nvSpPr>
          <p:cNvPr id="7" name="Platshållare för anteckningar 2"/>
          <p:cNvSpPr>
            <a:spLocks noGrp="1"/>
          </p:cNvSpPr>
          <p:nvPr>
            <p:ph type="body" sz="quarter" idx="10"/>
          </p:nvPr>
        </p:nvSpPr>
        <p:spPr>
          <a:xfrm>
            <a:off x="524935" y="3569221"/>
            <a:ext cx="6123539" cy="5727180"/>
          </a:xfrm>
        </p:spPr>
        <p:txBody>
          <a:bodyPr>
            <a:noAutofit/>
          </a:bodyPr>
          <a:lstStyle/>
          <a:p>
            <a:pPr algn="l">
              <a:lnSpc>
                <a:spcPts val="1900"/>
              </a:lnSpc>
            </a:pPr>
            <a:r>
              <a:rPr lang="en-US" sz="1400" b="1" dirty="0" smtClean="0"/>
              <a:t>Outdoor cold exposure:</a:t>
            </a:r>
          </a:p>
          <a:p>
            <a:pPr marL="169863" indent="-169863">
              <a:lnSpc>
                <a:spcPts val="1900"/>
              </a:lnSpc>
              <a:buFont typeface="Arial" pitchFamily="34" charset="0"/>
              <a:buChar char="•"/>
            </a:pPr>
            <a:r>
              <a:rPr lang="en-US" sz="1400" dirty="0" smtClean="0"/>
              <a:t>Climate is changing - unpredictable temperature, wind,</a:t>
            </a:r>
            <a:r>
              <a:rPr lang="en-US" sz="1400" baseline="0" dirty="0" smtClean="0"/>
              <a:t> </a:t>
            </a:r>
            <a:r>
              <a:rPr lang="en-US" sz="1400" dirty="0" smtClean="0"/>
              <a:t>snowfall or rain. Ground may be covered by dry or wet snow or ice.</a:t>
            </a:r>
          </a:p>
          <a:p>
            <a:pPr marL="169863" indent="-169863">
              <a:lnSpc>
                <a:spcPts val="1900"/>
              </a:lnSpc>
              <a:buFont typeface="Arial" pitchFamily="34" charset="0"/>
              <a:buChar char="•"/>
            </a:pPr>
            <a:r>
              <a:rPr lang="en-US" sz="1400" kern="1200" baseline="0" dirty="0" smtClean="0">
                <a:solidFill>
                  <a:schemeClr val="tx1"/>
                </a:solidFill>
              </a:rPr>
              <a:t>Physical activity during outdoor cold exposure is often too low to produce enough heat to</a:t>
            </a:r>
            <a:r>
              <a:rPr lang="en-US" sz="1400" kern="1200" dirty="0" smtClean="0">
                <a:solidFill>
                  <a:schemeClr val="tx1"/>
                </a:solidFill>
              </a:rPr>
              <a:t> </a:t>
            </a:r>
            <a:r>
              <a:rPr lang="sv-SE" sz="1400" kern="1200" baseline="0" dirty="0" smtClean="0">
                <a:solidFill>
                  <a:schemeClr val="tx1"/>
                </a:solidFill>
              </a:rPr>
              <a:t>counteract</a:t>
            </a:r>
            <a:r>
              <a:rPr lang="sv-SE" sz="1400" kern="1200" dirty="0" smtClean="0">
                <a:solidFill>
                  <a:schemeClr val="tx1"/>
                </a:solidFill>
              </a:rPr>
              <a:t> </a:t>
            </a:r>
            <a:r>
              <a:rPr lang="sv-SE" sz="1400" kern="1200" baseline="0" dirty="0" smtClean="0">
                <a:solidFill>
                  <a:schemeClr val="tx1"/>
                </a:solidFill>
              </a:rPr>
              <a:t>environmental</a:t>
            </a:r>
            <a:r>
              <a:rPr lang="sv-SE" sz="1400" kern="1200" dirty="0" smtClean="0">
                <a:solidFill>
                  <a:schemeClr val="tx1"/>
                </a:solidFill>
              </a:rPr>
              <a:t> c</a:t>
            </a:r>
            <a:r>
              <a:rPr lang="sv-SE" sz="1400" kern="1200" baseline="0" dirty="0" smtClean="0">
                <a:solidFill>
                  <a:schemeClr val="tx1"/>
                </a:solidFill>
              </a:rPr>
              <a:t>ooling.</a:t>
            </a:r>
            <a:endParaRPr lang="sv-SE" sz="1400" dirty="0" smtClean="0"/>
          </a:p>
          <a:p>
            <a:pPr>
              <a:lnSpc>
                <a:spcPts val="1900"/>
              </a:lnSpc>
            </a:pPr>
            <a:r>
              <a:rPr lang="en-US" sz="1400" b="1" kern="1200" baseline="0" dirty="0" smtClean="0">
                <a:solidFill>
                  <a:schemeClr val="tx1"/>
                </a:solidFill>
              </a:rPr>
              <a:t>Changing environment </a:t>
            </a:r>
            <a:r>
              <a:rPr lang="en-US" sz="1400" b="0" kern="1200" baseline="0" dirty="0" smtClean="0">
                <a:solidFill>
                  <a:schemeClr val="tx1"/>
                </a:solidFill>
              </a:rPr>
              <a:t>is typical problem in agricultural working environment: </a:t>
            </a:r>
          </a:p>
          <a:p>
            <a:pPr marL="169863" indent="-169863">
              <a:lnSpc>
                <a:spcPts val="1900"/>
              </a:lnSpc>
              <a:buFont typeface="Arial" pitchFamily="34" charset="0"/>
              <a:buChar char="•"/>
            </a:pPr>
            <a:r>
              <a:rPr lang="en-US" sz="1400" b="0" kern="1200" baseline="0" dirty="0" smtClean="0">
                <a:solidFill>
                  <a:schemeClr val="tx1"/>
                </a:solidFill>
              </a:rPr>
              <a:t>Different length of cold </a:t>
            </a:r>
            <a:r>
              <a:rPr lang="en-US" sz="1400" kern="1200" baseline="0" dirty="0" smtClean="0">
                <a:solidFill>
                  <a:schemeClr val="tx1"/>
                </a:solidFill>
              </a:rPr>
              <a:t>exposures are interrupted by periods spent indoors. Together with the change in environment, physical activity may also change. Periods of sweating and subsequent cooling thereafter are also common. </a:t>
            </a:r>
          </a:p>
          <a:p>
            <a:pPr marL="169863" indent="-169863">
              <a:lnSpc>
                <a:spcPts val="1900"/>
              </a:lnSpc>
              <a:buFont typeface="Arial" pitchFamily="34" charset="0"/>
              <a:buChar char="•"/>
            </a:pPr>
            <a:r>
              <a:rPr lang="en-US" sz="1400" kern="1200" baseline="0" dirty="0" smtClean="0">
                <a:solidFill>
                  <a:schemeClr val="tx1"/>
                </a:solidFill>
              </a:rPr>
              <a:t>This makes it difficult to dress appropriately and leads easily to both excessive and insufficient thermal clothing insulation. </a:t>
            </a:r>
          </a:p>
          <a:p>
            <a:pPr marL="169863" marR="0" indent="-169863" algn="l" defTabSz="914400" rtl="0" eaLnBrk="1" fontAlgn="auto" latinLnBrk="0" hangingPunct="1">
              <a:lnSpc>
                <a:spcPts val="1900"/>
              </a:lnSpc>
              <a:spcBef>
                <a:spcPts val="0"/>
              </a:spcBef>
              <a:spcAft>
                <a:spcPts val="0"/>
              </a:spcAft>
              <a:buClrTx/>
              <a:buSzTx/>
              <a:buFont typeface="Arial" pitchFamily="34" charset="0"/>
              <a:buChar char="•"/>
              <a:tabLst/>
              <a:defRPr/>
            </a:pPr>
            <a:r>
              <a:rPr lang="en-US" sz="1400" kern="1200" baseline="0" dirty="0" smtClean="0">
                <a:solidFill>
                  <a:schemeClr val="tx1"/>
                </a:solidFill>
              </a:rPr>
              <a:t>Changing environment and activity require continuous thermoregulatory adjustments which may cause a special type of stress.</a:t>
            </a:r>
          </a:p>
          <a:p>
            <a:pPr marL="0" marR="0" indent="0" algn="l" defTabSz="914400" rtl="0" eaLnBrk="1" fontAlgn="auto" latinLnBrk="0" hangingPunct="1">
              <a:lnSpc>
                <a:spcPts val="1900"/>
              </a:lnSpc>
              <a:spcBef>
                <a:spcPts val="0"/>
              </a:spcBef>
              <a:spcAft>
                <a:spcPts val="0"/>
              </a:spcAft>
              <a:buClrTx/>
              <a:buSzTx/>
              <a:buFontTx/>
              <a:buNone/>
              <a:tabLst/>
              <a:defRPr/>
            </a:pPr>
            <a:r>
              <a:rPr lang="en-US" sz="1400" b="1" dirty="0" smtClean="0"/>
              <a:t>Indoor cold exposure:</a:t>
            </a:r>
          </a:p>
          <a:p>
            <a:pPr marL="169863" marR="0" indent="-169863" algn="l" defTabSz="914400" rtl="0" eaLnBrk="1" fontAlgn="auto" latinLnBrk="0" hangingPunct="1">
              <a:lnSpc>
                <a:spcPts val="1900"/>
              </a:lnSpc>
              <a:spcBef>
                <a:spcPts val="0"/>
              </a:spcBef>
              <a:spcAft>
                <a:spcPts val="0"/>
              </a:spcAft>
              <a:buClrTx/>
              <a:buSzTx/>
              <a:buFont typeface="Arial" pitchFamily="34" charset="0"/>
              <a:buChar char="•"/>
              <a:tabLst/>
              <a:defRPr/>
            </a:pPr>
            <a:r>
              <a:rPr lang="en-US" sz="1400" b="0" baseline="0" dirty="0" smtClean="0"/>
              <a:t> When working in the animal barns, milking parlors </a:t>
            </a:r>
            <a:r>
              <a:rPr lang="en-US" sz="1400" kern="1200" baseline="0" dirty="0" smtClean="0">
                <a:solidFill>
                  <a:schemeClr val="tx1"/>
                </a:solidFill>
              </a:rPr>
              <a:t>and in the cabins of farming machinery. </a:t>
            </a:r>
            <a:endParaRPr lang="en-US" sz="1400" b="0" dirty="0" smtClean="0"/>
          </a:p>
          <a:p>
            <a:pPr marL="169863" indent="-169863">
              <a:lnSpc>
                <a:spcPts val="1900"/>
              </a:lnSpc>
              <a:buFont typeface="Arial" pitchFamily="34" charset="0"/>
              <a:buChar char="•"/>
            </a:pPr>
            <a:r>
              <a:rPr lang="en-US" sz="1400" b="1" dirty="0" smtClean="0"/>
              <a:t> </a:t>
            </a:r>
            <a:r>
              <a:rPr lang="en-US" sz="1400" dirty="0" smtClean="0"/>
              <a:t>Most common is exposure to air temperatures between 32-50 °F; Wind speed &lt; 0,4 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Platshållare för bildobjekt 1"/>
          <p:cNvSpPr>
            <a:spLocks noGrp="1" noRot="1" noChangeAspect="1"/>
          </p:cNvSpPr>
          <p:nvPr>
            <p:ph type="sldImg"/>
          </p:nvPr>
        </p:nvSpPr>
        <p:spPr bwMode="auto">
          <a:xfrm>
            <a:off x="1082675" y="436563"/>
            <a:ext cx="4522788" cy="3132137"/>
          </a:xfrm>
          <a:noFill/>
          <a:ln>
            <a:solidFill>
              <a:srgbClr val="000000"/>
            </a:solidFill>
            <a:miter lim="800000"/>
            <a:headEnd/>
            <a:tailEnd/>
          </a:ln>
        </p:spPr>
      </p:sp>
      <p:sp>
        <p:nvSpPr>
          <p:cNvPr id="108546" name="Platshållare för anteckningar 2"/>
          <p:cNvSpPr>
            <a:spLocks noGrp="1"/>
          </p:cNvSpPr>
          <p:nvPr>
            <p:ph type="body" idx="1"/>
          </p:nvPr>
        </p:nvSpPr>
        <p:spPr bwMode="auto">
          <a:xfrm>
            <a:off x="670733" y="3771529"/>
            <a:ext cx="5467446" cy="3102787"/>
          </a:xfrm>
          <a:noFill/>
        </p:spPr>
        <p:txBody>
          <a:bodyPr wrap="square" numCol="1" anchor="t" anchorCtr="0" compatLnSpc="1">
            <a:prstTxWarp prst="textNoShape">
              <a:avLst/>
            </a:prstTxWarp>
            <a:normAutofit/>
          </a:bodyPr>
          <a:lstStyle/>
          <a:p>
            <a:pPr marL="344488" indent="-344488" eaLnBrk="0" hangingPunct="0">
              <a:buFont typeface="Arial" pitchFamily="34" charset="0"/>
              <a:buChar char="•"/>
              <a:defRPr/>
            </a:pPr>
            <a:r>
              <a:rPr lang="en-US" sz="1400" dirty="0" smtClean="0">
                <a:latin typeface="+mn-lt"/>
                <a:cs typeface="Times New Roman" pitchFamily="18" charset="0"/>
              </a:rPr>
              <a:t>Up to 40% of body heat can be lost if head exposed</a:t>
            </a:r>
            <a:endParaRPr lang="sv-SE" sz="1400" b="1" dirty="0" smtClean="0">
              <a:latin typeface="+mn-lt"/>
            </a:endParaRPr>
          </a:p>
          <a:p>
            <a:pPr marL="344488" indent="-344488" eaLnBrk="0" hangingPunct="0">
              <a:buFont typeface="Arial" pitchFamily="34" charset="0"/>
              <a:buChar char="•"/>
              <a:defRPr/>
            </a:pPr>
            <a:r>
              <a:rPr lang="en-US" sz="1400" dirty="0" smtClean="0">
                <a:latin typeface="+mn-lt"/>
                <a:cs typeface="Times New Roman" pitchFamily="18" charset="0"/>
              </a:rPr>
              <a:t>Headgear adjustable to cover forehead, ears, cheeks, chin; Adjust for warmer weather or heavy tasks;</a:t>
            </a:r>
            <a:endParaRPr lang="sv-SE" sz="1400" b="1" dirty="0" smtClean="0">
              <a:latin typeface="+mn-lt"/>
            </a:endParaRPr>
          </a:p>
          <a:p>
            <a:pPr marL="344488" indent="-344488" eaLnBrk="0" hangingPunct="0">
              <a:buFont typeface="Arial" pitchFamily="34" charset="0"/>
              <a:buChar char="•"/>
              <a:defRPr/>
            </a:pPr>
            <a:r>
              <a:rPr lang="en-US" sz="1400" dirty="0" smtClean="0">
                <a:latin typeface="+mn-lt"/>
                <a:cs typeface="Times New Roman" pitchFamily="18" charset="0"/>
              </a:rPr>
              <a:t>Allow sweat to evaporate from the head - important in winter;</a:t>
            </a:r>
          </a:p>
          <a:p>
            <a:pPr marL="344488" indent="-344488" eaLnBrk="0" hangingPunct="0">
              <a:buFont typeface="Arial" pitchFamily="34" charset="0"/>
              <a:buChar char="•"/>
              <a:defRPr/>
            </a:pPr>
            <a:r>
              <a:rPr lang="en-US" sz="1400" dirty="0" smtClean="0">
                <a:latin typeface="+mn-lt"/>
                <a:cs typeface="Times New Roman" pitchFamily="18" charset="0"/>
              </a:rPr>
              <a:t>A hood is helpful in cold, snowy, windy, or rainy weather:</a:t>
            </a:r>
          </a:p>
          <a:p>
            <a:pPr marL="801688" lvl="1" indent="-344488" eaLnBrk="0" hangingPunct="0">
              <a:buFont typeface="Arial" pitchFamily="34" charset="0"/>
              <a:buChar char="•"/>
              <a:defRPr/>
            </a:pPr>
            <a:r>
              <a:rPr lang="en-US" sz="1400" dirty="0" smtClean="0">
                <a:latin typeface="+mn-lt"/>
                <a:cs typeface="Times New Roman" pitchFamily="18" charset="0"/>
              </a:rPr>
              <a:t>Adjustable; </a:t>
            </a:r>
          </a:p>
          <a:p>
            <a:pPr marL="801688" lvl="1" indent="-344488" eaLnBrk="0" hangingPunct="0">
              <a:buFont typeface="Arial" pitchFamily="34" charset="0"/>
              <a:buChar char="•"/>
              <a:defRPr/>
            </a:pPr>
            <a:r>
              <a:rPr lang="en-US" sz="1400" dirty="0" smtClean="0">
                <a:latin typeface="+mn-lt"/>
                <a:cs typeface="Times New Roman" pitchFamily="18" charset="0"/>
              </a:rPr>
              <a:t>Big enough to fit over a helmet, </a:t>
            </a:r>
          </a:p>
          <a:p>
            <a:pPr marL="801688" lvl="1" indent="-344488" eaLnBrk="0" hangingPunct="0">
              <a:buFont typeface="Arial" pitchFamily="34" charset="0"/>
              <a:buChar char="•"/>
              <a:defRPr/>
            </a:pPr>
            <a:r>
              <a:rPr lang="en-US" sz="1400" dirty="0" smtClean="0">
                <a:latin typeface="+mn-lt"/>
                <a:cs typeface="Times New Roman" pitchFamily="18" charset="0"/>
              </a:rPr>
              <a:t>Protect the face from wind (at sides) and rain; </a:t>
            </a:r>
          </a:p>
          <a:p>
            <a:pPr marL="801688" lvl="1" indent="-344488" eaLnBrk="0" hangingPunct="0">
              <a:buFont typeface="Arial" pitchFamily="34" charset="0"/>
              <a:buChar char="•"/>
              <a:defRPr/>
            </a:pPr>
            <a:r>
              <a:rPr lang="en-US" sz="1400" dirty="0" smtClean="0">
                <a:latin typeface="+mn-lt"/>
                <a:cs typeface="Times New Roman" pitchFamily="18" charset="0"/>
              </a:rPr>
              <a:t>Good field of view, including sideways</a:t>
            </a:r>
          </a:p>
          <a:p>
            <a:pPr marL="344488" indent="-344488" eaLnBrk="0" hangingPunct="0">
              <a:buFont typeface="Arial" pitchFamily="34" charset="0"/>
              <a:buChar char="•"/>
              <a:defRPr/>
            </a:pPr>
            <a:r>
              <a:rPr lang="en-US" sz="1400" dirty="0" smtClean="0">
                <a:latin typeface="+mn-lt"/>
                <a:cs typeface="Times New Roman" pitchFamily="18" charset="0"/>
              </a:rPr>
              <a:t>In extreme cold and wind – a </a:t>
            </a:r>
            <a:r>
              <a:rPr lang="en-US" sz="1400" u="sng" dirty="0" smtClean="0">
                <a:latin typeface="+mn-lt"/>
                <a:cs typeface="Times New Roman" pitchFamily="18" charset="0"/>
              </a:rPr>
              <a:t>balaclava</a:t>
            </a:r>
            <a:r>
              <a:rPr lang="en-US" sz="1400" dirty="0" smtClean="0">
                <a:latin typeface="+mn-lt"/>
                <a:cs typeface="Times New Roman" pitchFamily="18" charset="0"/>
              </a:rPr>
              <a:t> or </a:t>
            </a:r>
            <a:r>
              <a:rPr lang="en-US" sz="1400" u="sng" dirty="0" smtClean="0">
                <a:latin typeface="+mn-lt"/>
                <a:cs typeface="Times New Roman" pitchFamily="18" charset="0"/>
              </a:rPr>
              <a:t>facemask</a:t>
            </a:r>
            <a:r>
              <a:rPr lang="en-US" sz="1400" dirty="0" smtClean="0">
                <a:latin typeface="+mn-lt"/>
                <a:cs typeface="Times New Roman" pitchFamily="18" charset="0"/>
              </a:rPr>
              <a:t> is recommended. </a:t>
            </a:r>
            <a:endParaRPr lang="sv-SE" sz="1400" b="1" dirty="0" smtClean="0">
              <a:latin typeface="+mn-lt"/>
            </a:endParaRPr>
          </a:p>
          <a:p>
            <a:pPr>
              <a:spcBef>
                <a:spcPct val="0"/>
              </a:spcBef>
            </a:pPr>
            <a:endParaRPr lang="en-US" sz="2400" dirty="0" smtClean="0">
              <a:cs typeface="Times New Roman" pitchFamily="18" charset="0"/>
            </a:endParaRPr>
          </a:p>
          <a:p>
            <a:pPr>
              <a:spcBef>
                <a:spcPct val="0"/>
              </a:spcBef>
            </a:pPr>
            <a:endParaRPr lang="sv-SE" sz="2400" dirty="0" smtClean="0"/>
          </a:p>
          <a:p>
            <a:pPr>
              <a:spcBef>
                <a:spcPct val="0"/>
              </a:spcBef>
            </a:pPr>
            <a:endParaRPr lang="sv-SE" sz="2400" dirty="0" smtClean="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Platshållare för bildobjekt 1"/>
          <p:cNvSpPr>
            <a:spLocks noGrp="1" noRot="1" noChangeAspect="1"/>
          </p:cNvSpPr>
          <p:nvPr>
            <p:ph type="sldImg"/>
          </p:nvPr>
        </p:nvSpPr>
        <p:spPr bwMode="auto">
          <a:xfrm>
            <a:off x="1255713" y="503238"/>
            <a:ext cx="4427537" cy="3065462"/>
          </a:xfrm>
          <a:noFill/>
          <a:ln>
            <a:solidFill>
              <a:srgbClr val="000000"/>
            </a:solidFill>
            <a:miter lim="800000"/>
            <a:headEnd/>
            <a:tailEnd/>
          </a:ln>
        </p:spPr>
      </p:sp>
      <p:sp>
        <p:nvSpPr>
          <p:cNvPr id="3" name="Platshållare för anteckningar 2"/>
          <p:cNvSpPr>
            <a:spLocks noGrp="1"/>
          </p:cNvSpPr>
          <p:nvPr>
            <p:ph type="body" idx="1"/>
          </p:nvPr>
        </p:nvSpPr>
        <p:spPr>
          <a:xfrm>
            <a:off x="452036" y="3771529"/>
            <a:ext cx="6159500" cy="5327858"/>
          </a:xfrm>
        </p:spPr>
        <p:txBody>
          <a:bodyPr>
            <a:noAutofit/>
          </a:bodyPr>
          <a:lstStyle/>
          <a:p>
            <a:pPr fontAlgn="auto">
              <a:spcBef>
                <a:spcPts val="0"/>
              </a:spcBef>
              <a:spcAft>
                <a:spcPts val="0"/>
              </a:spcAft>
              <a:defRPr/>
            </a:pPr>
            <a:r>
              <a:rPr lang="en-US" sz="1400" dirty="0" smtClean="0"/>
              <a:t>The selection of gloves or mittens should not be taken lightly, since both forms of handwear can reduce the wearer’s ability to perform tasks requiring dexterity and tactile sensitivity.</a:t>
            </a:r>
          </a:p>
          <a:p>
            <a:pPr marL="360000" indent="-360000" fontAlgn="auto">
              <a:spcBef>
                <a:spcPts val="0"/>
              </a:spcBef>
              <a:spcAft>
                <a:spcPts val="0"/>
              </a:spcAft>
              <a:buFont typeface="Arial" pitchFamily="34" charset="0"/>
              <a:buChar char="•"/>
              <a:defRPr/>
            </a:pPr>
            <a:r>
              <a:rPr lang="en-US" sz="1400" b="1" u="sng" dirty="0" smtClean="0">
                <a:cs typeface="Times New Roman" pitchFamily="18" charset="0"/>
              </a:rPr>
              <a:t>Gloves</a:t>
            </a:r>
            <a:r>
              <a:rPr lang="en-US" sz="1400" dirty="0" smtClean="0">
                <a:cs typeface="Times New Roman" pitchFamily="18" charset="0"/>
              </a:rPr>
              <a:t> may be equipped with slip-resistant palms and finger pads to provide a better grip on smooth objects. This will help if additional grip force would otherwise be required to prevent the object from moving in the hand;</a:t>
            </a:r>
          </a:p>
          <a:p>
            <a:pPr marL="360000" indent="-360000" fontAlgn="auto">
              <a:spcBef>
                <a:spcPts val="0"/>
              </a:spcBef>
              <a:spcAft>
                <a:spcPts val="0"/>
              </a:spcAft>
              <a:buFont typeface="Arial" pitchFamily="34" charset="0"/>
              <a:buChar char="•"/>
              <a:defRPr/>
            </a:pPr>
            <a:r>
              <a:rPr lang="en-US" sz="1400" b="1" u="sng" dirty="0" smtClean="0">
                <a:cs typeface="Times New Roman" pitchFamily="18" charset="0"/>
              </a:rPr>
              <a:t>Mittens</a:t>
            </a:r>
            <a:r>
              <a:rPr lang="en-US" sz="1400" dirty="0" smtClean="0">
                <a:cs typeface="Times New Roman" pitchFamily="18" charset="0"/>
              </a:rPr>
              <a:t> provide greater protection than gloves in very cold temperatures, and should be considered when dexterity is not a major consideration;</a:t>
            </a:r>
          </a:p>
          <a:p>
            <a:pPr marL="360000" indent="-360000" fontAlgn="auto">
              <a:spcBef>
                <a:spcPts val="0"/>
              </a:spcBef>
              <a:spcAft>
                <a:spcPts val="0"/>
              </a:spcAft>
              <a:buFont typeface="Arial" pitchFamily="34" charset="0"/>
              <a:buChar char="•"/>
              <a:defRPr/>
            </a:pPr>
            <a:r>
              <a:rPr lang="en-US" sz="1400" b="1" u="sng" dirty="0" smtClean="0">
                <a:cs typeface="Times New Roman" pitchFamily="18" charset="0"/>
              </a:rPr>
              <a:t>Double gloving </a:t>
            </a:r>
            <a:r>
              <a:rPr lang="en-US" sz="1400" dirty="0" smtClean="0">
                <a:cs typeface="Times New Roman" pitchFamily="18" charset="0"/>
              </a:rPr>
              <a:t>use of a thin inner glove (PES, PP, WO) under work gloves/mittens is recommended if precision tasks have to be carried out in the cold.</a:t>
            </a:r>
          </a:p>
          <a:p>
            <a:pPr fontAlgn="auto">
              <a:spcBef>
                <a:spcPts val="0"/>
              </a:spcBef>
              <a:spcAft>
                <a:spcPts val="0"/>
              </a:spcAft>
              <a:defRPr/>
            </a:pPr>
            <a:endParaRPr lang="en-US" sz="1400" dirty="0" smtClean="0">
              <a:cs typeface="Times New Roman" pitchFamily="18" charset="0"/>
            </a:endParaRPr>
          </a:p>
          <a:p>
            <a:pPr fontAlgn="auto">
              <a:spcBef>
                <a:spcPts val="0"/>
              </a:spcBef>
              <a:spcAft>
                <a:spcPts val="0"/>
              </a:spcAft>
              <a:defRPr/>
            </a:pPr>
            <a:r>
              <a:rPr lang="en-US" sz="1400" dirty="0" smtClean="0">
                <a:cs typeface="Times New Roman" pitchFamily="18" charset="0"/>
              </a:rPr>
              <a:t>For handling rough or injurious material e.g. logging operations, building construction and handling chemicals etc., safety gloves are used.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Platshållare för bildobjekt 1"/>
          <p:cNvSpPr>
            <a:spLocks noGrp="1" noRot="1" noChangeAspect="1"/>
          </p:cNvSpPr>
          <p:nvPr>
            <p:ph type="sldImg"/>
          </p:nvPr>
        </p:nvSpPr>
        <p:spPr bwMode="auto">
          <a:xfrm>
            <a:off x="1492250" y="130175"/>
            <a:ext cx="3897313" cy="2697163"/>
          </a:xfrm>
          <a:noFill/>
          <a:ln>
            <a:solidFill>
              <a:srgbClr val="000000"/>
            </a:solidFill>
            <a:miter lim="800000"/>
            <a:headEnd/>
            <a:tailEnd/>
          </a:ln>
        </p:spPr>
      </p:sp>
      <p:sp>
        <p:nvSpPr>
          <p:cNvPr id="3" name="Platshållare för anteckningar 2"/>
          <p:cNvSpPr>
            <a:spLocks noGrp="1"/>
          </p:cNvSpPr>
          <p:nvPr>
            <p:ph type="body" idx="1"/>
          </p:nvPr>
        </p:nvSpPr>
        <p:spPr>
          <a:xfrm>
            <a:off x="452035" y="2827423"/>
            <a:ext cx="5977741" cy="5664644"/>
          </a:xfrm>
        </p:spPr>
        <p:txBody>
          <a:bodyPr>
            <a:noAutofit/>
          </a:bodyPr>
          <a:lstStyle/>
          <a:p>
            <a:pPr fontAlgn="auto">
              <a:spcBef>
                <a:spcPts val="0"/>
              </a:spcBef>
              <a:spcAft>
                <a:spcPts val="0"/>
              </a:spcAft>
              <a:defRPr/>
            </a:pPr>
            <a:r>
              <a:rPr lang="en-US" dirty="0" smtClean="0"/>
              <a:t>Foot cooling occurs mostly when people stand still, especially when footwear has become moist</a:t>
            </a:r>
            <a:endParaRPr lang="sv-SE" dirty="0" smtClean="0"/>
          </a:p>
          <a:p>
            <a:pPr marL="169863" indent="-169863" fontAlgn="auto">
              <a:spcBef>
                <a:spcPts val="0"/>
              </a:spcBef>
              <a:spcAft>
                <a:spcPts val="0"/>
              </a:spcAft>
              <a:buFont typeface="Arial" pitchFamily="34" charset="0"/>
              <a:buChar char="•"/>
              <a:defRPr/>
            </a:pPr>
            <a:r>
              <a:rPr lang="en-US" b="1" u="sng" dirty="0" smtClean="0">
                <a:cs typeface="Times New Roman" pitchFamily="18" charset="0"/>
              </a:rPr>
              <a:t>Outerwear (typically boots or shoes) </a:t>
            </a:r>
            <a:r>
              <a:rPr lang="en-US" dirty="0" smtClean="0">
                <a:cs typeface="Times New Roman" pitchFamily="18" charset="0"/>
              </a:rPr>
              <a:t>Provide adequate traction on walking and climbing surfaces encountered.</a:t>
            </a:r>
          </a:p>
          <a:p>
            <a:pPr marL="169863" indent="-169863" fontAlgn="auto">
              <a:spcBef>
                <a:spcPts val="0"/>
              </a:spcBef>
              <a:spcAft>
                <a:spcPts val="0"/>
              </a:spcAft>
              <a:buFont typeface="Arial" pitchFamily="34" charset="0"/>
              <a:buChar char="•"/>
              <a:defRPr/>
            </a:pPr>
            <a:r>
              <a:rPr lang="en-US" b="1" u="sng" dirty="0" smtClean="0">
                <a:cs typeface="Times New Roman" pitchFamily="18" charset="0"/>
              </a:rPr>
              <a:t>Innerwear (socks, liners, and insoles) </a:t>
            </a:r>
            <a:r>
              <a:rPr lang="en-US" dirty="0" smtClean="0">
                <a:cs typeface="Times New Roman" pitchFamily="18" charset="0"/>
              </a:rPr>
              <a:t>The soles of the winter footwear should be thick, loose insoles increase the thermal insulation of the sole  and can be removed and dried easily. Moist socks should be replaced with dry ones.</a:t>
            </a:r>
          </a:p>
          <a:p>
            <a:pPr marL="169863" indent="-169863" fontAlgn="auto">
              <a:spcBef>
                <a:spcPts val="0"/>
              </a:spcBef>
              <a:spcAft>
                <a:spcPts val="0"/>
              </a:spcAft>
              <a:buFont typeface="Arial" pitchFamily="34" charset="0"/>
              <a:buChar char="•"/>
              <a:defRPr/>
            </a:pPr>
            <a:r>
              <a:rPr lang="en-US" dirty="0" smtClean="0">
                <a:cs typeface="Times New Roman" pitchFamily="18" charset="0"/>
              </a:rPr>
              <a:t>The footwear and feet should be kept dry, as moisture reduces thermal insulation and can cause sores. Workers should take off the footwear during breaks and let footwear dry and feet to “breath” if possible. </a:t>
            </a:r>
          </a:p>
          <a:p>
            <a:pPr marL="169863" indent="-169863" fontAlgn="auto">
              <a:spcBef>
                <a:spcPts val="0"/>
              </a:spcBef>
              <a:spcAft>
                <a:spcPts val="0"/>
              </a:spcAft>
              <a:buFont typeface="Arial" pitchFamily="34" charset="0"/>
              <a:buChar char="•"/>
              <a:defRPr/>
            </a:pPr>
            <a:r>
              <a:rPr lang="en-US" dirty="0" smtClean="0">
                <a:cs typeface="Times New Roman" pitchFamily="18" charset="0"/>
              </a:rPr>
              <a:t>Greatest performance and comfort is achieved where both innerwear and outerwear are optimized as a unified footwear system.</a:t>
            </a:r>
          </a:p>
          <a:p>
            <a:pPr marL="360000" indent="-360000" fontAlgn="auto">
              <a:spcBef>
                <a:spcPts val="0"/>
              </a:spcBef>
              <a:spcAft>
                <a:spcPts val="0"/>
              </a:spcAft>
              <a:defRPr/>
            </a:pPr>
            <a:endParaRPr lang="en-US" b="1" dirty="0" smtClean="0">
              <a:cs typeface="Times New Roman" pitchFamily="18" charset="0"/>
            </a:endParaRPr>
          </a:p>
          <a:p>
            <a:pPr marL="360000" indent="-360000" fontAlgn="auto">
              <a:spcBef>
                <a:spcPts val="0"/>
              </a:spcBef>
              <a:spcAft>
                <a:spcPts val="0"/>
              </a:spcAft>
              <a:defRPr/>
            </a:pPr>
            <a:r>
              <a:rPr lang="en-US" b="1" dirty="0" smtClean="0">
                <a:cs typeface="Times New Roman" pitchFamily="18" charset="0"/>
              </a:rPr>
              <a:t>The insulated footwear system should:</a:t>
            </a:r>
          </a:p>
          <a:p>
            <a:pPr marL="169863" indent="-169863" fontAlgn="auto">
              <a:spcBef>
                <a:spcPts val="0"/>
              </a:spcBef>
              <a:spcAft>
                <a:spcPts val="0"/>
              </a:spcAft>
              <a:buFont typeface="Arial" pitchFamily="34" charset="0"/>
              <a:buChar char="•"/>
              <a:defRPr/>
            </a:pPr>
            <a:r>
              <a:rPr lang="en-US" dirty="0" smtClean="0">
                <a:cs typeface="Times New Roman" pitchFamily="18" charset="0"/>
              </a:rPr>
              <a:t>Provide adequate traction on walking and climbing surfaces; </a:t>
            </a:r>
          </a:p>
          <a:p>
            <a:pPr marL="169863" indent="-169863" fontAlgn="auto">
              <a:spcBef>
                <a:spcPts val="0"/>
              </a:spcBef>
              <a:spcAft>
                <a:spcPts val="0"/>
              </a:spcAft>
              <a:buFont typeface="Arial" pitchFamily="34" charset="0"/>
              <a:buChar char="•"/>
              <a:defRPr/>
            </a:pPr>
            <a:r>
              <a:rPr lang="en-US" dirty="0" smtClean="0">
                <a:cs typeface="Times New Roman" pitchFamily="18" charset="0"/>
              </a:rPr>
              <a:t>Be light in weight and not bulky;</a:t>
            </a:r>
          </a:p>
          <a:p>
            <a:pPr marL="169863" indent="-169863" fontAlgn="auto">
              <a:spcBef>
                <a:spcPts val="0"/>
              </a:spcBef>
              <a:spcAft>
                <a:spcPts val="0"/>
              </a:spcAft>
              <a:buFont typeface="Arial" pitchFamily="34" charset="0"/>
              <a:buChar char="•"/>
              <a:defRPr/>
            </a:pPr>
            <a:r>
              <a:rPr lang="en-US" dirty="0" smtClean="0">
                <a:cs typeface="Times New Roman" pitchFamily="18" charset="0"/>
              </a:rPr>
              <a:t>Be flexible (not excessively restricting ankle, toe, and foot </a:t>
            </a:r>
          </a:p>
          <a:p>
            <a:pPr marL="169863" indent="-169863" fontAlgn="auto">
              <a:spcBef>
                <a:spcPts val="0"/>
              </a:spcBef>
              <a:spcAft>
                <a:spcPts val="0"/>
              </a:spcAft>
              <a:buFont typeface="Arial" pitchFamily="34" charset="0"/>
              <a:buChar char="•"/>
              <a:defRPr/>
            </a:pPr>
            <a:r>
              <a:rPr lang="en-US" dirty="0" smtClean="0">
                <a:cs typeface="Times New Roman" pitchFamily="18" charset="0"/>
              </a:rPr>
              <a:t>movements), support the foot adequately on uneven surfaces;</a:t>
            </a:r>
          </a:p>
          <a:p>
            <a:pPr marL="169863" indent="-169863" fontAlgn="auto">
              <a:spcBef>
                <a:spcPts val="0"/>
              </a:spcBef>
              <a:spcAft>
                <a:spcPts val="0"/>
              </a:spcAft>
              <a:buFont typeface="Arial" pitchFamily="34" charset="0"/>
              <a:buChar char="•"/>
              <a:defRPr/>
            </a:pPr>
            <a:r>
              <a:rPr lang="en-US" dirty="0" smtClean="0">
                <a:cs typeface="Times New Roman" pitchFamily="18" charset="0"/>
              </a:rPr>
              <a:t>Be balanced and fit the user correctly;</a:t>
            </a:r>
          </a:p>
          <a:p>
            <a:pPr marL="169863" indent="-169863" fontAlgn="auto">
              <a:spcBef>
                <a:spcPts val="0"/>
              </a:spcBef>
              <a:spcAft>
                <a:spcPts val="0"/>
              </a:spcAft>
              <a:buFont typeface="Arial" pitchFamily="34" charset="0"/>
              <a:buChar char="•"/>
              <a:defRPr/>
            </a:pPr>
            <a:r>
              <a:rPr lang="en-US" dirty="0" smtClean="0">
                <a:cs typeface="Times New Roman" pitchFamily="18" charset="0"/>
              </a:rPr>
              <a:t>Provide good traction on ice;</a:t>
            </a:r>
          </a:p>
          <a:p>
            <a:pPr marL="169863" indent="-169863" fontAlgn="auto">
              <a:spcBef>
                <a:spcPts val="0"/>
              </a:spcBef>
              <a:spcAft>
                <a:spcPts val="0"/>
              </a:spcAft>
              <a:buFont typeface="Arial" pitchFamily="34" charset="0"/>
              <a:buChar char="•"/>
              <a:defRPr/>
            </a:pPr>
            <a:r>
              <a:rPr lang="en-US" dirty="0" smtClean="0">
                <a:cs typeface="Times New Roman" pitchFamily="18" charset="0"/>
              </a:rPr>
              <a:t>Not represent a hazard (e.g. cause blisters or skin irritations);</a:t>
            </a:r>
          </a:p>
          <a:p>
            <a:pPr marL="169863" indent="-169863" fontAlgn="auto">
              <a:spcBef>
                <a:spcPts val="0"/>
              </a:spcBef>
              <a:spcAft>
                <a:spcPts val="0"/>
              </a:spcAft>
              <a:buFont typeface="Arial" pitchFamily="34" charset="0"/>
              <a:buChar char="•"/>
              <a:defRPr/>
            </a:pPr>
            <a:r>
              <a:rPr lang="en-US" dirty="0" smtClean="0">
                <a:cs typeface="Times New Roman" pitchFamily="18" charset="0"/>
              </a:rPr>
              <a:t>Protect against falling objects or other sources of crush injuries (e.g. animals);</a:t>
            </a:r>
          </a:p>
          <a:p>
            <a:pPr marL="169863" indent="-169863" fontAlgn="auto">
              <a:spcBef>
                <a:spcPts val="0"/>
              </a:spcBef>
              <a:spcAft>
                <a:spcPts val="0"/>
              </a:spcAft>
              <a:buFont typeface="Arial" pitchFamily="34" charset="0"/>
              <a:buChar char="•"/>
              <a:defRPr/>
            </a:pPr>
            <a:r>
              <a:rPr lang="en-US" dirty="0" smtClean="0">
                <a:cs typeface="Times New Roman" pitchFamily="18" charset="0"/>
              </a:rPr>
              <a:t>Protect against corrosive and caustic chemicals;</a:t>
            </a:r>
          </a:p>
          <a:p>
            <a:pPr marL="169863" indent="-169863" fontAlgn="auto">
              <a:spcBef>
                <a:spcPts val="0"/>
              </a:spcBef>
              <a:spcAft>
                <a:spcPts val="0"/>
              </a:spcAft>
              <a:buFont typeface="Arial" pitchFamily="34" charset="0"/>
              <a:buChar char="•"/>
              <a:defRPr/>
            </a:pPr>
            <a:r>
              <a:rPr lang="en-US" dirty="0" smtClean="0">
                <a:cs typeface="Times New Roman" pitchFamily="18" charset="0"/>
              </a:rPr>
              <a:t>Resist punctures and cuts through the sole and through the uppers;</a:t>
            </a:r>
          </a:p>
          <a:p>
            <a:pPr marL="169863" indent="-169863" fontAlgn="auto">
              <a:spcBef>
                <a:spcPts val="0"/>
              </a:spcBef>
              <a:spcAft>
                <a:spcPts val="0"/>
              </a:spcAft>
              <a:buFont typeface="Arial" pitchFamily="34" charset="0"/>
              <a:buChar char="•"/>
              <a:defRPr/>
            </a:pPr>
            <a:r>
              <a:rPr lang="en-US" dirty="0" smtClean="0">
                <a:cs typeface="Times New Roman" pitchFamily="18" charset="0"/>
              </a:rPr>
              <a:t>Be waterproof </a:t>
            </a:r>
            <a:r>
              <a:rPr lang="en-US" dirty="0" smtClean="0"/>
              <a:t>and resistant to wind;</a:t>
            </a:r>
            <a:endParaRPr lang="en-US" dirty="0" smtClean="0">
              <a:cs typeface="Times New Roman" pitchFamily="18" charset="0"/>
            </a:endParaRPr>
          </a:p>
          <a:p>
            <a:pPr marL="169863" indent="-169863" fontAlgn="auto">
              <a:spcBef>
                <a:spcPts val="0"/>
              </a:spcBef>
              <a:spcAft>
                <a:spcPts val="0"/>
              </a:spcAft>
              <a:buFont typeface="Arial" pitchFamily="34" charset="0"/>
              <a:buChar char="•"/>
              <a:defRPr/>
            </a:pPr>
            <a:r>
              <a:rPr lang="en-US" dirty="0" smtClean="0">
                <a:cs typeface="Times New Roman" pitchFamily="18" charset="0"/>
              </a:rPr>
              <a:t>Be permeable to water vapor (sweat vapor) to minimize wetness inside the boot; and dry and drain quickly.</a:t>
            </a:r>
          </a:p>
          <a:p>
            <a:pPr marL="360000" indent="-360000" fontAlgn="auto">
              <a:spcBef>
                <a:spcPts val="0"/>
              </a:spcBef>
              <a:spcAft>
                <a:spcPts val="0"/>
              </a:spcAft>
              <a:defRPr/>
            </a:pPr>
            <a:endParaRPr lang="en-US" dirty="0" smtClean="0">
              <a:cs typeface="Times New Roman" pitchFamily="18" charset="0"/>
            </a:endParaRPr>
          </a:p>
          <a:p>
            <a:pPr fontAlgn="auto">
              <a:spcBef>
                <a:spcPts val="0"/>
              </a:spcBef>
              <a:spcAft>
                <a:spcPts val="0"/>
              </a:spcAft>
              <a:defRPr/>
            </a:pPr>
            <a:endParaRPr lang="sv-SE" dirty="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Platshållare för bildobjekt 1"/>
          <p:cNvSpPr>
            <a:spLocks noGrp="1" noRot="1" noChangeAspect="1"/>
          </p:cNvSpPr>
          <p:nvPr>
            <p:ph type="sldImg"/>
          </p:nvPr>
        </p:nvSpPr>
        <p:spPr bwMode="auto">
          <a:xfrm>
            <a:off x="1260475" y="466725"/>
            <a:ext cx="4579938" cy="3170238"/>
          </a:xfrm>
          <a:noFill/>
          <a:ln>
            <a:solidFill>
              <a:srgbClr val="000000"/>
            </a:solidFill>
            <a:miter lim="800000"/>
            <a:headEnd/>
            <a:tailEnd/>
          </a:ln>
        </p:spPr>
      </p:sp>
      <p:sp>
        <p:nvSpPr>
          <p:cNvPr id="114690" name="Platshållare för anteckningar 2"/>
          <p:cNvSpPr>
            <a:spLocks noGrp="1"/>
          </p:cNvSpPr>
          <p:nvPr>
            <p:ph type="body" idx="1"/>
          </p:nvPr>
        </p:nvSpPr>
        <p:spPr bwMode="auto">
          <a:xfrm>
            <a:off x="597834" y="3901827"/>
            <a:ext cx="5995722" cy="4994857"/>
          </a:xfrm>
          <a:noFill/>
        </p:spPr>
        <p:txBody>
          <a:bodyPr wrap="square" numCol="1" anchor="t" anchorCtr="0" compatLnSpc="1">
            <a:prstTxWarp prst="textNoShape">
              <a:avLst/>
            </a:prstTxWarp>
            <a:normAutofit/>
          </a:bodyPr>
          <a:lstStyle/>
          <a:p>
            <a:pPr>
              <a:spcBef>
                <a:spcPct val="0"/>
              </a:spcBef>
            </a:pPr>
            <a:r>
              <a:rPr lang="en-US" sz="1400" dirty="0" smtClean="0"/>
              <a:t>Seek warm shelter immediately following these symptoms: heavy shivering, an uncomfortable sensation of coldness, severe fatigue, drowsiness, or euphoria</a:t>
            </a:r>
          </a:p>
          <a:p>
            <a:pPr>
              <a:spcBef>
                <a:spcPct val="0"/>
              </a:spcBef>
            </a:pPr>
            <a:endParaRPr lang="en-US" sz="1400" dirty="0" smtClean="0"/>
          </a:p>
          <a:p>
            <a:pPr>
              <a:spcBef>
                <a:spcPct val="0"/>
              </a:spcBef>
            </a:pPr>
            <a:r>
              <a:rPr lang="en-US" sz="1400" dirty="0" smtClean="0"/>
              <a:t>Keep energy levels up and prevent dehydration by consuming warm, sweet, caffeine-free, nonalcoholic drinks and soup.</a:t>
            </a:r>
          </a:p>
          <a:p>
            <a:pPr>
              <a:spcBef>
                <a:spcPct val="0"/>
              </a:spcBef>
            </a:pPr>
            <a:endParaRPr lang="en-US" sz="1400" dirty="0" smtClean="0"/>
          </a:p>
          <a:p>
            <a:pPr>
              <a:spcBef>
                <a:spcPct val="0"/>
              </a:spcBef>
            </a:pPr>
            <a:r>
              <a:rPr lang="en-US" sz="1400" dirty="0" smtClean="0"/>
              <a:t>Prevent chapped skin by the frequent application of protective lotions.</a:t>
            </a:r>
          </a:p>
          <a:p>
            <a:pPr>
              <a:spcBef>
                <a:spcPct val="0"/>
              </a:spcBef>
            </a:pPr>
            <a:endParaRPr lang="sv-SE" sz="1400" dirty="0" smtClean="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400" dirty="0" smtClean="0"/>
              <a:t>Older workers, or those with certain medical problems, need to be extra alert about the effects of cold stress. Check with a doctor about special needs </a:t>
            </a:r>
            <a:r>
              <a:rPr lang="sv-SE" sz="1400" dirty="0" smtClean="0"/>
              <a:t>and precautions.</a:t>
            </a:r>
          </a:p>
          <a:p>
            <a:pPr>
              <a:spcBef>
                <a:spcPct val="0"/>
              </a:spcBef>
            </a:pPr>
            <a:endParaRPr lang="sv-SE" sz="1400" dirty="0" smtClean="0"/>
          </a:p>
          <a:p>
            <a:pPr>
              <a:spcBef>
                <a:spcPct val="0"/>
              </a:spcBef>
            </a:pPr>
            <a:r>
              <a:rPr lang="en-US" sz="1400" dirty="0" smtClean="0"/>
              <a:t>Avoid using alcohol or drugs which may impair judgment while working in a cold environment. </a:t>
            </a:r>
          </a:p>
          <a:p>
            <a:pPr>
              <a:spcBef>
                <a:spcPct val="0"/>
              </a:spcBef>
            </a:pPr>
            <a:endParaRPr lang="en-US" sz="1400" dirty="0" smtClean="0"/>
          </a:p>
          <a:p>
            <a:pPr>
              <a:spcBef>
                <a:spcPct val="0"/>
              </a:spcBef>
            </a:pPr>
            <a:r>
              <a:rPr lang="en-US" sz="1400" dirty="0" smtClean="0"/>
              <a:t>Hypothermia commonly occurs in association with alcohol abuse. In addition to its effects on judgment, alcohol increases heat loss through vasodilatation and may impair shivering.</a:t>
            </a:r>
          </a:p>
          <a:p>
            <a:pPr>
              <a:spcBef>
                <a:spcPct val="0"/>
              </a:spcBef>
            </a:pPr>
            <a:endParaRPr lang="en-US" sz="14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smtClean="0"/>
              <a:t>Important to stay in good physical condition. </a:t>
            </a:r>
          </a:p>
          <a:p>
            <a:pPr>
              <a:spcBef>
                <a:spcPct val="0"/>
              </a:spcBef>
            </a:pPr>
            <a:endParaRPr lang="en-US" sz="1400" dirty="0" smtClean="0"/>
          </a:p>
          <a:p>
            <a:pPr>
              <a:spcBef>
                <a:spcPct val="0"/>
              </a:spcBef>
            </a:pPr>
            <a:endParaRPr lang="sv-SE" sz="1400" dirty="0" smtClean="0">
              <a:cs typeface="Times New Roman" pitchFamily="18" charset="0"/>
            </a:endParaRPr>
          </a:p>
          <a:p>
            <a:pPr>
              <a:spcBef>
                <a:spcPct val="0"/>
              </a:spcBef>
            </a:pPr>
            <a:endParaRPr lang="en-US" sz="1400" dirty="0" smtClean="0"/>
          </a:p>
          <a:p>
            <a:endParaRPr lang="en-US" sz="1400" dirty="0"/>
          </a:p>
        </p:txBody>
      </p:sp>
      <p:sp>
        <p:nvSpPr>
          <p:cNvPr id="4" name="Slide Number Placeholder 3"/>
          <p:cNvSpPr>
            <a:spLocks noGrp="1"/>
          </p:cNvSpPr>
          <p:nvPr>
            <p:ph type="sldNum" sz="quarter" idx="10"/>
          </p:nvPr>
        </p:nvSpPr>
        <p:spPr/>
        <p:txBody>
          <a:bodyPr/>
          <a:lstStyle/>
          <a:p>
            <a:pPr>
              <a:defRPr/>
            </a:pPr>
            <a:fld id="{92BEEA6C-8E2A-4111-8419-45C32F409FE8}" type="slidenum">
              <a:rPr lang="sv-SE" smtClean="0"/>
              <a:pPr>
                <a:defRPr/>
              </a:pPr>
              <a:t>26</a:t>
            </a:fld>
            <a:endParaRPr lang="sv-SE"/>
          </a:p>
        </p:txBody>
      </p:sp>
    </p:spTree>
    <p:extLst>
      <p:ext uri="{BB962C8B-B14F-4D97-AF65-F5344CB8AC3E}">
        <p14:creationId xmlns:p14="http://schemas.microsoft.com/office/powerpoint/2010/main" xmlns="" val="427651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Platshållare för bildobjekt 1"/>
          <p:cNvSpPr>
            <a:spLocks noGrp="1" noRot="1" noChangeAspect="1"/>
          </p:cNvSpPr>
          <p:nvPr>
            <p:ph type="sldImg"/>
          </p:nvPr>
        </p:nvSpPr>
        <p:spPr bwMode="auto">
          <a:xfrm>
            <a:off x="1285875" y="534988"/>
            <a:ext cx="4375150" cy="3028950"/>
          </a:xfrm>
          <a:noFill/>
          <a:ln>
            <a:solidFill>
              <a:srgbClr val="000000"/>
            </a:solidFill>
            <a:miter lim="800000"/>
            <a:headEnd/>
            <a:tailEnd/>
          </a:ln>
        </p:spPr>
      </p:sp>
      <p:sp>
        <p:nvSpPr>
          <p:cNvPr id="3" name="Platshållare för anteckningar 2"/>
          <p:cNvSpPr>
            <a:spLocks noGrp="1"/>
          </p:cNvSpPr>
          <p:nvPr>
            <p:ph type="body" idx="1"/>
          </p:nvPr>
        </p:nvSpPr>
        <p:spPr>
          <a:xfrm>
            <a:off x="452036" y="3699517"/>
            <a:ext cx="6141520" cy="5596883"/>
          </a:xfrm>
        </p:spPr>
        <p:txBody>
          <a:bodyPr>
            <a:noAutofit/>
          </a:bodyPr>
          <a:lstStyle/>
          <a:p>
            <a:pPr fontAlgn="auto">
              <a:spcBef>
                <a:spcPts val="0"/>
              </a:spcBef>
              <a:spcAft>
                <a:spcPts val="0"/>
              </a:spcAft>
              <a:defRPr/>
            </a:pPr>
            <a:r>
              <a:rPr lang="en-US" sz="1400" dirty="0" smtClean="0"/>
              <a:t>By improving their cold related knowledge employees are able to recognize their own responsibilities in cold management, </a:t>
            </a:r>
            <a:r>
              <a:rPr lang="sv-SE" sz="1400" dirty="0" smtClean="0"/>
              <a:t>This should include:</a:t>
            </a:r>
          </a:p>
          <a:p>
            <a:pPr fontAlgn="auto">
              <a:spcBef>
                <a:spcPts val="0"/>
              </a:spcBef>
              <a:spcAft>
                <a:spcPts val="0"/>
              </a:spcAft>
              <a:buFont typeface="Arial" pitchFamily="34" charset="0"/>
              <a:buChar char="•"/>
              <a:defRPr/>
            </a:pPr>
            <a:r>
              <a:rPr lang="en-US" sz="1400" dirty="0" smtClean="0">
                <a:cs typeface="Times New Roman" pitchFamily="18" charset="0"/>
              </a:rPr>
              <a:t>      Identifying personal warning signals of cold exposure</a:t>
            </a:r>
          </a:p>
          <a:p>
            <a:pPr marL="180000" indent="-360000" fontAlgn="auto">
              <a:spcBef>
                <a:spcPts val="0"/>
              </a:spcBef>
              <a:spcAft>
                <a:spcPts val="0"/>
              </a:spcAft>
              <a:buFont typeface="Arial" pitchFamily="34" charset="0"/>
              <a:buChar char="•"/>
              <a:defRPr/>
            </a:pPr>
            <a:r>
              <a:rPr lang="sv-SE" sz="1400" dirty="0" smtClean="0"/>
              <a:t>Exposure to cold air</a:t>
            </a:r>
          </a:p>
          <a:p>
            <a:pPr marL="180000" indent="-360000" fontAlgn="auto">
              <a:spcBef>
                <a:spcPts val="0"/>
              </a:spcBef>
              <a:spcAft>
                <a:spcPts val="0"/>
              </a:spcAft>
              <a:buFont typeface="Arial" pitchFamily="34" charset="0"/>
              <a:buChar char="•"/>
              <a:defRPr/>
            </a:pPr>
            <a:r>
              <a:rPr lang="sv-SE" sz="1400" dirty="0" smtClean="0"/>
              <a:t>Exposure to wettness</a:t>
            </a:r>
          </a:p>
          <a:p>
            <a:pPr marL="180000" indent="-360000" fontAlgn="auto">
              <a:spcBef>
                <a:spcPts val="0"/>
              </a:spcBef>
              <a:spcAft>
                <a:spcPts val="0"/>
              </a:spcAft>
              <a:buFont typeface="Arial" pitchFamily="34" charset="0"/>
              <a:buChar char="•"/>
              <a:defRPr/>
            </a:pPr>
            <a:r>
              <a:rPr lang="sv-SE" sz="1400" dirty="0" smtClean="0"/>
              <a:t>Contact with cold materials</a:t>
            </a:r>
          </a:p>
          <a:p>
            <a:pPr marL="180000" indent="-360000" fontAlgn="auto">
              <a:spcBef>
                <a:spcPts val="0"/>
              </a:spcBef>
              <a:spcAft>
                <a:spcPts val="0"/>
              </a:spcAft>
              <a:buFont typeface="Arial" pitchFamily="34" charset="0"/>
              <a:buChar char="•"/>
              <a:defRPr/>
            </a:pPr>
            <a:r>
              <a:rPr lang="en-US" sz="1400" dirty="0" smtClean="0"/>
              <a:t>Need for overall cold protective clothing</a:t>
            </a:r>
          </a:p>
          <a:p>
            <a:pPr marL="180000" indent="-360000" fontAlgn="auto">
              <a:spcBef>
                <a:spcPts val="0"/>
              </a:spcBef>
              <a:spcAft>
                <a:spcPts val="0"/>
              </a:spcAft>
              <a:buFont typeface="Arial" pitchFamily="34" charset="0"/>
              <a:buChar char="•"/>
              <a:defRPr/>
            </a:pPr>
            <a:r>
              <a:rPr lang="en-US" sz="1400" dirty="0" smtClean="0"/>
              <a:t>Need for protecting the extremities (hands, feet and head)</a:t>
            </a:r>
          </a:p>
          <a:p>
            <a:pPr marL="360000" indent="-360000" fontAlgn="auto">
              <a:spcBef>
                <a:spcPts val="0"/>
              </a:spcBef>
              <a:spcAft>
                <a:spcPts val="0"/>
              </a:spcAft>
              <a:buFont typeface="Arial" pitchFamily="34" charset="0"/>
              <a:buChar char="•"/>
              <a:defRPr/>
            </a:pPr>
            <a:r>
              <a:rPr lang="en-US" sz="1400" dirty="0" smtClean="0"/>
              <a:t>Need for using personal protective equipment (e.g. safety helmets) together </a:t>
            </a:r>
            <a:r>
              <a:rPr lang="sv-SE" sz="1400" dirty="0" smtClean="0"/>
              <a:t>with cold protective clothing</a:t>
            </a:r>
          </a:p>
          <a:p>
            <a:pPr marL="180000" indent="-360000" fontAlgn="auto">
              <a:spcBef>
                <a:spcPts val="0"/>
              </a:spcBef>
              <a:spcAft>
                <a:spcPts val="0"/>
              </a:spcAft>
              <a:buFont typeface="Arial" pitchFamily="34" charset="0"/>
              <a:buChar char="•"/>
              <a:defRPr/>
            </a:pPr>
            <a:r>
              <a:rPr lang="en-US" sz="1400" dirty="0" smtClean="0"/>
              <a:t>Other problems related to cold</a:t>
            </a:r>
            <a:endParaRPr lang="sv-SE" sz="1400" dirty="0" smtClean="0"/>
          </a:p>
          <a:p>
            <a:pPr fontAlgn="auto">
              <a:spcBef>
                <a:spcPts val="0"/>
              </a:spcBef>
              <a:spcAft>
                <a:spcPts val="0"/>
              </a:spcAft>
              <a:defRPr/>
            </a:pPr>
            <a:endParaRPr lang="en-US" sz="1400" dirty="0" smtClean="0">
              <a:cs typeface="Times New Roman" pitchFamily="18" charset="0"/>
            </a:endParaRPr>
          </a:p>
          <a:p>
            <a:pPr fontAlgn="auto">
              <a:spcBef>
                <a:spcPts val="0"/>
              </a:spcBef>
              <a:spcAft>
                <a:spcPts val="0"/>
              </a:spcAft>
              <a:defRPr/>
            </a:pPr>
            <a:r>
              <a:rPr lang="en-US" sz="1400" dirty="0" smtClean="0">
                <a:cs typeface="Times New Roman" pitchFamily="18" charset="0"/>
              </a:rPr>
              <a:t>The selection of appropriate clothing according to the climatic conditions and  working activities. </a:t>
            </a:r>
          </a:p>
          <a:p>
            <a:pPr fontAlgn="auto">
              <a:spcBef>
                <a:spcPts val="0"/>
              </a:spcBef>
              <a:spcAft>
                <a:spcPts val="0"/>
              </a:spcAft>
              <a:defRPr/>
            </a:pPr>
            <a:endParaRPr lang="en-US" sz="1400" dirty="0" smtClean="0">
              <a:cs typeface="Times New Roman" pitchFamily="18" charset="0"/>
            </a:endParaRPr>
          </a:p>
          <a:p>
            <a:pPr fontAlgn="auto">
              <a:spcBef>
                <a:spcPts val="0"/>
              </a:spcBef>
              <a:spcAft>
                <a:spcPts val="0"/>
              </a:spcAft>
              <a:defRPr/>
            </a:pPr>
            <a:r>
              <a:rPr lang="en-US" sz="1400" dirty="0" smtClean="0">
                <a:cs typeface="Times New Roman" pitchFamily="18" charset="0"/>
              </a:rPr>
              <a:t>It is important to train key persons who should constantly update their knowledge  of cold related hazards</a:t>
            </a:r>
          </a:p>
          <a:p>
            <a:pPr fontAlgn="auto">
              <a:spcBef>
                <a:spcPts val="0"/>
              </a:spcBef>
              <a:spcAft>
                <a:spcPts val="0"/>
              </a:spcAft>
              <a:defRPr/>
            </a:pPr>
            <a:endParaRPr lang="en-US" sz="1400" dirty="0" smtClean="0">
              <a:cs typeface="Times New Roman" pitchFamily="18" charset="0"/>
            </a:endParaRPr>
          </a:p>
          <a:p>
            <a:pPr fontAlgn="auto">
              <a:spcBef>
                <a:spcPts val="0"/>
              </a:spcBef>
              <a:spcAft>
                <a:spcPts val="0"/>
              </a:spcAft>
              <a:defRPr/>
            </a:pPr>
            <a:r>
              <a:rPr lang="en-US" sz="1400" dirty="0" smtClean="0">
                <a:cs typeface="Times New Roman" pitchFamily="18" charset="0"/>
              </a:rPr>
              <a:t>It is important that new workers receive training on the risks of cold work</a:t>
            </a:r>
          </a:p>
          <a:p>
            <a:pPr fontAlgn="auto">
              <a:spcBef>
                <a:spcPts val="0"/>
              </a:spcBef>
              <a:spcAft>
                <a:spcPts val="0"/>
              </a:spcAft>
              <a:defRPr/>
            </a:pPr>
            <a:endParaRPr lang="sv-SE" sz="1400" dirty="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smtClean="0"/>
              <a:t>Thermal barriers such as floor mats, foam tapes, pipe insulation, etc., isolate the person from a source of cionductive heat loss.</a:t>
            </a:r>
          </a:p>
          <a:p>
            <a:r>
              <a:rPr lang="sv-SE" sz="1600" dirty="0" smtClean="0"/>
              <a:t>Wrapping metal handles and grip points with securely fastened insulation material will enable the operator to grip the object using bare hands. This is particularly important where wearing gloves is difficult, due to their bulk or impact on grip force.</a:t>
            </a:r>
          </a:p>
          <a:p>
            <a:r>
              <a:rPr lang="sv-SE" sz="1600" dirty="0" smtClean="0"/>
              <a:t>Barriers should be installed ahead of cold conditions. A quick survey of grip points around the farm or ranch will allow cold weather precautions to be made. </a:t>
            </a:r>
          </a:p>
          <a:p>
            <a:r>
              <a:rPr lang="sv-SE" sz="1600" dirty="0" smtClean="0"/>
              <a:t>It will be more difficult to apply adhesive-backed tapes after the weather has turned cold, when metal surfaces will become damp during handling, due to condensation.</a:t>
            </a:r>
          </a:p>
          <a:p>
            <a:endParaRPr lang="sv-SE" sz="1600" dirty="0"/>
          </a:p>
        </p:txBody>
      </p:sp>
      <p:sp>
        <p:nvSpPr>
          <p:cNvPr id="4" name="Platshållare för bildnummer 3"/>
          <p:cNvSpPr>
            <a:spLocks noGrp="1"/>
          </p:cNvSpPr>
          <p:nvPr>
            <p:ph type="sldNum" sz="quarter" idx="10"/>
          </p:nvPr>
        </p:nvSpPr>
        <p:spPr/>
        <p:txBody>
          <a:bodyPr/>
          <a:lstStyle/>
          <a:p>
            <a:pPr>
              <a:defRPr/>
            </a:pPr>
            <a:fld id="{92BEEA6C-8E2A-4111-8419-45C32F409FE8}" type="slidenum">
              <a:rPr lang="sv-SE" smtClean="0"/>
              <a:pPr>
                <a:defRPr/>
              </a:pPr>
              <a:t>28</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7861" y="4415531"/>
            <a:ext cx="5506093" cy="3267301"/>
          </a:xfrm>
        </p:spPr>
        <p:txBody>
          <a:bodyPr>
            <a:normAutofit lnSpcReduction="10000"/>
          </a:bodyPr>
          <a:lstStyle/>
          <a:p>
            <a:r>
              <a:rPr lang="sv-SE" sz="1600" dirty="0" smtClean="0"/>
              <a:t>Thermal gel-filled pads are useful in providing relief for the extremities.  Hand warmers will interfere with grip tasks, but may be used to provide heat to re-warm the hands if kept in coat pockets, or inside flip-back mittens.</a:t>
            </a:r>
          </a:p>
          <a:p>
            <a:endParaRPr lang="sv-SE" sz="1600" dirty="0" smtClean="0"/>
          </a:p>
          <a:p>
            <a:r>
              <a:rPr lang="sv-SE" sz="1600" dirty="0" smtClean="0"/>
              <a:t>Foot warming:  additional insoles and adhesive gel pads should be used as an accessory to an effective foot protection system, in which case they would rarely be needed.  </a:t>
            </a:r>
          </a:p>
          <a:p>
            <a:endParaRPr lang="sv-SE" sz="1600" dirty="0" smtClean="0"/>
          </a:p>
          <a:p>
            <a:r>
              <a:rPr lang="sv-SE" sz="1600" dirty="0" smtClean="0"/>
              <a:t>People with circulatory disorders, such as lupus, or sensory disorders that impair awareness of cold feet, may find these useful in reducing risk of cold injury.</a:t>
            </a:r>
          </a:p>
          <a:p>
            <a:endParaRPr lang="sv-SE" sz="1600" dirty="0"/>
          </a:p>
        </p:txBody>
      </p:sp>
      <p:sp>
        <p:nvSpPr>
          <p:cNvPr id="4" name="Platshållare för bildnummer 3"/>
          <p:cNvSpPr>
            <a:spLocks noGrp="1"/>
          </p:cNvSpPr>
          <p:nvPr>
            <p:ph type="sldNum" sz="quarter" idx="10"/>
          </p:nvPr>
        </p:nvSpPr>
        <p:spPr/>
        <p:txBody>
          <a:bodyPr/>
          <a:lstStyle/>
          <a:p>
            <a:pPr>
              <a:defRPr/>
            </a:pPr>
            <a:fld id="{92BEEA6C-8E2A-4111-8419-45C32F409FE8}" type="slidenum">
              <a:rPr lang="sv-SE" smtClean="0"/>
              <a:pPr>
                <a:defRPr/>
              </a:pPr>
              <a:t>29</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873125" y="400050"/>
            <a:ext cx="5037138" cy="3486150"/>
          </a:xfrm>
          <a:noFill/>
          <a:ln>
            <a:solidFill>
              <a:srgbClr val="000000"/>
            </a:solidFill>
            <a:miter lim="800000"/>
            <a:headEnd/>
            <a:tailEnd/>
          </a:ln>
        </p:spPr>
      </p:sp>
      <p:sp>
        <p:nvSpPr>
          <p:cNvPr id="120834" name="Notes Placeholder 2"/>
          <p:cNvSpPr>
            <a:spLocks noGrp="1"/>
          </p:cNvSpPr>
          <p:nvPr>
            <p:ph type="body" idx="1"/>
          </p:nvPr>
        </p:nvSpPr>
        <p:spPr bwMode="auto">
          <a:xfrm>
            <a:off x="597835" y="3973838"/>
            <a:ext cx="5506093" cy="4562794"/>
          </a:xfrm>
          <a:noFill/>
        </p:spPr>
        <p:txBody>
          <a:bodyPr wrap="square" numCol="1" anchor="t" anchorCtr="0" compatLnSpc="1">
            <a:prstTxWarp prst="textNoShape">
              <a:avLst/>
            </a:prstTxWarp>
            <a:noAutofit/>
          </a:bodyPr>
          <a:lstStyle/>
          <a:p>
            <a:pPr>
              <a:spcBef>
                <a:spcPct val="0"/>
              </a:spcBef>
            </a:pPr>
            <a:r>
              <a:rPr lang="en-US" sz="1400" dirty="0" smtClean="0"/>
              <a:t>Warming pads can also be fitted to the body, and may be useful for people with back problems, in particular, helping to maintain relaxed muscles in the trunk.</a:t>
            </a:r>
          </a:p>
          <a:p>
            <a:pPr>
              <a:spcBef>
                <a:spcPct val="0"/>
              </a:spcBef>
            </a:pPr>
            <a:endParaRPr lang="en-US" sz="1400" dirty="0" smtClean="0"/>
          </a:p>
          <a:p>
            <a:pPr>
              <a:spcBef>
                <a:spcPct val="0"/>
              </a:spcBef>
            </a:pPr>
            <a:r>
              <a:rPr lang="en-US" sz="1400" dirty="0" smtClean="0"/>
              <a:t>Efficient cab heaters may be fitted retrospectively  to vehicles with water-cooled engines. Eliminating drafts is going to be important if attempting to heat a tractor cab or similar. The environment should allow controlled air flow to reduce condensation and to maintain air quality, but ensuring at least that the vehicle maker’s  door and window seals are in place and effective will be essential.</a:t>
            </a:r>
          </a:p>
          <a:p>
            <a:pPr>
              <a:spcBef>
                <a:spcPct val="0"/>
              </a:spcBef>
            </a:pPr>
            <a:endParaRPr lang="en-US" sz="1400" dirty="0" smtClean="0"/>
          </a:p>
          <a:p>
            <a:pPr>
              <a:spcBef>
                <a:spcPct val="0"/>
              </a:spcBef>
            </a:pPr>
            <a:r>
              <a:rPr lang="en-US" sz="1400" dirty="0" smtClean="0"/>
              <a:t>Many of the cheaper 12v cab heaters available at low cost tend to receive negative reviews from users, and it is unlikely that they would be effective in very cold conditions or in a large cab.</a:t>
            </a:r>
          </a:p>
          <a:p>
            <a:pPr>
              <a:spcBef>
                <a:spcPct val="0"/>
              </a:spcBef>
            </a:pPr>
            <a:endParaRPr lang="en-US" sz="1400" dirty="0" smtClean="0"/>
          </a:p>
          <a:p>
            <a:pPr>
              <a:spcBef>
                <a:spcPct val="0"/>
              </a:spcBef>
            </a:pPr>
            <a:r>
              <a:rPr lang="en-US" sz="1400" dirty="0" smtClean="0"/>
              <a:t>Rechargeable battery-powered  clothing is available. These vary considerably in performance, battery life, extent of heated area, and reliability. There are extensive video reviews available on sites such as YouTube, and by reading the feedback from purchasers on sites such as Amazon.com.</a:t>
            </a:r>
          </a:p>
          <a:p>
            <a:pPr>
              <a:spcBef>
                <a:spcPct val="0"/>
              </a:spcBef>
            </a:pPr>
            <a:endParaRPr lang="en-US" sz="1400" dirty="0" smtClean="0"/>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05BE83-C3A4-46E9-BC92-B86519D42E19}" type="slidenum">
              <a:rPr lang="sv-SE">
                <a:cs typeface="Arial" pitchFamily="34" charset="0"/>
              </a:rPr>
              <a:pPr/>
              <a:t>30</a:t>
            </a:fld>
            <a:endParaRPr lang="sv-SE">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Tools :</a:t>
            </a:r>
          </a:p>
          <a:p>
            <a:r>
              <a:rPr lang="sv-SE" sz="1200" dirty="0" smtClean="0">
                <a:hlinkClick r:id="rId3"/>
              </a:rPr>
              <a:t>http://www.eat.lth.se/termisk_miljoe/english/tools/</a:t>
            </a:r>
            <a:r>
              <a:rPr lang="sv-SE" sz="1200" dirty="0" smtClean="0"/>
              <a:t>  </a:t>
            </a:r>
          </a:p>
          <a:p>
            <a:r>
              <a:rPr lang="en-US" sz="1200" b="1" dirty="0" smtClean="0"/>
              <a:t>Calculation of the insulation requirement in cold environments</a:t>
            </a:r>
            <a:br>
              <a:rPr lang="en-US" sz="1200" b="1" dirty="0" smtClean="0"/>
            </a:br>
            <a:r>
              <a:rPr lang="en-US" sz="1200" dirty="0" smtClean="0"/>
              <a:t>In the international standard (ISO 11079) a method is described for calculation of the clothing insulation requirements for given climate conditions. The required insulation value (or index IREQ) is expressed in </a:t>
            </a:r>
            <a:r>
              <a:rPr lang="en-US" sz="1200" dirty="0" err="1" smtClean="0"/>
              <a:t>clo</a:t>
            </a:r>
            <a:r>
              <a:rPr lang="en-US" sz="1200" dirty="0" smtClean="0"/>
              <a:t> units or in m</a:t>
            </a:r>
            <a:r>
              <a:rPr lang="en-US" sz="1200" baseline="30000" dirty="0" smtClean="0"/>
              <a:t>2</a:t>
            </a:r>
            <a:r>
              <a:rPr lang="en-US" sz="1200" dirty="0" smtClean="0"/>
              <a:t>°C/W (1 </a:t>
            </a:r>
            <a:r>
              <a:rPr lang="en-US" sz="1200" dirty="0" err="1" smtClean="0"/>
              <a:t>clo</a:t>
            </a:r>
            <a:r>
              <a:rPr lang="en-US" sz="1200" dirty="0" smtClean="0"/>
              <a:t>=0.155 m</a:t>
            </a:r>
            <a:r>
              <a:rPr lang="en-US" sz="1200" baseline="30000" dirty="0" smtClean="0"/>
              <a:t>2</a:t>
            </a:r>
            <a:r>
              <a:rPr lang="en-US" sz="1200" dirty="0" smtClean="0"/>
              <a:t>°C/W). </a:t>
            </a:r>
          </a:p>
          <a:p>
            <a:r>
              <a:rPr lang="en-US" sz="1200" dirty="0" smtClean="0">
                <a:hlinkClick r:id="rId4" action="ppaction://hlinkfile" tooltip="Opens external link in new window"/>
              </a:rPr>
              <a:t>Calculate IREQ</a:t>
            </a:r>
            <a:r>
              <a:rPr lang="en-US" sz="1200" dirty="0" smtClean="0"/>
              <a:t> </a:t>
            </a:r>
          </a:p>
          <a:p>
            <a:endParaRPr lang="en-US" sz="1200" b="1" dirty="0" smtClean="0"/>
          </a:p>
          <a:p>
            <a:r>
              <a:rPr lang="en-US" sz="1200" b="1" dirty="0" smtClean="0"/>
              <a:t>Calculation of the Wind Chill Temperature</a:t>
            </a:r>
            <a:br>
              <a:rPr lang="en-US" sz="1200" b="1" dirty="0" smtClean="0"/>
            </a:br>
            <a:r>
              <a:rPr lang="en-US" sz="1200" dirty="0" smtClean="0"/>
              <a:t>Also described in ISO 11079 is a new method for calculation of the combined cooling effect of wind and temperature - the Wind Chill Temperature. It is similar to the old Wind Chill Index. </a:t>
            </a:r>
          </a:p>
          <a:p>
            <a:r>
              <a:rPr lang="en-US" sz="1200" dirty="0" smtClean="0">
                <a:hlinkClick r:id="rId4" action="ppaction://hlinkfile" tooltip="Initiates file download"/>
              </a:rPr>
              <a:t>Calculate WCT</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92BEEA6C-8E2A-4111-8419-45C32F409FE8}" type="slidenum">
              <a:rPr lang="sv-SE" smtClean="0"/>
              <a:pPr>
                <a:defRPr/>
              </a:pPr>
              <a:t>32</a:t>
            </a:fld>
            <a:endParaRPr lang="sv-SE"/>
          </a:p>
        </p:txBody>
      </p:sp>
    </p:spTree>
    <p:extLst>
      <p:ext uri="{BB962C8B-B14F-4D97-AF65-F5344CB8AC3E}">
        <p14:creationId xmlns:p14="http://schemas.microsoft.com/office/powerpoint/2010/main" xmlns="" val="71469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tshållare för bildobjekt 1"/>
          <p:cNvSpPr>
            <a:spLocks noGrp="1" noRot="1" noChangeAspect="1"/>
          </p:cNvSpPr>
          <p:nvPr>
            <p:ph type="sldImg"/>
          </p:nvPr>
        </p:nvSpPr>
        <p:spPr bwMode="auto">
          <a:xfrm>
            <a:off x="971550" y="219075"/>
            <a:ext cx="5032375" cy="3484563"/>
          </a:xfrm>
          <a:noFill/>
          <a:ln>
            <a:solidFill>
              <a:srgbClr val="000000"/>
            </a:solidFill>
            <a:miter lim="800000"/>
            <a:headEnd/>
            <a:tailEnd/>
          </a:ln>
        </p:spPr>
      </p:sp>
      <p:sp>
        <p:nvSpPr>
          <p:cNvPr id="71682" name="Platshållare för anteckningar 2"/>
          <p:cNvSpPr>
            <a:spLocks noGrp="1"/>
          </p:cNvSpPr>
          <p:nvPr>
            <p:ph type="body" idx="1"/>
          </p:nvPr>
        </p:nvSpPr>
        <p:spPr bwMode="auto">
          <a:xfrm>
            <a:off x="687860" y="3776245"/>
            <a:ext cx="5620201" cy="5301609"/>
          </a:xfrm>
          <a:noFill/>
        </p:spPr>
        <p:txBody>
          <a:bodyPr wrap="square" numCol="1" anchor="t" anchorCtr="0" compatLnSpc="1">
            <a:prstTxWarp prst="textNoShape">
              <a:avLst/>
            </a:prstTxWarp>
            <a:normAutofit/>
          </a:bodyPr>
          <a:lstStyle/>
          <a:p>
            <a:pPr algn="ctr">
              <a:spcBef>
                <a:spcPct val="0"/>
              </a:spcBef>
            </a:pPr>
            <a:r>
              <a:rPr lang="en-US" sz="1600" b="1" dirty="0" smtClean="0"/>
              <a:t>The effects of cold on human thermal balance</a:t>
            </a:r>
          </a:p>
          <a:p>
            <a:pPr>
              <a:spcBef>
                <a:spcPct val="0"/>
              </a:spcBef>
            </a:pPr>
            <a:endParaRPr lang="en-GB" sz="1600" b="1" dirty="0" smtClean="0"/>
          </a:p>
          <a:p>
            <a:pPr algn="ctr">
              <a:spcBef>
                <a:spcPct val="0"/>
              </a:spcBef>
            </a:pPr>
            <a:r>
              <a:rPr lang="en-US" sz="1600" dirty="0" smtClean="0"/>
              <a:t>A human is in a state of </a:t>
            </a:r>
            <a:r>
              <a:rPr lang="en-US" sz="1600" b="1" dirty="0" smtClean="0"/>
              <a:t>thermal balance </a:t>
            </a:r>
            <a:r>
              <a:rPr lang="en-US" sz="1600" dirty="0" smtClean="0"/>
              <a:t>when: </a:t>
            </a:r>
          </a:p>
          <a:p>
            <a:pPr algn="ctr">
              <a:spcBef>
                <a:spcPct val="0"/>
              </a:spcBef>
            </a:pPr>
            <a:r>
              <a:rPr lang="en-US" sz="1600" b="1" dirty="0" smtClean="0"/>
              <a:t>heat production = heat loss</a:t>
            </a:r>
          </a:p>
          <a:p>
            <a:pPr algn="ctr">
              <a:spcBef>
                <a:spcPct val="0"/>
              </a:spcBef>
            </a:pPr>
            <a:endParaRPr lang="en-US" sz="1600" b="1" dirty="0" smtClean="0"/>
          </a:p>
          <a:p>
            <a:pPr>
              <a:spcBef>
                <a:spcPct val="0"/>
              </a:spcBef>
            </a:pPr>
            <a:r>
              <a:rPr lang="en-GB" sz="1600" dirty="0" smtClean="0"/>
              <a:t>Efficient and optimal function of the human body requires body and tissue temperatures to be kept within a narrow range. This is most pronounced for the deep tissue (core) temperature, which is maintained at about 98,6 °F. </a:t>
            </a:r>
          </a:p>
          <a:p>
            <a:pPr>
              <a:spcBef>
                <a:spcPct val="0"/>
              </a:spcBef>
            </a:pPr>
            <a:r>
              <a:rPr lang="en-US" sz="1600" dirty="0" smtClean="0"/>
              <a:t>The main factors affecting the body’s thermal balance are </a:t>
            </a:r>
            <a:r>
              <a:rPr lang="en-US" sz="1600" b="1" dirty="0" smtClean="0"/>
              <a:t>climate</a:t>
            </a:r>
            <a:r>
              <a:rPr lang="en-US" sz="1600" dirty="0" smtClean="0"/>
              <a:t>, </a:t>
            </a:r>
            <a:r>
              <a:rPr lang="en-US" sz="1600" b="1" dirty="0" smtClean="0"/>
              <a:t>clothing</a:t>
            </a:r>
            <a:r>
              <a:rPr lang="en-US" sz="1600" dirty="0" smtClean="0"/>
              <a:t>, </a:t>
            </a:r>
            <a:r>
              <a:rPr lang="en-US" sz="1600" b="1" dirty="0" smtClean="0"/>
              <a:t>food intake</a:t>
            </a:r>
            <a:r>
              <a:rPr lang="en-US" sz="1600" dirty="0" smtClean="0"/>
              <a:t> and </a:t>
            </a:r>
            <a:r>
              <a:rPr lang="en-US" sz="1600" b="1" dirty="0" smtClean="0"/>
              <a:t>activity</a:t>
            </a:r>
            <a:r>
              <a:rPr lang="en-US" sz="1600" dirty="0" smtClean="0"/>
              <a:t>.</a:t>
            </a:r>
          </a:p>
          <a:p>
            <a:pPr>
              <a:spcBef>
                <a:spcPct val="0"/>
              </a:spcBef>
            </a:pPr>
            <a:endParaRPr lang="en-US" sz="1600" b="1" dirty="0" smtClean="0"/>
          </a:p>
          <a:p>
            <a:pPr>
              <a:spcBef>
                <a:spcPct val="0"/>
              </a:spcBef>
            </a:pPr>
            <a:r>
              <a:rPr lang="en-US" sz="1600" b="1" dirty="0" smtClean="0"/>
              <a:t>Heat production</a:t>
            </a:r>
            <a:r>
              <a:rPr lang="en-US" sz="1600" dirty="0" smtClean="0"/>
              <a:t>: an individual produces body heat via food (</a:t>
            </a:r>
            <a:r>
              <a:rPr lang="en-US" sz="1600" dirty="0" smtClean="0">
                <a:cs typeface="Sakkal Majalla" pitchFamily="2" charset="-78"/>
              </a:rPr>
              <a:t>warm, sweet, caffeine-free &amp; non-alcoholic drinks, soup</a:t>
            </a:r>
            <a:r>
              <a:rPr lang="en-US" sz="1600" dirty="0" smtClean="0"/>
              <a:t>) rest in a warm condition and muscular work.</a:t>
            </a:r>
          </a:p>
          <a:p>
            <a:pPr>
              <a:spcBef>
                <a:spcPct val="0"/>
              </a:spcBef>
            </a:pPr>
            <a:r>
              <a:rPr lang="en-US" sz="1600" b="1" dirty="0" smtClean="0"/>
              <a:t>Heat loss: </a:t>
            </a:r>
            <a:r>
              <a:rPr lang="en-US" sz="1600" dirty="0" smtClean="0"/>
              <a:t>by convection, conduction, radiation, and sweating to maintain a constant body temperature of approximately 98.6°F. </a:t>
            </a:r>
          </a:p>
        </p:txBody>
      </p:sp>
      <p:sp>
        <p:nvSpPr>
          <p:cNvPr id="7168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DA075D-99C4-478D-B6CA-4478074C2149}" type="slidenum">
              <a:rPr lang="sv-SE">
                <a:cs typeface="Arial" pitchFamily="34" charset="0"/>
              </a:rPr>
              <a:pPr/>
              <a:t>5</a:t>
            </a:fld>
            <a:endParaRPr lang="sv-SE">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47738" y="333375"/>
            <a:ext cx="5035550" cy="3486150"/>
          </a:xfrm>
        </p:spPr>
      </p:sp>
      <p:sp>
        <p:nvSpPr>
          <p:cNvPr id="4" name="Platshållare för bildnummer 3"/>
          <p:cNvSpPr>
            <a:spLocks noGrp="1"/>
          </p:cNvSpPr>
          <p:nvPr>
            <p:ph type="sldNum" sz="quarter" idx="10"/>
          </p:nvPr>
        </p:nvSpPr>
        <p:spPr/>
        <p:txBody>
          <a:bodyPr/>
          <a:lstStyle/>
          <a:p>
            <a:pPr>
              <a:defRPr/>
            </a:pPr>
            <a:fld id="{92BEEA6C-8E2A-4111-8419-45C32F409FE8}" type="slidenum">
              <a:rPr lang="sv-SE" smtClean="0"/>
              <a:pPr>
                <a:defRPr/>
              </a:pPr>
              <a:t>33</a:t>
            </a:fld>
            <a:endParaRPr lang="sv-SE"/>
          </a:p>
        </p:txBody>
      </p:sp>
      <p:sp>
        <p:nvSpPr>
          <p:cNvPr id="9" name="Platshållare för anteckningar 8"/>
          <p:cNvSpPr>
            <a:spLocks noGrp="1"/>
          </p:cNvSpPr>
          <p:nvPr>
            <p:ph type="body" idx="1"/>
          </p:nvPr>
        </p:nvSpPr>
        <p:spPr>
          <a:xfrm>
            <a:off x="670733" y="3838965"/>
            <a:ext cx="5759043" cy="3982629"/>
          </a:xfrm>
          <a:prstGeom prst="rect">
            <a:avLst/>
          </a:prstGeom>
        </p:spPr>
        <p:txBody>
          <a:bodyPr wrap="square">
            <a:spAutoFit/>
          </a:bodyPr>
          <a:lstStyle/>
          <a:p>
            <a:endParaRPr lang="en-US" sz="16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tshållare för bildobjekt 1"/>
          <p:cNvSpPr>
            <a:spLocks noGrp="1" noRot="1" noChangeAspect="1"/>
          </p:cNvSpPr>
          <p:nvPr>
            <p:ph type="sldImg"/>
          </p:nvPr>
        </p:nvSpPr>
        <p:spPr bwMode="auto">
          <a:xfrm>
            <a:off x="971550" y="219075"/>
            <a:ext cx="5032375" cy="3484563"/>
          </a:xfrm>
          <a:noFill/>
          <a:ln>
            <a:solidFill>
              <a:srgbClr val="000000"/>
            </a:solidFill>
            <a:miter lim="800000"/>
            <a:headEnd/>
            <a:tailEnd/>
          </a:ln>
        </p:spPr>
      </p:sp>
      <p:sp>
        <p:nvSpPr>
          <p:cNvPr id="3" name="Platshållare för anteckningar 2"/>
          <p:cNvSpPr>
            <a:spLocks noGrp="1"/>
          </p:cNvSpPr>
          <p:nvPr>
            <p:ph type="body" idx="1"/>
          </p:nvPr>
        </p:nvSpPr>
        <p:spPr>
          <a:xfrm>
            <a:off x="687859" y="3776244"/>
            <a:ext cx="5814817" cy="4985567"/>
          </a:xfrm>
        </p:spPr>
        <p:txBody>
          <a:bodyPr>
            <a:noAutofit/>
          </a:bodyPr>
          <a:lstStyle/>
          <a:p>
            <a:pPr fontAlgn="auto">
              <a:spcBef>
                <a:spcPts val="0"/>
              </a:spcBef>
              <a:spcAft>
                <a:spcPts val="0"/>
              </a:spcAft>
              <a:defRPr/>
            </a:pPr>
            <a:r>
              <a:rPr lang="ru-RU" sz="1400" b="1" dirty="0" smtClean="0"/>
              <a:t>A cold environment </a:t>
            </a:r>
            <a:r>
              <a:rPr lang="ru-RU" sz="1400" dirty="0" smtClean="0"/>
              <a:t>is defined by conditions that cause greater than normal body heat losses. </a:t>
            </a:r>
            <a:endParaRPr lang="en-US" sz="1400" dirty="0" smtClean="0"/>
          </a:p>
          <a:p>
            <a:pPr fontAlgn="auto">
              <a:spcBef>
                <a:spcPts val="0"/>
              </a:spcBef>
              <a:spcAft>
                <a:spcPts val="0"/>
              </a:spcAft>
              <a:defRPr/>
            </a:pPr>
            <a:endParaRPr lang="en-US" sz="1400" dirty="0" smtClean="0"/>
          </a:p>
          <a:p>
            <a:pPr fontAlgn="auto">
              <a:spcBef>
                <a:spcPts val="0"/>
              </a:spcBef>
              <a:spcAft>
                <a:spcPts val="0"/>
              </a:spcAft>
              <a:defRPr/>
            </a:pPr>
            <a:r>
              <a:rPr lang="en-US" sz="1400" dirty="0" smtClean="0"/>
              <a:t>In the cold environment the large temperature gradient between the body surface and the environmental facilitates heat losses </a:t>
            </a:r>
          </a:p>
          <a:p>
            <a:pPr fontAlgn="auto">
              <a:spcBef>
                <a:spcPts val="0"/>
              </a:spcBef>
              <a:spcAft>
                <a:spcPts val="0"/>
              </a:spcAft>
              <a:defRPr/>
            </a:pPr>
            <a:endParaRPr lang="en-US" sz="1400" dirty="0" smtClean="0"/>
          </a:p>
          <a:p>
            <a:pPr fontAlgn="auto">
              <a:spcBef>
                <a:spcPts val="0"/>
              </a:spcBef>
              <a:spcAft>
                <a:spcPts val="0"/>
              </a:spcAft>
              <a:defRPr/>
            </a:pPr>
            <a:r>
              <a:rPr lang="en-US" sz="1400" b="1" dirty="0" smtClean="0"/>
              <a:t>The body responds to cold by</a:t>
            </a:r>
            <a:r>
              <a:rPr lang="en-US" sz="1400" dirty="0" smtClean="0"/>
              <a:t>:</a:t>
            </a:r>
          </a:p>
          <a:p>
            <a:pPr marL="342900" indent="-342900" fontAlgn="auto">
              <a:spcBef>
                <a:spcPts val="0"/>
              </a:spcBef>
              <a:spcAft>
                <a:spcPts val="0"/>
              </a:spcAft>
              <a:buFont typeface="Arial" pitchFamily="34" charset="0"/>
              <a:buChar char="•"/>
              <a:defRPr/>
            </a:pPr>
            <a:r>
              <a:rPr lang="en-US" sz="1400" dirty="0" smtClean="0"/>
              <a:t> Constricting the blood vessels of the skin; reduces heat loss from the surface of the skin by decreasing peripheral blood flow, and</a:t>
            </a:r>
            <a:endParaRPr lang="sv-SE" sz="1400" dirty="0" smtClean="0"/>
          </a:p>
          <a:p>
            <a:pPr marL="342900" indent="-342900" fontAlgn="auto">
              <a:spcBef>
                <a:spcPts val="0"/>
              </a:spcBef>
              <a:spcAft>
                <a:spcPts val="0"/>
              </a:spcAft>
              <a:buFont typeface="Arial" pitchFamily="34" charset="0"/>
              <a:buChar char="•"/>
              <a:defRPr/>
            </a:pPr>
            <a:r>
              <a:rPr lang="en-US" sz="1400" dirty="0" smtClean="0"/>
              <a:t> Shivering, which generates heat by increasing the body’s </a:t>
            </a:r>
            <a:r>
              <a:rPr lang="sv-SE" sz="1400" dirty="0" smtClean="0"/>
              <a:t>metabolic rate.</a:t>
            </a:r>
          </a:p>
          <a:p>
            <a:pPr fontAlgn="auto">
              <a:spcBef>
                <a:spcPts val="0"/>
              </a:spcBef>
              <a:spcAft>
                <a:spcPts val="0"/>
              </a:spcAft>
              <a:defRPr/>
            </a:pPr>
            <a:endParaRPr lang="sv-SE" sz="1400" dirty="0" smtClean="0"/>
          </a:p>
          <a:p>
            <a:pPr fontAlgn="auto">
              <a:spcBef>
                <a:spcPts val="0"/>
              </a:spcBef>
              <a:spcAft>
                <a:spcPts val="0"/>
              </a:spcAft>
              <a:defRPr/>
            </a:pPr>
            <a:r>
              <a:rPr lang="en-US" sz="1400" b="1" dirty="0" smtClean="0"/>
              <a:t>Wind chill </a:t>
            </a:r>
            <a:r>
              <a:rPr lang="en-US" sz="1400" dirty="0" smtClean="0"/>
              <a:t>(temperature and wind velocity) is an important factor to evaluate cold exposure. For example, when the actual air temperature of the wind is 40°F and its velocity is 35 mph, the exposed skin would perceive these conditions as if the equivalent still air temperature were 11°F. </a:t>
            </a:r>
          </a:p>
          <a:p>
            <a:pPr fontAlgn="auto">
              <a:spcBef>
                <a:spcPts val="0"/>
              </a:spcBef>
              <a:spcAft>
                <a:spcPts val="0"/>
              </a:spcAft>
              <a:defRPr/>
            </a:pPr>
            <a:endParaRPr lang="en-US" sz="1400" dirty="0" smtClean="0"/>
          </a:p>
          <a:p>
            <a:pPr fontAlgn="auto">
              <a:spcBef>
                <a:spcPts val="0"/>
              </a:spcBef>
              <a:spcAft>
                <a:spcPts val="0"/>
              </a:spcAft>
              <a:defRPr/>
            </a:pPr>
            <a:r>
              <a:rPr lang="en-US" sz="1400" dirty="0" smtClean="0"/>
              <a:t>A dangerous situation of rapid heat loss may arise for any individual exposed to high winds and cold temperatures.</a:t>
            </a:r>
            <a:endParaRPr lang="sv-SE" sz="1400" dirty="0" smtClean="0"/>
          </a:p>
        </p:txBody>
      </p:sp>
      <p:sp>
        <p:nvSpPr>
          <p:cNvPr id="7373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240E23-DBA0-4A48-AF05-26C30FF85440}" type="slidenum">
              <a:rPr lang="sv-SE">
                <a:cs typeface="Arial" pitchFamily="34" charset="0"/>
              </a:rPr>
              <a:pPr/>
              <a:t>6</a:t>
            </a:fld>
            <a:endParaRPr lang="sv-SE">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tshållare för bildobjekt 1"/>
          <p:cNvSpPr>
            <a:spLocks noGrp="1" noRot="1" noChangeAspect="1"/>
          </p:cNvSpPr>
          <p:nvPr>
            <p:ph type="sldImg"/>
          </p:nvPr>
        </p:nvSpPr>
        <p:spPr bwMode="auto">
          <a:xfrm>
            <a:off x="1012825" y="219075"/>
            <a:ext cx="4856163" cy="3362325"/>
          </a:xfrm>
          <a:noFill/>
          <a:ln>
            <a:solidFill>
              <a:srgbClr val="000000"/>
            </a:solidFill>
            <a:miter lim="800000"/>
            <a:headEnd/>
            <a:tailEnd/>
          </a:ln>
        </p:spPr>
      </p:sp>
      <p:sp>
        <p:nvSpPr>
          <p:cNvPr id="75778" name="Platshållare för anteckningar 2"/>
          <p:cNvSpPr>
            <a:spLocks noGrp="1"/>
          </p:cNvSpPr>
          <p:nvPr>
            <p:ph type="body" idx="1"/>
          </p:nvPr>
        </p:nvSpPr>
        <p:spPr bwMode="auto">
          <a:xfrm>
            <a:off x="670733" y="3771530"/>
            <a:ext cx="5540345" cy="4720537"/>
          </a:xfrm>
          <a:noFill/>
        </p:spPr>
        <p:txBody>
          <a:bodyPr wrap="square" numCol="1" anchor="t" anchorCtr="0" compatLnSpc="1">
            <a:prstTxWarp prst="textNoShape">
              <a:avLst/>
            </a:prstTxWarp>
            <a:noAutofit/>
          </a:bodyPr>
          <a:lstStyle/>
          <a:p>
            <a:pPr>
              <a:spcBef>
                <a:spcPct val="0"/>
              </a:spcBef>
            </a:pPr>
            <a:r>
              <a:rPr lang="en-GB" sz="1400" b="1" dirty="0" smtClean="0"/>
              <a:t>Different types of heat loss :</a:t>
            </a:r>
          </a:p>
          <a:p>
            <a:pPr>
              <a:spcBef>
                <a:spcPct val="0"/>
              </a:spcBef>
            </a:pPr>
            <a:r>
              <a:rPr lang="en-US" sz="1400" b="1" dirty="0" smtClean="0"/>
              <a:t>Convection: </a:t>
            </a:r>
            <a:r>
              <a:rPr lang="en-US" sz="1400" dirty="0" smtClean="0"/>
              <a:t>transfer heat from the body surface to the cold. Wind accelerates this kind of heat loss. About 50-80 % of all heat can be lost by this mode that depending on wind and activity.</a:t>
            </a:r>
          </a:p>
          <a:p>
            <a:pPr>
              <a:spcBef>
                <a:spcPct val="0"/>
              </a:spcBef>
            </a:pPr>
            <a:r>
              <a:rPr lang="en-US" sz="1400" b="1" dirty="0" smtClean="0"/>
              <a:t>Radiation: </a:t>
            </a:r>
            <a:r>
              <a:rPr lang="en-US" sz="1400" dirty="0" smtClean="0"/>
              <a:t>heat is radiated from the surface of the body to the colder environment.</a:t>
            </a:r>
          </a:p>
          <a:p>
            <a:pPr>
              <a:spcBef>
                <a:spcPct val="0"/>
              </a:spcBef>
            </a:pPr>
            <a:r>
              <a:rPr lang="en-US" sz="1400" dirty="0" smtClean="0"/>
              <a:t>With adequate protection the radiant heat loss is 20 % or less, because of the low temp gradient between the clothing surface and the environment. In sunshine the body may gain some heat by absorption of the solar radiation.</a:t>
            </a:r>
          </a:p>
          <a:p>
            <a:pPr>
              <a:spcBef>
                <a:spcPct val="0"/>
              </a:spcBef>
            </a:pPr>
            <a:r>
              <a:rPr lang="en-US" sz="1400" b="1" dirty="0" smtClean="0"/>
              <a:t>Conduction: </a:t>
            </a:r>
            <a:r>
              <a:rPr lang="en-US" sz="1400" dirty="0" smtClean="0"/>
              <a:t>heat is lost to colder surface by contact a cold object.</a:t>
            </a:r>
          </a:p>
          <a:p>
            <a:pPr>
              <a:spcBef>
                <a:spcPct val="0"/>
              </a:spcBef>
            </a:pPr>
            <a:r>
              <a:rPr lang="en-US" sz="1400" dirty="0" smtClean="0"/>
              <a:t>When parts of the body, for example a hand, contact a cold object, heat is lost by conduction. This form of heat loss can result in a hand cooling in manual work.</a:t>
            </a:r>
          </a:p>
          <a:p>
            <a:pPr>
              <a:spcBef>
                <a:spcPct val="0"/>
              </a:spcBef>
            </a:pPr>
            <a:r>
              <a:rPr lang="en-US" sz="1400" b="1" dirty="0" smtClean="0"/>
              <a:t>Evaporative cooling: </a:t>
            </a:r>
            <a:r>
              <a:rPr lang="en-US" sz="1400" dirty="0" smtClean="0"/>
              <a:t>a powerful means of losing heat when the body is warm</a:t>
            </a:r>
          </a:p>
          <a:p>
            <a:pPr>
              <a:spcBef>
                <a:spcPct val="0"/>
              </a:spcBef>
            </a:pPr>
            <a:r>
              <a:rPr lang="en-US" sz="1400" dirty="0" smtClean="0"/>
              <a:t>With many layers of clothing in the cold, evaporative cooling is not efficient. Moisture is trapped in clothing, resulting in a loss in insulation capacity that may endanger heat balance when heat production diminishes. </a:t>
            </a:r>
          </a:p>
        </p:txBody>
      </p:sp>
      <p:sp>
        <p:nvSpPr>
          <p:cNvPr id="7577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0C1FB-C362-486A-B407-CED5CD60AB5A}" type="slidenum">
              <a:rPr lang="sv-SE">
                <a:cs typeface="Arial" pitchFamily="34" charset="0"/>
              </a:rPr>
              <a:pPr/>
              <a:t>7</a:t>
            </a:fld>
            <a:endParaRPr lang="sv-SE">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tshållare för bildobjekt 1"/>
          <p:cNvSpPr>
            <a:spLocks noGrp="1" noRot="1" noChangeAspect="1"/>
          </p:cNvSpPr>
          <p:nvPr>
            <p:ph type="sldImg"/>
          </p:nvPr>
        </p:nvSpPr>
        <p:spPr bwMode="auto">
          <a:noFill/>
          <a:ln>
            <a:solidFill>
              <a:srgbClr val="000000"/>
            </a:solidFill>
            <a:miter lim="800000"/>
            <a:headEnd/>
            <a:tailEnd/>
          </a:ln>
        </p:spPr>
      </p:sp>
      <p:sp>
        <p:nvSpPr>
          <p:cNvPr id="77826"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sz="1600" b="1" dirty="0" smtClean="0"/>
              <a:t>Cold stress </a:t>
            </a:r>
            <a:r>
              <a:rPr lang="en-US" sz="1600" dirty="0" smtClean="0"/>
              <a:t>is defined as a thermal load on the body under which abnormal heat losses are anticipated and compensatory thermoregulatory actions are required to maintain the body in a thermally neutral state.</a:t>
            </a:r>
          </a:p>
          <a:p>
            <a:pPr>
              <a:spcBef>
                <a:spcPct val="0"/>
              </a:spcBef>
            </a:pPr>
            <a:endParaRPr lang="sv-SE" sz="1600" dirty="0" smtClean="0"/>
          </a:p>
          <a:p>
            <a:pPr>
              <a:spcBef>
                <a:spcPct val="0"/>
              </a:spcBef>
            </a:pPr>
            <a:r>
              <a:rPr lang="en-US" sz="1600" dirty="0" smtClean="0"/>
              <a:t>Cold stress may be present in many different forms, affecting the whole-body heat balance as well as the local heat balance of extremities, skin and lungs.</a:t>
            </a:r>
            <a:endParaRPr lang="sv-SE" sz="1600" dirty="0" smtClean="0"/>
          </a:p>
        </p:txBody>
      </p:sp>
      <p:sp>
        <p:nvSpPr>
          <p:cNvPr id="7782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6E96C9-D7EA-4F40-A59D-E4BA654569A6}" type="slidenum">
              <a:rPr lang="sv-SE">
                <a:cs typeface="Arial" pitchFamily="34" charset="0"/>
              </a:rPr>
              <a:pPr/>
              <a:t>8</a:t>
            </a:fld>
            <a:endParaRPr lang="sv-SE">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latshållare för bildobjekt 1"/>
          <p:cNvSpPr>
            <a:spLocks noGrp="1" noRot="1" noChangeAspect="1"/>
          </p:cNvSpPr>
          <p:nvPr>
            <p:ph type="sldImg"/>
          </p:nvPr>
        </p:nvSpPr>
        <p:spPr bwMode="auto">
          <a:xfrm>
            <a:off x="1349375" y="466725"/>
            <a:ext cx="4164013" cy="2882900"/>
          </a:xfrm>
          <a:noFill/>
          <a:ln>
            <a:solidFill>
              <a:srgbClr val="000000"/>
            </a:solidFill>
            <a:miter lim="800000"/>
            <a:headEnd/>
            <a:tailEnd/>
          </a:ln>
        </p:spPr>
      </p:sp>
      <p:sp>
        <p:nvSpPr>
          <p:cNvPr id="79874" name="Platshållare för anteckningar 2"/>
          <p:cNvSpPr>
            <a:spLocks noGrp="1"/>
          </p:cNvSpPr>
          <p:nvPr>
            <p:ph type="body" idx="1"/>
          </p:nvPr>
        </p:nvSpPr>
        <p:spPr bwMode="auto">
          <a:xfrm>
            <a:off x="597834" y="3483486"/>
            <a:ext cx="5613244" cy="5125154"/>
          </a:xfrm>
          <a:noFill/>
        </p:spPr>
        <p:txBody>
          <a:bodyPr wrap="square" numCol="1" anchor="t" anchorCtr="0" compatLnSpc="1">
            <a:prstTxWarp prst="textNoShape">
              <a:avLst/>
            </a:prstTxWarp>
            <a:noAutofit/>
          </a:bodyPr>
          <a:lstStyle/>
          <a:p>
            <a:pPr>
              <a:spcBef>
                <a:spcPct val="0"/>
              </a:spcBef>
            </a:pPr>
            <a:r>
              <a:rPr lang="en-US" sz="1400" dirty="0" smtClean="0"/>
              <a:t>Human performance is a combination of </a:t>
            </a:r>
            <a:r>
              <a:rPr lang="en-US" sz="1400" b="1" dirty="0" smtClean="0"/>
              <a:t>sensory, cognitive </a:t>
            </a:r>
            <a:r>
              <a:rPr lang="en-US" sz="1400" dirty="0" smtClean="0"/>
              <a:t>and </a:t>
            </a:r>
            <a:r>
              <a:rPr lang="en-US" sz="1400" b="1" dirty="0" smtClean="0"/>
              <a:t>motor functions</a:t>
            </a:r>
            <a:r>
              <a:rPr lang="en-US" sz="1400" dirty="0" smtClean="0"/>
              <a:t>. For optimal performance it is important that circulatory, respiratory and endocrine functions, as well as good energetic and fluid balance support the function of muscles and nerves.</a:t>
            </a:r>
          </a:p>
          <a:p>
            <a:pPr>
              <a:spcBef>
                <a:spcPct val="0"/>
              </a:spcBef>
            </a:pPr>
            <a:r>
              <a:rPr lang="en-US" sz="1400" b="1" dirty="0" smtClean="0"/>
              <a:t>Physical performance</a:t>
            </a:r>
            <a:r>
              <a:rPr lang="en-US" sz="1400" dirty="0" smtClean="0"/>
              <a:t>. Cooling affects endurance, force, power, velocity and co-ordination. </a:t>
            </a:r>
          </a:p>
          <a:p>
            <a:pPr>
              <a:spcBef>
                <a:spcPct val="0"/>
              </a:spcBef>
              <a:buFontTx/>
              <a:buChar char="•"/>
            </a:pPr>
            <a:r>
              <a:rPr lang="en-US" sz="1400" dirty="0" smtClean="0"/>
              <a:t>   In conditions similar to normal outdoor work in winter dynamic performance decreases about 17 %. During heavy work,  the upper respiratory tract may become constricted when ambient temperature falls below 5°F,  but there are great individual differences in the sensitivity of the respiratory system.</a:t>
            </a:r>
          </a:p>
          <a:p>
            <a:pPr>
              <a:spcBef>
                <a:spcPct val="0"/>
              </a:spcBef>
            </a:pPr>
            <a:r>
              <a:rPr lang="en-US" sz="1400" dirty="0" smtClean="0"/>
              <a:t>Cold effects on </a:t>
            </a:r>
            <a:r>
              <a:rPr lang="en-US" sz="1400" b="1" dirty="0" smtClean="0"/>
              <a:t>cognitive performance </a:t>
            </a:r>
            <a:r>
              <a:rPr lang="en-US" sz="1400" dirty="0" smtClean="0"/>
              <a:t>may be masked by increased effort.</a:t>
            </a:r>
          </a:p>
          <a:p>
            <a:pPr>
              <a:spcBef>
                <a:spcPct val="0"/>
              </a:spcBef>
              <a:buFontTx/>
              <a:buChar char="•"/>
            </a:pPr>
            <a:r>
              <a:rPr lang="en-US" sz="1400" dirty="0" smtClean="0"/>
              <a:t>   Exposure to moderately uncomfortable cold temperatures increases vigilance and may consequently improve performance. However, further increases in discomfort may lead to a decrease in vigilance, followed by an increased number of errors and a longer </a:t>
            </a:r>
            <a:r>
              <a:rPr lang="sv-SE" sz="1400" dirty="0" smtClean="0"/>
              <a:t>reaction time.</a:t>
            </a:r>
          </a:p>
          <a:p>
            <a:pPr>
              <a:spcBef>
                <a:spcPct val="0"/>
              </a:spcBef>
              <a:buFontTx/>
              <a:buChar char="•"/>
            </a:pPr>
            <a:r>
              <a:rPr lang="en-US" sz="1400" dirty="0" smtClean="0"/>
              <a:t>   In addition to the immediate effects of cold exposure on cognitive performance, living in cold and dark environment may cause changes in mood (light-affective disorder, seasonal affective disorder), and further decrease cognitive and physical performance. </a:t>
            </a:r>
            <a:endParaRPr lang="en-CA" sz="1400" dirty="0"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latshållare för bildobjekt 1"/>
          <p:cNvSpPr>
            <a:spLocks noGrp="1" noRot="1" noChangeAspect="1"/>
          </p:cNvSpPr>
          <p:nvPr>
            <p:ph type="sldImg"/>
          </p:nvPr>
        </p:nvSpPr>
        <p:spPr bwMode="auto">
          <a:xfrm>
            <a:off x="1098550" y="215900"/>
            <a:ext cx="4654550" cy="3222625"/>
          </a:xfrm>
          <a:noFill/>
          <a:ln>
            <a:solidFill>
              <a:srgbClr val="000000"/>
            </a:solidFill>
            <a:miter lim="800000"/>
            <a:headEnd/>
            <a:tailEnd/>
          </a:ln>
        </p:spPr>
      </p:sp>
      <p:sp>
        <p:nvSpPr>
          <p:cNvPr id="81922" name="Platshållare för anteckningar 2"/>
          <p:cNvSpPr>
            <a:spLocks noGrp="1"/>
          </p:cNvSpPr>
          <p:nvPr>
            <p:ph type="body" idx="1"/>
          </p:nvPr>
        </p:nvSpPr>
        <p:spPr bwMode="auto">
          <a:xfrm>
            <a:off x="524935" y="3438867"/>
            <a:ext cx="5977741" cy="5592689"/>
          </a:xfrm>
          <a:noFill/>
        </p:spPr>
        <p:txBody>
          <a:bodyPr wrap="square" numCol="1" anchor="t" anchorCtr="0" compatLnSpc="1">
            <a:prstTxWarp prst="textNoShape">
              <a:avLst/>
            </a:prstTxWarp>
            <a:noAutofit/>
          </a:bodyPr>
          <a:lstStyle/>
          <a:p>
            <a:pPr>
              <a:spcBef>
                <a:spcPct val="0"/>
              </a:spcBef>
              <a:spcAft>
                <a:spcPts val="0"/>
              </a:spcAft>
            </a:pPr>
            <a:r>
              <a:rPr lang="en-US" sz="1400" dirty="0" smtClean="0"/>
              <a:t>This slide shows the effects on manual performance at different hand/finger skin temperatures.</a:t>
            </a:r>
          </a:p>
          <a:p>
            <a:pPr>
              <a:spcBef>
                <a:spcPct val="0"/>
              </a:spcBef>
              <a:spcAft>
                <a:spcPts val="0"/>
              </a:spcAft>
            </a:pPr>
            <a:endParaRPr lang="en-US" sz="1400" dirty="0" smtClean="0"/>
          </a:p>
          <a:p>
            <a:pPr>
              <a:spcBef>
                <a:spcPct val="0"/>
              </a:spcBef>
              <a:spcAft>
                <a:spcPts val="0"/>
              </a:spcAft>
            </a:pPr>
            <a:r>
              <a:rPr lang="en-US" sz="1400" dirty="0" smtClean="0"/>
              <a:t>When we speak of human performance, the final task is often done by hand, so manual performance is important.</a:t>
            </a:r>
          </a:p>
          <a:p>
            <a:pPr>
              <a:spcBef>
                <a:spcPct val="0"/>
              </a:spcBef>
              <a:spcAft>
                <a:spcPts val="0"/>
              </a:spcAft>
            </a:pPr>
            <a:endParaRPr lang="en-US" sz="1400" dirty="0" smtClean="0"/>
          </a:p>
          <a:p>
            <a:pPr>
              <a:spcBef>
                <a:spcPct val="0"/>
              </a:spcBef>
              <a:spcAft>
                <a:spcPts val="0"/>
              </a:spcAft>
            </a:pPr>
            <a:r>
              <a:rPr lang="en-US" sz="1400" dirty="0" smtClean="0"/>
              <a:t>Manual performance is a motor skill that is determined by the range of motion of the arm, hand and fingers, and the capacity to manipulate objects. Important components of manual performance are:  </a:t>
            </a:r>
            <a:r>
              <a:rPr lang="en-US" sz="1400" b="1" dirty="0" smtClean="0"/>
              <a:t>Reaction time; sensitivity; nerve conduction velocity; grip strength; time to exhaustion, and mobility.</a:t>
            </a:r>
          </a:p>
          <a:p>
            <a:pPr>
              <a:spcBef>
                <a:spcPct val="0"/>
              </a:spcBef>
              <a:spcAft>
                <a:spcPts val="0"/>
              </a:spcAft>
            </a:pPr>
            <a:endParaRPr lang="en-US" sz="1400" dirty="0" smtClean="0"/>
          </a:p>
          <a:p>
            <a:pPr>
              <a:spcBef>
                <a:spcPct val="0"/>
              </a:spcBef>
              <a:spcAft>
                <a:spcPts val="0"/>
              </a:spcAft>
            </a:pPr>
            <a:r>
              <a:rPr lang="en-US" sz="1400" dirty="0" smtClean="0"/>
              <a:t>Skin temperature of the fingers and hands are crucial to manual performance. Finger dexterity decreases slightly at finger skin temperatures below 68°F, and decreases strongly at skin temperatures below 59°F. </a:t>
            </a:r>
          </a:p>
          <a:p>
            <a:pPr>
              <a:spcBef>
                <a:spcPct val="0"/>
              </a:spcBef>
              <a:spcAft>
                <a:spcPts val="0"/>
              </a:spcAft>
            </a:pPr>
            <a:endParaRPr lang="en-US" sz="1400" dirty="0" smtClean="0"/>
          </a:p>
          <a:p>
            <a:pPr>
              <a:spcBef>
                <a:spcPct val="0"/>
              </a:spcBef>
              <a:spcAft>
                <a:spcPts val="0"/>
              </a:spcAft>
            </a:pPr>
            <a:r>
              <a:rPr lang="en-US" sz="1400" b="1" dirty="0" smtClean="0"/>
              <a:t>Cooling decreases manual performance in several ways</a:t>
            </a:r>
            <a:r>
              <a:rPr lang="en-US" sz="1400" dirty="0" smtClean="0"/>
              <a:t>. Sensitivity is an important part of dexterity. Critical skin temperature for tactile sensitivity is between 43-46°F,  where nerve conduction is impaired. </a:t>
            </a:r>
          </a:p>
          <a:p>
            <a:pPr>
              <a:spcBef>
                <a:spcPct val="0"/>
              </a:spcBef>
              <a:spcAft>
                <a:spcPts val="0"/>
              </a:spcAft>
            </a:pPr>
            <a:r>
              <a:rPr lang="en-US" sz="1400" b="1" dirty="0" smtClean="0"/>
              <a:t>Severe cooling </a:t>
            </a:r>
            <a:r>
              <a:rPr lang="en-US" sz="1400" dirty="0" smtClean="0"/>
              <a:t>of other body parts may also influence manual performance, particularly in tasks which are sensitive to shivering. However, deep body temperature has only a minor effect on manual dexterity</a:t>
            </a:r>
            <a:r>
              <a:rPr lang="en-US" sz="1400" baseline="0" dirty="0" smtClean="0"/>
              <a:t>.</a:t>
            </a:r>
            <a:endParaRPr lang="en-US" sz="1400" dirty="0" smtClean="0"/>
          </a:p>
          <a:p>
            <a:pPr>
              <a:spcBef>
                <a:spcPct val="0"/>
              </a:spcBef>
              <a:spcAft>
                <a:spcPts val="600"/>
              </a:spcAft>
            </a:pPr>
            <a:endParaRPr lang="en-CA" sz="1400" dirty="0" smtClean="0">
              <a:cs typeface="Times New Roman" pitchFamily="18" charset="0"/>
            </a:endParaRPr>
          </a:p>
        </p:txBody>
      </p:sp>
      <p:sp>
        <p:nvSpPr>
          <p:cNvPr id="8192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C3E9-6CF2-41F3-986D-367D4490A4B8}" type="slidenum">
              <a:rPr lang="sv-SE">
                <a:cs typeface="Arial" pitchFamily="34" charset="0"/>
              </a:rPr>
              <a:pPr/>
              <a:t>10</a:t>
            </a:fld>
            <a:endParaRPr lang="sv-SE">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latshållare för bildobjekt 1"/>
          <p:cNvSpPr>
            <a:spLocks noGrp="1" noRot="1" noChangeAspect="1"/>
          </p:cNvSpPr>
          <p:nvPr>
            <p:ph type="sldImg"/>
          </p:nvPr>
        </p:nvSpPr>
        <p:spPr bwMode="auto">
          <a:xfrm>
            <a:off x="1077913" y="331788"/>
            <a:ext cx="4676775" cy="3236912"/>
          </a:xfrm>
          <a:noFill/>
          <a:ln>
            <a:solidFill>
              <a:srgbClr val="000000"/>
            </a:solidFill>
            <a:miter lim="800000"/>
            <a:headEnd/>
            <a:tailEnd/>
          </a:ln>
        </p:spPr>
      </p:sp>
      <p:sp>
        <p:nvSpPr>
          <p:cNvPr id="3" name="Platshållare för anteckningar 2"/>
          <p:cNvSpPr>
            <a:spLocks noGrp="1"/>
          </p:cNvSpPr>
          <p:nvPr>
            <p:ph type="body" idx="1"/>
          </p:nvPr>
        </p:nvSpPr>
        <p:spPr>
          <a:xfrm>
            <a:off x="612475" y="3771529"/>
            <a:ext cx="5671503" cy="5260026"/>
          </a:xfrm>
        </p:spPr>
        <p:txBody>
          <a:bodyPr>
            <a:noAutofit/>
          </a:bodyPr>
          <a:lstStyle/>
          <a:p>
            <a:pPr fontAlgn="auto">
              <a:spcBef>
                <a:spcPts val="0"/>
              </a:spcBef>
              <a:spcAft>
                <a:spcPts val="0"/>
              </a:spcAft>
              <a:defRPr/>
            </a:pPr>
            <a:r>
              <a:rPr lang="en-US" sz="1400" b="1" dirty="0" smtClean="0"/>
              <a:t>Frostbite </a:t>
            </a:r>
            <a:r>
              <a:rPr lang="en-US" sz="1400" dirty="0" smtClean="0"/>
              <a:t>occurs when skin tissue is frozen. </a:t>
            </a:r>
          </a:p>
          <a:p>
            <a:pPr fontAlgn="auto">
              <a:spcBef>
                <a:spcPts val="0"/>
              </a:spcBef>
              <a:spcAft>
                <a:spcPts val="0"/>
              </a:spcAft>
              <a:defRPr/>
            </a:pPr>
            <a:r>
              <a:rPr lang="en-US" sz="1400" dirty="0" smtClean="0"/>
              <a:t>Skin can only freeze</a:t>
            </a:r>
            <a:r>
              <a:rPr lang="en-US" sz="1400" baseline="0" dirty="0" smtClean="0"/>
              <a:t> when air temperature is </a:t>
            </a:r>
            <a:r>
              <a:rPr lang="en-US" sz="1400" dirty="0" smtClean="0"/>
              <a:t>below </a:t>
            </a:r>
            <a:r>
              <a:rPr lang="en-US" sz="1400" b="1" dirty="0" smtClean="0"/>
              <a:t>32°F</a:t>
            </a:r>
            <a:r>
              <a:rPr lang="en-US" sz="1400" b="0" dirty="0" smtClean="0"/>
              <a:t>.</a:t>
            </a:r>
            <a:r>
              <a:rPr lang="en-US" sz="1400" b="0" baseline="0" dirty="0" smtClean="0"/>
              <a:t> </a:t>
            </a:r>
            <a:r>
              <a:rPr lang="en-US" sz="1400" b="1" baseline="0" dirty="0" smtClean="0"/>
              <a:t>W</a:t>
            </a:r>
            <a:r>
              <a:rPr lang="en-US" sz="1400" b="1" dirty="0" smtClean="0"/>
              <a:t>ind-chill</a:t>
            </a:r>
            <a:r>
              <a:rPr lang="en-US" sz="1400" dirty="0" smtClean="0"/>
              <a:t> is a significant factor in accelerating the process, but only</a:t>
            </a:r>
            <a:r>
              <a:rPr lang="en-US" sz="1400" baseline="0" dirty="0" smtClean="0"/>
              <a:t> if air temperature is below 32 degrees</a:t>
            </a:r>
            <a:r>
              <a:rPr lang="en-US" sz="1400" dirty="0" smtClean="0"/>
              <a:t>. </a:t>
            </a:r>
          </a:p>
          <a:p>
            <a:pPr fontAlgn="auto">
              <a:spcBef>
                <a:spcPts val="0"/>
              </a:spcBef>
              <a:spcAft>
                <a:spcPts val="0"/>
              </a:spcAft>
              <a:defRPr/>
            </a:pPr>
            <a:r>
              <a:rPr lang="en-US" sz="1400" dirty="0" smtClean="0"/>
              <a:t>Touching cold metal with bare skin can rapidly cause a frostbite.</a:t>
            </a:r>
          </a:p>
          <a:p>
            <a:pPr fontAlgn="auto">
              <a:spcBef>
                <a:spcPts val="0"/>
              </a:spcBef>
              <a:spcAft>
                <a:spcPts val="0"/>
              </a:spcAft>
              <a:defRPr/>
            </a:pPr>
            <a:r>
              <a:rPr lang="en-US" sz="1400" dirty="0" smtClean="0"/>
              <a:t>Frostbites affect generally the extremities - ears, cheeks. nose, hands and feet</a:t>
            </a:r>
            <a:endParaRPr lang="sv-SE" sz="1400" dirty="0" smtClean="0"/>
          </a:p>
          <a:p>
            <a:pPr fontAlgn="auto">
              <a:spcBef>
                <a:spcPts val="0"/>
              </a:spcBef>
              <a:spcAft>
                <a:spcPts val="0"/>
              </a:spcAft>
              <a:defRPr/>
            </a:pPr>
            <a:endParaRPr lang="sv-SE" sz="1400" b="1" dirty="0" smtClean="0"/>
          </a:p>
          <a:p>
            <a:pPr fontAlgn="auto">
              <a:spcBef>
                <a:spcPts val="0"/>
              </a:spcBef>
              <a:spcAft>
                <a:spcPts val="0"/>
              </a:spcAft>
              <a:defRPr/>
            </a:pPr>
            <a:r>
              <a:rPr lang="sv-SE" sz="1400" b="1" dirty="0" smtClean="0"/>
              <a:t>Signs and symptoms of frostbite </a:t>
            </a:r>
            <a:r>
              <a:rPr lang="en-US" sz="1400" b="1" dirty="0" smtClean="0"/>
              <a:t>include</a:t>
            </a:r>
            <a:r>
              <a:rPr lang="en-US" sz="1400" b="1" i="1" dirty="0" smtClean="0"/>
              <a:t>:</a:t>
            </a:r>
          </a:p>
          <a:p>
            <a:pPr marL="231775" indent="-231775" fontAlgn="auto">
              <a:spcBef>
                <a:spcPts val="0"/>
              </a:spcBef>
              <a:spcAft>
                <a:spcPts val="0"/>
              </a:spcAft>
              <a:buFont typeface="Arial" pitchFamily="34" charset="0"/>
              <a:buChar char="•"/>
              <a:defRPr/>
            </a:pPr>
            <a:r>
              <a:rPr lang="en-US" sz="1400" dirty="0" smtClean="0"/>
              <a:t>Pain or prickling progressing to numbness;</a:t>
            </a:r>
          </a:p>
          <a:p>
            <a:pPr marL="231775" indent="-231775" fontAlgn="auto">
              <a:spcBef>
                <a:spcPts val="0"/>
              </a:spcBef>
              <a:spcAft>
                <a:spcPts val="0"/>
              </a:spcAft>
              <a:buFont typeface="Arial" pitchFamily="34" charset="0"/>
              <a:buChar char="•"/>
              <a:defRPr/>
            </a:pPr>
            <a:r>
              <a:rPr lang="en-US" sz="1400" dirty="0" smtClean="0"/>
              <a:t>Pale, hard, and cold skin with waxy look;</a:t>
            </a:r>
          </a:p>
          <a:p>
            <a:pPr marL="231775" indent="-231775" fontAlgn="auto">
              <a:spcBef>
                <a:spcPts val="0"/>
              </a:spcBef>
              <a:spcAft>
                <a:spcPts val="0"/>
              </a:spcAft>
              <a:buFont typeface="Arial" pitchFamily="34" charset="0"/>
              <a:buChar char="•"/>
              <a:defRPr/>
            </a:pPr>
            <a:r>
              <a:rPr lang="en-US" sz="1400" dirty="0" smtClean="0"/>
              <a:t>Flushing from blood rushing to area after it's </a:t>
            </a:r>
            <a:r>
              <a:rPr lang="en-US" sz="1400" dirty="0" err="1" smtClean="0"/>
              <a:t>rewarmed</a:t>
            </a:r>
            <a:r>
              <a:rPr lang="en-US" sz="1400" dirty="0" smtClean="0"/>
              <a:t>;</a:t>
            </a:r>
          </a:p>
          <a:p>
            <a:pPr marL="231775" indent="-231775" fontAlgn="auto">
              <a:spcBef>
                <a:spcPts val="0"/>
              </a:spcBef>
              <a:spcAft>
                <a:spcPts val="0"/>
              </a:spcAft>
              <a:buFont typeface="Arial" pitchFamily="34" charset="0"/>
              <a:buChar char="•"/>
              <a:defRPr/>
            </a:pPr>
            <a:r>
              <a:rPr lang="en-US" sz="1400" dirty="0" smtClean="0"/>
              <a:t>Burning sensation and swelling from collected fluid that may last for weeks;</a:t>
            </a:r>
          </a:p>
          <a:p>
            <a:pPr marL="231775" indent="-231775" fontAlgn="auto">
              <a:spcBef>
                <a:spcPts val="0"/>
              </a:spcBef>
              <a:spcAft>
                <a:spcPts val="0"/>
              </a:spcAft>
              <a:buFont typeface="Arial" pitchFamily="34" charset="0"/>
              <a:buChar char="•"/>
              <a:defRPr/>
            </a:pPr>
            <a:r>
              <a:rPr lang="en-US" sz="1400" dirty="0" smtClean="0"/>
              <a:t>Black scab-like crust, which may develop several weeks after exposure.</a:t>
            </a:r>
          </a:p>
          <a:p>
            <a:pPr fontAlgn="auto">
              <a:spcBef>
                <a:spcPts val="0"/>
              </a:spcBef>
              <a:spcAft>
                <a:spcPts val="0"/>
              </a:spcAft>
              <a:defRPr/>
            </a:pPr>
            <a:endParaRPr lang="en-US" sz="1400" b="1" dirty="0" smtClean="0"/>
          </a:p>
          <a:p>
            <a:pPr fontAlgn="auto">
              <a:spcBef>
                <a:spcPts val="0"/>
              </a:spcBef>
              <a:spcAft>
                <a:spcPts val="0"/>
              </a:spcAft>
              <a:defRPr/>
            </a:pPr>
            <a:r>
              <a:rPr lang="en-US" sz="1400" b="1" dirty="0" smtClean="0"/>
              <a:t>Victim is often unaware of frostbite due to numb tissues.</a:t>
            </a:r>
          </a:p>
          <a:p>
            <a:pPr fontAlgn="auto">
              <a:spcBef>
                <a:spcPts val="0"/>
              </a:spcBef>
              <a:spcAft>
                <a:spcPts val="0"/>
              </a:spcAft>
              <a:defRPr/>
            </a:pPr>
            <a:endParaRPr lang="en-US" sz="1400" b="1" dirty="0" smtClean="0"/>
          </a:p>
          <a:p>
            <a:pPr fontAlgn="auto">
              <a:spcBef>
                <a:spcPts val="0"/>
              </a:spcBef>
              <a:spcAft>
                <a:spcPts val="0"/>
              </a:spcAft>
              <a:defRPr/>
            </a:pPr>
            <a:r>
              <a:rPr lang="en-US" sz="1400" dirty="0" smtClean="0"/>
              <a:t>The most common late symptoms of frostbite are local</a:t>
            </a:r>
          </a:p>
          <a:p>
            <a:pPr fontAlgn="auto">
              <a:spcBef>
                <a:spcPts val="0"/>
              </a:spcBef>
              <a:spcAft>
                <a:spcPts val="0"/>
              </a:spcAft>
              <a:defRPr/>
            </a:pPr>
            <a:r>
              <a:rPr lang="en-US" sz="1400" dirty="0" smtClean="0"/>
              <a:t>hypersensitivity to cold and pain in the injured area, sensations and disturbances in muscular function. These late symptoms may have negative impact on occupational activities in 13-43 % cases.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27"/>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5" name="Platshållare för sidfot 4"/>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A844C61F-A44F-43AA-8FCF-2F113FFA969D}"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5" name="Platshållare för sidfot 4"/>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3BB0440E-E4B8-4531-B359-28C97D1CAB8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058025" y="1066800"/>
            <a:ext cx="2105025" cy="50292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42951" y="1066800"/>
            <a:ext cx="6162675" cy="50292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5" name="Platshållare för sidfot 4"/>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A8C4D867-4457-4427-B824-F3D001882BDB}"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27"/>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EFA39D69-064B-4A2D-978C-018CC83A882B}"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C55F43B5-578C-428A-8356-1A09698F1750}"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E101B243-C82B-4D96-A00B-32F461141DB9}"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60E7996-101D-4F46-A6EE-D81DB49A1787}"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2"/>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5CAF822C-25C3-4E28-8C68-D0362791E62E}"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3409616-32DF-4517-A0AC-46E2480954E1}"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1"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292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DAD61A66-F37C-422B-8331-1DA1B3458200}"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F58E108-4779-4687-BE47-2596C0F78D0B}"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3386ADF7-C480-46CF-9570-2DFA6BCE0459}" type="datetimeFigureOut">
              <a:rPr lang="sv-SE"/>
              <a:pPr>
                <a:defRPr/>
              </a:pPr>
              <a:t>2012-02-27</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00B006DA-29F1-40D9-891C-1AF4861AB978}"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50F07609-8286-451B-896B-0AFB9160D6AC}" type="datetimeFigureOut">
              <a:rPr lang="sv-SE"/>
              <a:pPr>
                <a:defRPr/>
              </a:pPr>
              <a:t>2012-02-27</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B03ED33A-21F2-40D5-BFE5-2DE9FD90DC09}"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9F27A7BA-6190-4DA7-BC95-EEB24F30CD34}" type="datetimeFigureOut">
              <a:rPr lang="sv-SE"/>
              <a:pPr>
                <a:defRPr/>
              </a:pPr>
              <a:t>2012-02-27</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F121295B-FDBC-400F-874F-38F06C7C6186}"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Picture 10" descr="logo2"/>
          <p:cNvPicPr>
            <a:picLocks noChangeAspect="1" noChangeArrowheads="1"/>
          </p:cNvPicPr>
          <p:nvPr userDrawn="1"/>
        </p:nvPicPr>
        <p:blipFill>
          <a:blip r:embed="rId2" cstate="screen"/>
          <a:srcRect/>
          <a:stretch>
            <a:fillRect/>
          </a:stretch>
        </p:blipFill>
        <p:spPr bwMode="auto">
          <a:xfrm>
            <a:off x="0" y="0"/>
            <a:ext cx="776288" cy="525463"/>
          </a:xfrm>
          <a:prstGeom prst="rect">
            <a:avLst/>
          </a:prstGeom>
          <a:noFill/>
          <a:ln w="9525">
            <a:noFill/>
            <a:miter lim="800000"/>
            <a:headEnd/>
            <a:tailEnd/>
          </a:ln>
        </p:spPr>
      </p:pic>
      <p:pic>
        <p:nvPicPr>
          <p:cNvPr id="5" name="Picture 2" descr="Purdue signature"/>
          <p:cNvPicPr>
            <a:picLocks noChangeAspect="1" noChangeArrowheads="1"/>
          </p:cNvPicPr>
          <p:nvPr userDrawn="1"/>
        </p:nvPicPr>
        <p:blipFill>
          <a:blip r:embed="rId3" cstate="screen"/>
          <a:srcRect/>
          <a:stretch>
            <a:fillRect/>
          </a:stretch>
        </p:blipFill>
        <p:spPr bwMode="auto">
          <a:xfrm>
            <a:off x="776288" y="0"/>
            <a:ext cx="1497012" cy="557213"/>
          </a:xfrm>
          <a:prstGeom prst="rect">
            <a:avLst/>
          </a:prstGeom>
          <a:noFill/>
          <a:ln w="9525">
            <a:noFill/>
            <a:miter lim="800000"/>
            <a:headEnd/>
            <a:tailEnd/>
          </a:ln>
        </p:spPr>
      </p:pic>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2402636C-ABA0-4124-8661-81EB0EE35942}"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612992E8-8AEA-4EC3-A182-6430D4EF2AAB}"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38F4D366-E49A-4074-A1A7-C3D62DC68FEA}"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69AF3E5-6EA7-45B7-9F9C-700B80CD4C9A}"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DFE96B38-7EF3-4ED0-A1AE-8D59E162050B}"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5E7684D-3E01-4465-AF80-5091D8978A98}"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639"/>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639"/>
            <a:ext cx="65341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738587D7-0367-415E-AF1A-FE2E31A3179D}"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3151BEF-2053-4317-AF35-8D091525955F}"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57C4EFC8-A30A-4AAC-A06F-70507ED6CC3B}" type="datetimeFigureOut">
              <a:rPr lang="sv-SE"/>
              <a:pPr>
                <a:defRPr/>
              </a:pPr>
              <a:t>2012-02-27</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94C983E3-492F-46F4-8151-BBB91379D0C1}"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27"/>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28D24D4C-C447-4AF6-B743-EADA8265EB81}"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BC29265A-A18B-4375-A719-9FCE823A4D42}"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6BDF0B5C-4FB0-41D5-9445-570A547AB873}"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BFE32F64-34A7-4672-88B6-BF0D95CE1D73}"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2"/>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30AA4D06-11EB-4DB8-9497-3AC699F7E26F}"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54C01DB-987D-4351-AA0C-09DA49AFB2F4}"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1"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292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BFD79118-2CFB-4C51-9C47-97D5F60BC43A}"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E9834B31-F02D-4E68-9639-DE4A65765533}"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3C170A7D-ED95-473B-9AB2-82A342197CBE}" type="datetimeFigureOut">
              <a:rPr lang="sv-SE"/>
              <a:pPr>
                <a:defRPr/>
              </a:pPr>
              <a:t>2012-02-27</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169DEAE6-6D77-4F3D-8602-7AB3436F151A}"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2"/>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5" name="Platshållare för sidfot 4"/>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pPr>
              <a:defRPr/>
            </a:pPr>
            <a:fld id="{C4F5445A-7922-4D2D-B999-F5587AFE37F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3C1E2934-E34F-48FF-BCC4-BFEBAA0484F1}" type="datetimeFigureOut">
              <a:rPr lang="sv-SE"/>
              <a:pPr>
                <a:defRPr/>
              </a:pPr>
              <a:t>2012-02-27</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CE8EB571-F8E6-4F3D-8DB6-E25076171281}"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148CA1BD-A34D-4171-AB6C-7CFE3B9348BF}" type="datetimeFigureOut">
              <a:rPr lang="sv-SE"/>
              <a:pPr>
                <a:defRPr/>
              </a:pPr>
              <a:t>2012-02-27</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007A77D6-C735-4832-B807-376EE5E5F742}"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E7A28532-FAF7-493D-BCDB-2BFE20033395}"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A4EE805B-B110-4946-84CC-536446BBBFF3}"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11FB1BB4-13CD-425F-8EDE-4B45041B432D}"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AB3647DE-0105-45F7-BB46-351FFFC80838}"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66083AF6-8717-4F28-B24B-C1535AC60351}"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3B42294-CFAD-4C6D-9289-6285E862CF5F}"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639"/>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639"/>
            <a:ext cx="65341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C973F726-DF7F-4DAD-BB44-A75509BD4D4D}"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BC48DEB5-D590-4D8F-AEAC-06547FA7D65A}"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27"/>
            <a:ext cx="84201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08C17A9F-2285-42CB-89BE-030142435F8C}"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3298C80B-62F3-4438-A7AB-9DB7503F9C43}"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06A6A200-F76F-4000-832C-83F561B92368}"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B6975CB9-9CA2-4B99-A452-B3FAA46ECBCA}"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2"/>
            <a:ext cx="84201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09E99FE2-E301-4B8C-ABD9-0DE233B90594}"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84797262-6E47-4DD4-B7C3-CEE6B63EBEA6}"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1"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292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CE3E2097-DB78-4FCD-854B-9198BA61DFA7}"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0DE82DBA-ABDC-4ECA-BB80-D555AD99BE2E}"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6" name="Platshållare för sidfot 5"/>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7" name="Platshållare för bildnummer 6"/>
          <p:cNvSpPr>
            <a:spLocks noGrp="1"/>
          </p:cNvSpPr>
          <p:nvPr>
            <p:ph type="sldNum" sz="quarter" idx="12"/>
          </p:nvPr>
        </p:nvSpPr>
        <p:spPr/>
        <p:txBody>
          <a:bodyPr/>
          <a:lstStyle>
            <a:lvl1pPr>
              <a:defRPr/>
            </a:lvl1pPr>
          </a:lstStyle>
          <a:p>
            <a:pPr>
              <a:defRPr/>
            </a:pPr>
            <a:fld id="{5F329F15-2CBD-4FF9-8F21-5E4D89D5F39D}"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2EB0B5F2-E180-4387-9361-E554413DEF8C}" type="datetimeFigureOut">
              <a:rPr lang="sv-SE"/>
              <a:pPr>
                <a:defRPr/>
              </a:pPr>
              <a:t>2012-02-27</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02DB082D-C3B1-40C3-A183-BED4E87028C7}"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BDC41C45-C23F-4768-B975-7F19769630C6}" type="datetimeFigureOut">
              <a:rPr lang="sv-SE"/>
              <a:pPr>
                <a:defRPr/>
              </a:pPr>
              <a:t>2012-02-27</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1769AD43-5852-4E4F-8C1D-4B3101BB736A}"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3F0A1A92-6F43-40A1-B959-B59DEF9AA005}" type="datetimeFigureOut">
              <a:rPr lang="sv-SE"/>
              <a:pPr>
                <a:defRPr/>
              </a:pPr>
              <a:t>2012-02-27</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9F3DC050-C76F-44FC-9AD1-2A2C5445BE86}"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7A18D7C9-07A4-436F-A869-4F2BFE5E2803}"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052FC6DA-3BBA-474B-8FD6-B3A03A5BCCF4}"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739A1615-1C8C-4B72-9489-4881D19E7750}" type="datetimeFigureOut">
              <a:rPr lang="sv-SE"/>
              <a:pPr>
                <a:defRPr/>
              </a:pPr>
              <a:t>2012-02-27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E8DEA547-27EB-4A9E-A72D-4B0FA7F9C104}"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D8657FF7-91BC-467D-9668-C2C90D28113F}"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C0EE8D4-B02B-4513-A423-3346B8EB787C}"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639"/>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639"/>
            <a:ext cx="65341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9AD28C18-F83D-4C15-807A-D0B3CDFE4736}"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34A4466-D537-4D29-BDB4-205C1236EC80}"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1173158"/>
            <a:ext cx="8420100" cy="1470025"/>
          </a:xfrm>
        </p:spPr>
        <p:txBody>
          <a:bodyPr anchor="b"/>
          <a:lstStyle>
            <a:lvl1pPr algn="l">
              <a:defRPr sz="4800"/>
            </a:lvl1pPr>
          </a:lstStyle>
          <a:p>
            <a:r>
              <a:rPr lang="sv-SE" smtClean="0"/>
              <a:t>Klicka här för att ändra format</a:t>
            </a:r>
            <a:endParaRPr lang="en-US"/>
          </a:p>
        </p:txBody>
      </p:sp>
      <p:sp>
        <p:nvSpPr>
          <p:cNvPr id="3" name="Underrubrik 2"/>
          <p:cNvSpPr>
            <a:spLocks noGrp="1"/>
          </p:cNvSpPr>
          <p:nvPr>
            <p:ph type="subTitle" idx="1"/>
          </p:nvPr>
        </p:nvSpPr>
        <p:spPr>
          <a:xfrm>
            <a:off x="745027" y="2643182"/>
            <a:ext cx="7226230"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smtClean="0"/>
            </a:lvl1pPr>
          </a:lstStyle>
          <a:p>
            <a:pPr>
              <a:defRPr/>
            </a:pPr>
            <a:fld id="{43BFBCF1-B001-4C52-B847-4B5AAC257999}"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0E1797D-769E-4E85-9BDE-99A2B2D822AC}" type="slidenum">
              <a:rPr lang="sv-SE"/>
              <a:pPr>
                <a:defRPr/>
              </a:pPr>
              <a:t>‹#›</a:t>
            </a:fld>
            <a:endParaRPr lang="sv-S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smtClean="0"/>
            </a:lvl1pPr>
          </a:lstStyle>
          <a:p>
            <a:pPr>
              <a:defRPr/>
            </a:pPr>
            <a:fld id="{A0ED9CD1-A0C8-4F18-AC7B-67B081702A9E}"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8BB2C87B-BFB8-480F-BD88-3B5BA10695F8}"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42950" y="2924181"/>
            <a:ext cx="8420100" cy="1362075"/>
          </a:xfrm>
        </p:spPr>
        <p:txBody>
          <a:bodyPr anchor="t"/>
          <a:lstStyle>
            <a:lvl1pPr algn="l">
              <a:defRPr sz="4400" b="0" cap="all"/>
            </a:lvl1pPr>
          </a:lstStyle>
          <a:p>
            <a:r>
              <a:rPr lang="sv-SE" smtClean="0"/>
              <a:t>Klicka här för att ändra format</a:t>
            </a:r>
            <a:endParaRPr lang="en-US"/>
          </a:p>
        </p:txBody>
      </p:sp>
      <p:sp>
        <p:nvSpPr>
          <p:cNvPr id="3" name="Platshållare för text 2"/>
          <p:cNvSpPr>
            <a:spLocks noGrp="1"/>
          </p:cNvSpPr>
          <p:nvPr>
            <p:ph type="body" idx="1"/>
          </p:nvPr>
        </p:nvSpPr>
        <p:spPr>
          <a:xfrm>
            <a:off x="742950" y="1428750"/>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smtClean="0"/>
            </a:lvl1pPr>
          </a:lstStyle>
          <a:p>
            <a:pPr>
              <a:defRPr/>
            </a:pPr>
            <a:fld id="{625A2D2C-C6E9-4E7C-A309-9AAB81192516}"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A2C5A38-044C-4FA3-AB86-BA93889EAB29}" type="slidenum">
              <a:rPr lang="sv-SE"/>
              <a:pPr>
                <a:defRPr/>
              </a:pPr>
              <a:t>‹#›</a:t>
            </a:fld>
            <a:endParaRPr lang="sv-S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1"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8" name="Platshållare för sidfot 7"/>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9" name="Platshållare för bildnummer 8"/>
          <p:cNvSpPr>
            <a:spLocks noGrp="1"/>
          </p:cNvSpPr>
          <p:nvPr>
            <p:ph type="sldNum" sz="quarter" idx="12"/>
          </p:nvPr>
        </p:nvSpPr>
        <p:spPr/>
        <p:txBody>
          <a:bodyPr/>
          <a:lstStyle>
            <a:lvl1pPr>
              <a:defRPr/>
            </a:lvl1pPr>
          </a:lstStyle>
          <a:p>
            <a:pPr>
              <a:defRPr/>
            </a:pPr>
            <a:fld id="{742862DF-DC06-4785-B73C-3D651876553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5035551"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lvl1pPr>
              <a:defRPr smtClean="0"/>
            </a:lvl1pPr>
          </a:lstStyle>
          <a:p>
            <a:pPr>
              <a:defRPr/>
            </a:pPr>
            <a:fld id="{69536CEA-32B1-4466-86C2-478CEF6A7A25}" type="datetimeFigureOut">
              <a:rPr lang="sv-SE"/>
              <a:pPr>
                <a:defRPr/>
              </a:pPr>
              <a:t>2012-02-27</a:t>
            </a:fld>
            <a:endParaRPr lang="sv-SE"/>
          </a:p>
        </p:txBody>
      </p:sp>
      <p:sp>
        <p:nvSpPr>
          <p:cNvPr id="6" name="Platshållare för sidfot 5"/>
          <p:cNvSpPr>
            <a:spLocks noGrp="1"/>
          </p:cNvSpPr>
          <p:nvPr>
            <p:ph type="ftr" sz="quarter" idx="11"/>
          </p:nvPr>
        </p:nvSpPr>
        <p:spPr/>
        <p:txBody>
          <a:bodyPr/>
          <a:lstStyle>
            <a:lvl1pPr>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vl1pPr>
          </a:lstStyle>
          <a:p>
            <a:pPr>
              <a:defRPr/>
            </a:pPr>
            <a:fld id="{EB90DBC8-BD7B-4B0B-86BF-C44F71BA7321}"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lvl1pPr>
              <a:defRPr smtClean="0"/>
            </a:lvl1pPr>
          </a:lstStyle>
          <a:p>
            <a:pPr>
              <a:defRPr/>
            </a:pPr>
            <a:fld id="{34832427-D4D5-4540-B9A1-7532CEB5E3AE}" type="datetimeFigureOut">
              <a:rPr lang="sv-SE"/>
              <a:pPr>
                <a:defRPr/>
              </a:pPr>
              <a:t>2012-02-27</a:t>
            </a:fld>
            <a:endParaRPr lang="sv-SE"/>
          </a:p>
        </p:txBody>
      </p:sp>
      <p:sp>
        <p:nvSpPr>
          <p:cNvPr id="8" name="Platshållare för sidfot 7"/>
          <p:cNvSpPr>
            <a:spLocks noGrp="1"/>
          </p:cNvSpPr>
          <p:nvPr>
            <p:ph type="ftr" sz="quarter" idx="11"/>
          </p:nvPr>
        </p:nvSpPr>
        <p:spPr/>
        <p:txBody>
          <a:bodyPr/>
          <a:lstStyle>
            <a:lvl1pPr>
              <a:defRPr/>
            </a:lvl1pPr>
          </a:lstStyle>
          <a:p>
            <a:pPr>
              <a:defRPr/>
            </a:pPr>
            <a:endParaRPr lang="sv-SE"/>
          </a:p>
        </p:txBody>
      </p:sp>
      <p:sp>
        <p:nvSpPr>
          <p:cNvPr id="9" name="Platshållare för bildnummer 8"/>
          <p:cNvSpPr>
            <a:spLocks noGrp="1"/>
          </p:cNvSpPr>
          <p:nvPr>
            <p:ph type="sldNum" sz="quarter" idx="12"/>
          </p:nvPr>
        </p:nvSpPr>
        <p:spPr/>
        <p:txBody>
          <a:bodyPr/>
          <a:lstStyle>
            <a:lvl1pPr>
              <a:defRPr/>
            </a:lvl1pPr>
          </a:lstStyle>
          <a:p>
            <a:pPr>
              <a:defRPr/>
            </a:pPr>
            <a:fld id="{CC01A4C1-0A54-4185-ACBC-26D77A4999D6}"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lvl1pPr>
              <a:defRPr smtClean="0"/>
            </a:lvl1pPr>
          </a:lstStyle>
          <a:p>
            <a:pPr>
              <a:defRPr/>
            </a:pPr>
            <a:fld id="{A6377823-590D-4541-ABE3-5854F9EA1B1B}" type="datetimeFigureOut">
              <a:rPr lang="sv-SE"/>
              <a:pPr>
                <a:defRPr/>
              </a:pPr>
              <a:t>2012-02-27</a:t>
            </a:fld>
            <a:endParaRPr lang="sv-SE"/>
          </a:p>
        </p:txBody>
      </p:sp>
      <p:sp>
        <p:nvSpPr>
          <p:cNvPr id="4" name="Platshållare för sidfot 3"/>
          <p:cNvSpPr>
            <a:spLocks noGrp="1"/>
          </p:cNvSpPr>
          <p:nvPr>
            <p:ph type="ftr" sz="quarter" idx="11"/>
          </p:nvPr>
        </p:nvSpPr>
        <p:spPr/>
        <p:txBody>
          <a:bodyPr/>
          <a:lstStyle>
            <a:lvl1pPr>
              <a:defRPr/>
            </a:lvl1pPr>
          </a:lstStyle>
          <a:p>
            <a:pPr>
              <a:defRPr/>
            </a:pPr>
            <a:endParaRPr lang="sv-SE"/>
          </a:p>
        </p:txBody>
      </p:sp>
      <p:sp>
        <p:nvSpPr>
          <p:cNvPr id="5" name="Platshållare för bildnummer 4"/>
          <p:cNvSpPr>
            <a:spLocks noGrp="1"/>
          </p:cNvSpPr>
          <p:nvPr>
            <p:ph type="sldNum" sz="quarter" idx="12"/>
          </p:nvPr>
        </p:nvSpPr>
        <p:spPr/>
        <p:txBody>
          <a:bodyPr/>
          <a:lstStyle>
            <a:lvl1pPr>
              <a:defRPr/>
            </a:lvl1pPr>
          </a:lstStyle>
          <a:p>
            <a:pPr>
              <a:defRPr/>
            </a:pPr>
            <a:fld id="{2399F14F-8BB0-42DA-A149-041629DE216B}"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smtClean="0"/>
            </a:lvl1pPr>
          </a:lstStyle>
          <a:p>
            <a:pPr>
              <a:defRPr/>
            </a:pPr>
            <a:fld id="{C8221099-ABDF-430D-89D0-7AD9EE6CED3F}" type="datetimeFigureOut">
              <a:rPr lang="sv-SE"/>
              <a:pPr>
                <a:defRPr/>
              </a:pPr>
              <a:t>2012-02-27</a:t>
            </a:fld>
            <a:endParaRPr lang="sv-SE"/>
          </a:p>
        </p:txBody>
      </p:sp>
      <p:sp>
        <p:nvSpPr>
          <p:cNvPr id="3" name="Platshållare för sidfot 2"/>
          <p:cNvSpPr>
            <a:spLocks noGrp="1"/>
          </p:cNvSpPr>
          <p:nvPr>
            <p:ph type="ftr" sz="quarter" idx="11"/>
          </p:nvPr>
        </p:nvSpPr>
        <p:spPr/>
        <p:txBody>
          <a:bodyPr/>
          <a:lstStyle>
            <a:lvl1pPr>
              <a:defRPr/>
            </a:lvl1pPr>
          </a:lstStyle>
          <a:p>
            <a:pPr>
              <a:defRPr/>
            </a:pPr>
            <a:endParaRPr lang="sv-SE"/>
          </a:p>
        </p:txBody>
      </p:sp>
      <p:sp>
        <p:nvSpPr>
          <p:cNvPr id="4" name="Platshållare för bildnummer 3"/>
          <p:cNvSpPr>
            <a:spLocks noGrp="1"/>
          </p:cNvSpPr>
          <p:nvPr>
            <p:ph type="sldNum" sz="quarter" idx="12"/>
          </p:nvPr>
        </p:nvSpPr>
        <p:spPr/>
        <p:txBody>
          <a:bodyPr/>
          <a:lstStyle>
            <a:lvl1pPr>
              <a:defRPr/>
            </a:lvl1pPr>
          </a:lstStyle>
          <a:p>
            <a:pPr>
              <a:defRPr/>
            </a:pPr>
            <a:fld id="{09BE7FCB-18EF-4F4C-8765-89A89A338793}"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8747" y="1071546"/>
            <a:ext cx="5537729"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6152340" y="1071547"/>
            <a:ext cx="3259006"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2" name="Rubrik 1"/>
          <p:cNvSpPr>
            <a:spLocks noGrp="1"/>
          </p:cNvSpPr>
          <p:nvPr>
            <p:ph type="title"/>
          </p:nvPr>
        </p:nvSpPr>
        <p:spPr>
          <a:xfrm>
            <a:off x="495307" y="285728"/>
            <a:ext cx="8916909" cy="696626"/>
          </a:xfrm>
        </p:spPr>
        <p:txBody>
          <a:bodyPr/>
          <a:lstStyle>
            <a:lvl1pPr algn="ctr">
              <a:defRPr sz="3600" b="0"/>
            </a:lvl1pPr>
          </a:lstStyle>
          <a:p>
            <a:r>
              <a:rPr lang="sv-SE" smtClean="0"/>
              <a:t>Klicka här för att ändra format</a:t>
            </a:r>
            <a:endParaRPr lang="en-US"/>
          </a:p>
        </p:txBody>
      </p:sp>
      <p:sp>
        <p:nvSpPr>
          <p:cNvPr id="5" name="Platshållare för datum 4"/>
          <p:cNvSpPr>
            <a:spLocks noGrp="1"/>
          </p:cNvSpPr>
          <p:nvPr>
            <p:ph type="dt" sz="half" idx="10"/>
          </p:nvPr>
        </p:nvSpPr>
        <p:spPr/>
        <p:txBody>
          <a:bodyPr/>
          <a:lstStyle>
            <a:lvl1pPr>
              <a:defRPr smtClean="0"/>
            </a:lvl1pPr>
          </a:lstStyle>
          <a:p>
            <a:pPr>
              <a:defRPr/>
            </a:pPr>
            <a:fld id="{D55E8828-2705-4D88-A479-15A036CCD72F}" type="datetimeFigureOut">
              <a:rPr lang="sv-SE"/>
              <a:pPr>
                <a:defRPr/>
              </a:pPr>
              <a:t>2012-02-27</a:t>
            </a:fld>
            <a:endParaRPr lang="sv-SE"/>
          </a:p>
        </p:txBody>
      </p:sp>
      <p:sp>
        <p:nvSpPr>
          <p:cNvPr id="6" name="Platshållare för sidfot 5"/>
          <p:cNvSpPr>
            <a:spLocks noGrp="1"/>
          </p:cNvSpPr>
          <p:nvPr>
            <p:ph type="ftr" sz="quarter" idx="11"/>
          </p:nvPr>
        </p:nvSpPr>
        <p:spPr/>
        <p:txBody>
          <a:bodyPr/>
          <a:lstStyle>
            <a:lvl1pPr>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vl1pPr>
          </a:lstStyle>
          <a:p>
            <a:pPr>
              <a:defRPr/>
            </a:pPr>
            <a:fld id="{A7575B55-B9D4-4E28-915B-035903ABA942}"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67777" y="642918"/>
            <a:ext cx="851303" cy="4572032"/>
          </a:xfrm>
        </p:spPr>
        <p:txBody>
          <a:bodyPr vert="eaVert"/>
          <a:lstStyle>
            <a:lvl1pPr algn="l">
              <a:defRPr sz="2400" b="0"/>
            </a:lvl1pPr>
          </a:lstStyle>
          <a:p>
            <a:r>
              <a:rPr lang="sv-SE" smtClean="0"/>
              <a:t>Klicka här för att ändra format</a:t>
            </a:r>
            <a:endParaRPr lang="en-US"/>
          </a:p>
        </p:txBody>
      </p:sp>
      <p:sp>
        <p:nvSpPr>
          <p:cNvPr id="3" name="Platshållare för bild 2"/>
          <p:cNvSpPr>
            <a:spLocks noGrp="1"/>
          </p:cNvSpPr>
          <p:nvPr>
            <p:ph type="pic" idx="1"/>
          </p:nvPr>
        </p:nvSpPr>
        <p:spPr>
          <a:xfrm>
            <a:off x="479832" y="541340"/>
            <a:ext cx="6949685"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en-US" noProof="0"/>
          </a:p>
        </p:txBody>
      </p:sp>
      <p:sp>
        <p:nvSpPr>
          <p:cNvPr id="4" name="Platshållare för text 3"/>
          <p:cNvSpPr>
            <a:spLocks noGrp="1"/>
          </p:cNvSpPr>
          <p:nvPr>
            <p:ph type="body" sz="half" idx="2"/>
          </p:nvPr>
        </p:nvSpPr>
        <p:spPr>
          <a:xfrm>
            <a:off x="7661691" y="1000108"/>
            <a:ext cx="990565"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lvl1pPr>
              <a:defRPr smtClean="0"/>
            </a:lvl1pPr>
          </a:lstStyle>
          <a:p>
            <a:pPr>
              <a:defRPr/>
            </a:pPr>
            <a:fld id="{125AC054-635F-4184-A08F-83EA17A96577}" type="datetimeFigureOut">
              <a:rPr lang="sv-SE"/>
              <a:pPr>
                <a:defRPr/>
              </a:pPr>
              <a:t>2012-02-27</a:t>
            </a:fld>
            <a:endParaRPr lang="sv-SE"/>
          </a:p>
        </p:txBody>
      </p:sp>
      <p:sp>
        <p:nvSpPr>
          <p:cNvPr id="6" name="Platshållare för sidfot 5"/>
          <p:cNvSpPr>
            <a:spLocks noGrp="1"/>
          </p:cNvSpPr>
          <p:nvPr>
            <p:ph type="ftr" sz="quarter" idx="11"/>
          </p:nvPr>
        </p:nvSpPr>
        <p:spPr/>
        <p:txBody>
          <a:bodyPr/>
          <a:lstStyle>
            <a:lvl1pPr>
              <a:defRPr/>
            </a:lvl1pPr>
          </a:lstStyle>
          <a:p>
            <a:pPr>
              <a:defRPr/>
            </a:pPr>
            <a:endParaRPr lang="sv-SE"/>
          </a:p>
        </p:txBody>
      </p:sp>
      <p:sp>
        <p:nvSpPr>
          <p:cNvPr id="7" name="Platshållare för bildnummer 6"/>
          <p:cNvSpPr>
            <a:spLocks noGrp="1"/>
          </p:cNvSpPr>
          <p:nvPr>
            <p:ph type="sldNum" sz="quarter" idx="12"/>
          </p:nvPr>
        </p:nvSpPr>
        <p:spPr/>
        <p:txBody>
          <a:bodyPr/>
          <a:lstStyle>
            <a:lvl1pPr>
              <a:defRPr/>
            </a:lvl1pPr>
          </a:lstStyle>
          <a:p>
            <a:pPr>
              <a:defRPr/>
            </a:pPr>
            <a:fld id="{847CC2DB-D4B5-4242-BCEE-6465B56802CA}"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smtClean="0"/>
            </a:lvl1pPr>
          </a:lstStyle>
          <a:p>
            <a:pPr>
              <a:defRPr/>
            </a:pPr>
            <a:fld id="{EC11EB10-F431-4B6A-9782-778005BE66F3}"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44821CC-147F-4FC7-86A8-C7217F01121A}"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739082" y="274640"/>
            <a:ext cx="1671618" cy="5851525"/>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95300" y="274640"/>
            <a:ext cx="7166391"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smtClean="0"/>
            </a:lvl1pPr>
          </a:lstStyle>
          <a:p>
            <a:pPr>
              <a:defRPr/>
            </a:pPr>
            <a:fld id="{29F3C4CA-4838-4E02-886D-6D56000F7DDE}" type="datetimeFigureOut">
              <a:rPr lang="sv-SE"/>
              <a:pPr>
                <a:defRPr/>
              </a:pPr>
              <a:t>2012-02-27</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9C2D4762-876B-4BFE-9861-F217AE916807}" type="slidenum">
              <a:rPr lang="sv-SE"/>
              <a:pPr>
                <a:defRPr/>
              </a:pPr>
              <a:t>‹#›</a:t>
            </a:fld>
            <a:endParaRPr lang="sv-SE"/>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4" name="Platshållare för sidfot 3"/>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5" name="Platshållare för bildnummer 4"/>
          <p:cNvSpPr>
            <a:spLocks noGrp="1"/>
          </p:cNvSpPr>
          <p:nvPr>
            <p:ph type="sldNum" sz="quarter" idx="12"/>
          </p:nvPr>
        </p:nvSpPr>
        <p:spPr/>
        <p:txBody>
          <a:bodyPr/>
          <a:lstStyle>
            <a:lvl1pPr>
              <a:defRPr/>
            </a:lvl1pPr>
          </a:lstStyle>
          <a:p>
            <a:pPr>
              <a:defRPr/>
            </a:pPr>
            <a:fld id="{518B4661-2BD6-4FA8-A828-C72DAC1B7A52}"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3" name="Platshållare för sidfot 2"/>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4" name="Platshållare för bildnummer 3"/>
          <p:cNvSpPr>
            <a:spLocks noGrp="1"/>
          </p:cNvSpPr>
          <p:nvPr>
            <p:ph type="sldNum" sz="quarter" idx="12"/>
          </p:nvPr>
        </p:nvSpPr>
        <p:spPr/>
        <p:txBody>
          <a:bodyPr/>
          <a:lstStyle>
            <a:lvl1pPr>
              <a:defRPr/>
            </a:lvl1pPr>
          </a:lstStyle>
          <a:p>
            <a:pPr>
              <a:defRPr/>
            </a:pPr>
            <a:fld id="{7008C4BE-35AC-4BAF-BA25-164BADB57A29}"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6" name="Platshållare för sidfot 5"/>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7" name="Platshållare för bildnummer 6"/>
          <p:cNvSpPr>
            <a:spLocks noGrp="1"/>
          </p:cNvSpPr>
          <p:nvPr>
            <p:ph type="sldNum" sz="quarter" idx="12"/>
          </p:nvPr>
        </p:nvSpPr>
        <p:spPr/>
        <p:txBody>
          <a:bodyPr/>
          <a:lstStyle>
            <a:lvl1pPr>
              <a:defRPr/>
            </a:lvl1pPr>
          </a:lstStyle>
          <a:p>
            <a:pPr>
              <a:defRPr/>
            </a:pPr>
            <a:fld id="{50BDF1A7-9888-4722-8D48-0FF8448DEBE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742950" y="6248400"/>
            <a:ext cx="2063750" cy="457200"/>
          </a:xfrm>
          <a:prstGeom prst="rect">
            <a:avLst/>
          </a:prstGeom>
        </p:spPr>
        <p:txBody>
          <a:bodyPr/>
          <a:lstStyle>
            <a:lvl1pPr eaLnBrk="0" hangingPunct="0">
              <a:defRPr>
                <a:cs typeface="+mn-cs"/>
              </a:defRPr>
            </a:lvl1pPr>
          </a:lstStyle>
          <a:p>
            <a:pPr>
              <a:defRPr/>
            </a:pPr>
            <a:endParaRPr lang="en-US"/>
          </a:p>
        </p:txBody>
      </p:sp>
      <p:sp>
        <p:nvSpPr>
          <p:cNvPr id="6" name="Platshållare för sidfot 5"/>
          <p:cNvSpPr>
            <a:spLocks noGrp="1"/>
          </p:cNvSpPr>
          <p:nvPr>
            <p:ph type="ftr" sz="quarter" idx="11"/>
          </p:nvPr>
        </p:nvSpPr>
        <p:spPr>
          <a:xfrm>
            <a:off x="3384550" y="6248400"/>
            <a:ext cx="3136900" cy="457200"/>
          </a:xfrm>
          <a:prstGeom prst="rect">
            <a:avLst/>
          </a:prstGeom>
        </p:spPr>
        <p:txBody>
          <a:bodyPr/>
          <a:lstStyle>
            <a:lvl1pPr eaLnBrk="0" hangingPunct="0">
              <a:defRPr>
                <a:cs typeface="+mn-cs"/>
              </a:defRPr>
            </a:lvl1pPr>
          </a:lstStyle>
          <a:p>
            <a:pPr>
              <a:defRPr/>
            </a:pPr>
            <a:endParaRPr lang="en-US"/>
          </a:p>
        </p:txBody>
      </p:sp>
      <p:sp>
        <p:nvSpPr>
          <p:cNvPr id="7" name="Platshållare för bildnummer 6"/>
          <p:cNvSpPr>
            <a:spLocks noGrp="1"/>
          </p:cNvSpPr>
          <p:nvPr>
            <p:ph type="sldNum" sz="quarter" idx="12"/>
          </p:nvPr>
        </p:nvSpPr>
        <p:spPr/>
        <p:txBody>
          <a:bodyPr/>
          <a:lstStyle>
            <a:lvl1pPr>
              <a:defRPr/>
            </a:lvl1pPr>
          </a:lstStyle>
          <a:p>
            <a:pPr>
              <a:defRPr/>
            </a:pPr>
            <a:fld id="{63196818-36F4-40CC-8CCC-79C8509FC68D}"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7.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066800"/>
            <a:ext cx="800735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Working environment in a mobile system for beef production in winter</a:t>
            </a:r>
            <a:r>
              <a:rPr lang="sv-SE" dirty="0" smtClean="0"/>
              <a:t/>
            </a:r>
            <a:br>
              <a:rPr lang="sv-SE" dirty="0" smtClean="0"/>
            </a:br>
            <a:endParaRPr lang="sv-SE" dirty="0" smtClean="0"/>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Klicka här för att ändra format på bakgrundstexten</a:t>
            </a:r>
          </a:p>
          <a:p>
            <a:pPr lvl="1"/>
            <a:r>
              <a:rPr lang="en-US" smtClean="0"/>
              <a:t>Nivå två</a:t>
            </a:r>
          </a:p>
          <a:p>
            <a:pPr lvl="2"/>
            <a:r>
              <a:rPr lang="en-US" smtClean="0"/>
              <a:t>Nivå tre</a:t>
            </a:r>
          </a:p>
          <a:p>
            <a:pPr lvl="3"/>
            <a:r>
              <a:rPr lang="en-US" smtClean="0"/>
              <a:t>Nivå fyra</a:t>
            </a:r>
          </a:p>
          <a:p>
            <a:pPr lvl="4"/>
            <a:r>
              <a:rPr lang="en-US" smtClean="0"/>
              <a:t>Nivå fem</a:t>
            </a: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EAF9409D-83DB-46D7-B2DC-7B2DDA5336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l" rtl="0" fontAlgn="base">
        <a:spcBef>
          <a:spcPct val="0"/>
        </a:spcBef>
        <a:spcAft>
          <a:spcPct val="0"/>
        </a:spcAft>
        <a:defRPr lang="sv-SE"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tile tx="0" ty="0" sx="100000" sy="100000" flip="none" algn="tl"/>
        </a:blipFill>
        <a:effectLst/>
      </p:bgPr>
    </p:bg>
    <p:spTree>
      <p:nvGrpSpPr>
        <p:cNvPr id="1" name=""/>
        <p:cNvGrpSpPr/>
        <p:nvPr/>
      </p:nvGrpSpPr>
      <p:grpSpPr>
        <a:xfrm>
          <a:off x="0" y="0"/>
          <a:ext cx="0" cy="0"/>
          <a:chOff x="0" y="0"/>
          <a:chExt cx="0" cy="0"/>
        </a:xfrm>
      </p:grpSpPr>
      <p:sp>
        <p:nvSpPr>
          <p:cNvPr id="14338" name="Platshållare för rubrik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4339" name="Platshållare för text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pPr>
              <a:defRPr/>
            </a:pPr>
            <a:fld id="{3D922C8B-555D-4317-BCB5-AB70B6A3DA05}" type="datetimeFigureOut">
              <a:rPr lang="sv-SE"/>
              <a:pPr>
                <a:defRPr/>
              </a:pPr>
              <a:t>2012-02-27</a:t>
            </a:fld>
            <a:endParaRPr lang="sv-SE"/>
          </a:p>
        </p:txBody>
      </p:sp>
      <p:sp>
        <p:nvSpPr>
          <p:cNvPr id="5" name="Platshållare för sidfot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sv-SE"/>
          </a:p>
        </p:txBody>
      </p:sp>
      <p:sp>
        <p:nvSpPr>
          <p:cNvPr id="6" name="Platshållare för bildnumm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9E9BFEBC-E0EB-49EF-8D41-23B6F8D8F2EA}"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srcRect/>
          <a:tile tx="0" ty="0" sx="100000" sy="100000" flip="none" algn="tl"/>
        </a:blipFill>
        <a:effectLst/>
      </p:bgPr>
    </p:bg>
    <p:spTree>
      <p:nvGrpSpPr>
        <p:cNvPr id="1" name=""/>
        <p:cNvGrpSpPr/>
        <p:nvPr/>
      </p:nvGrpSpPr>
      <p:grpSpPr>
        <a:xfrm>
          <a:off x="0" y="0"/>
          <a:ext cx="0" cy="0"/>
          <a:chOff x="0" y="0"/>
          <a:chExt cx="0" cy="0"/>
        </a:xfrm>
      </p:grpSpPr>
      <p:sp>
        <p:nvSpPr>
          <p:cNvPr id="27650" name="Platshållare för rubrik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7651" name="Platshållare för text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pPr>
              <a:defRPr/>
            </a:pPr>
            <a:fld id="{AF3A0375-557C-4322-A991-57D7A2B405F2}" type="datetimeFigureOut">
              <a:rPr lang="sv-SE"/>
              <a:pPr>
                <a:defRPr/>
              </a:pPr>
              <a:t>2012-02-27</a:t>
            </a:fld>
            <a:endParaRPr lang="sv-SE"/>
          </a:p>
        </p:txBody>
      </p:sp>
      <p:sp>
        <p:nvSpPr>
          <p:cNvPr id="5" name="Platshållare för sidfot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sv-SE"/>
          </a:p>
        </p:txBody>
      </p:sp>
      <p:sp>
        <p:nvSpPr>
          <p:cNvPr id="6" name="Platshållare för bildnumm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00635A8B-6A5E-4E76-AED3-9FB1369F05DC}"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srcRect/>
          <a:tile tx="0" ty="0" sx="100000" sy="100000" flip="none" algn="tl"/>
        </a:blipFill>
        <a:effectLst/>
      </p:bgPr>
    </p:bg>
    <p:spTree>
      <p:nvGrpSpPr>
        <p:cNvPr id="1" name=""/>
        <p:cNvGrpSpPr/>
        <p:nvPr/>
      </p:nvGrpSpPr>
      <p:grpSpPr>
        <a:xfrm>
          <a:off x="0" y="0"/>
          <a:ext cx="0" cy="0"/>
          <a:chOff x="0" y="0"/>
          <a:chExt cx="0" cy="0"/>
        </a:xfrm>
      </p:grpSpPr>
      <p:sp>
        <p:nvSpPr>
          <p:cNvPr id="39938" name="Platshållare för rubrik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39939" name="Platshållare för text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cs typeface="+mn-cs"/>
              </a:defRPr>
            </a:lvl1pPr>
          </a:lstStyle>
          <a:p>
            <a:pPr>
              <a:defRPr/>
            </a:pPr>
            <a:fld id="{B5D50F6F-C375-4C6F-9519-E051951C971A}" type="datetimeFigureOut">
              <a:rPr lang="sv-SE"/>
              <a:pPr>
                <a:defRPr/>
              </a:pPr>
              <a:t>2012-02-27</a:t>
            </a:fld>
            <a:endParaRPr lang="sv-SE"/>
          </a:p>
        </p:txBody>
      </p:sp>
      <p:sp>
        <p:nvSpPr>
          <p:cNvPr id="5" name="Platshållare för sidfot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sv-SE"/>
          </a:p>
        </p:txBody>
      </p:sp>
      <p:sp>
        <p:nvSpPr>
          <p:cNvPr id="6" name="Platshållare för bildnumm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D185E763-B25E-47EA-8E54-4C97BC5B306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srcRect/>
          <a:tile tx="0" ty="0" sx="100000" sy="100000" flip="none" algn="tl"/>
        </a:blipFill>
        <a:effectLst/>
      </p:bgPr>
    </p:bg>
    <p:spTree>
      <p:nvGrpSpPr>
        <p:cNvPr id="1" name=""/>
        <p:cNvGrpSpPr/>
        <p:nvPr/>
      </p:nvGrpSpPr>
      <p:grpSpPr>
        <a:xfrm>
          <a:off x="0" y="0"/>
          <a:ext cx="0" cy="0"/>
          <a:chOff x="0" y="0"/>
          <a:chExt cx="0" cy="0"/>
        </a:xfrm>
      </p:grpSpPr>
      <p:pic>
        <p:nvPicPr>
          <p:cNvPr id="52226" name="Bildobjekt 7"/>
          <p:cNvPicPr>
            <a:picLocks noChangeAspect="1"/>
          </p:cNvPicPr>
          <p:nvPr/>
        </p:nvPicPr>
        <p:blipFill>
          <a:blip r:embed="rId14" cstate="screen">
            <a:lum bright="12000" contrast="40000"/>
          </a:blip>
          <a:srcRect/>
          <a:stretch>
            <a:fillRect/>
          </a:stretch>
        </p:blipFill>
        <p:spPr bwMode="auto">
          <a:xfrm>
            <a:off x="7223125" y="4914900"/>
            <a:ext cx="2682875" cy="1943100"/>
          </a:xfrm>
          <a:prstGeom prst="rect">
            <a:avLst/>
          </a:prstGeom>
          <a:noFill/>
          <a:ln w="9525">
            <a:noFill/>
            <a:miter lim="800000"/>
            <a:headEnd/>
            <a:tailEnd/>
          </a:ln>
        </p:spPr>
      </p:pic>
      <p:sp>
        <p:nvSpPr>
          <p:cNvPr id="10" name="Rektangel 9"/>
          <p:cNvSpPr/>
          <p:nvPr/>
        </p:nvSpPr>
        <p:spPr>
          <a:xfrm>
            <a:off x="0" y="0"/>
            <a:ext cx="990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sp>
        <p:nvSpPr>
          <p:cNvPr id="11" name="Rektangel 10"/>
          <p:cNvSpPr/>
          <p:nvPr/>
        </p:nvSpPr>
        <p:spPr>
          <a:xfrm>
            <a:off x="0" y="40951"/>
            <a:ext cx="4953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pic>
        <p:nvPicPr>
          <p:cNvPr id="52233" name="Bildobjekt 8"/>
          <p:cNvPicPr>
            <a:picLocks noChangeAspect="1"/>
          </p:cNvPicPr>
          <p:nvPr/>
        </p:nvPicPr>
        <p:blipFill>
          <a:blip r:embed="rId15" cstate="screen">
            <a:lum bright="34000" contrast="40000"/>
          </a:blip>
          <a:srcRect/>
          <a:stretch>
            <a:fillRect/>
          </a:stretch>
        </p:blipFill>
        <p:spPr bwMode="auto">
          <a:xfrm>
            <a:off x="0" y="6419850"/>
            <a:ext cx="9906000" cy="438150"/>
          </a:xfrm>
          <a:prstGeom prst="rect">
            <a:avLst/>
          </a:prstGeom>
          <a:noFill/>
          <a:ln w="9525">
            <a:noFill/>
            <a:miter lim="800000"/>
            <a:headEnd/>
            <a:tailEnd/>
          </a:ln>
        </p:spPr>
      </p:pic>
      <p:sp>
        <p:nvSpPr>
          <p:cNvPr id="52234" name="Platshållare för rubrik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en-US" smtClean="0"/>
          </a:p>
        </p:txBody>
      </p:sp>
      <p:sp>
        <p:nvSpPr>
          <p:cNvPr id="52235" name="Platshållare för text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4" name="Platshållare för datum 3"/>
          <p:cNvSpPr>
            <a:spLocks noGrp="1"/>
          </p:cNvSpPr>
          <p:nvPr>
            <p:ph type="dt" sz="half" idx="2"/>
          </p:nvPr>
        </p:nvSpPr>
        <p:spPr>
          <a:xfrm>
            <a:off x="495300" y="6356350"/>
            <a:ext cx="2311400" cy="365125"/>
          </a:xfrm>
          <a:prstGeom prst="rect">
            <a:avLst/>
          </a:prstGeom>
        </p:spPr>
        <p:txBody>
          <a:bodyPr vert="horz" rtlCol="0" anchor="ctr"/>
          <a:lstStyle>
            <a:lvl1pPr algn="l" eaLnBrk="1" latinLnBrk="0" hangingPunct="1">
              <a:defRPr kumimoji="0" sz="1200">
                <a:solidFill>
                  <a:schemeClr val="tx1">
                    <a:tint val="75000"/>
                  </a:schemeClr>
                </a:solidFill>
                <a:cs typeface="+mn-cs"/>
              </a:defRPr>
            </a:lvl1pPr>
          </a:lstStyle>
          <a:p>
            <a:pPr>
              <a:defRPr/>
            </a:pPr>
            <a:endParaRPr lang="en-US"/>
          </a:p>
        </p:txBody>
      </p:sp>
      <p:sp>
        <p:nvSpPr>
          <p:cNvPr id="5" name="Platshållare för sidfot 4"/>
          <p:cNvSpPr>
            <a:spLocks noGrp="1"/>
          </p:cNvSpPr>
          <p:nvPr>
            <p:ph type="ftr" sz="quarter" idx="3"/>
          </p:nvPr>
        </p:nvSpPr>
        <p:spPr>
          <a:xfrm>
            <a:off x="3384550" y="6356350"/>
            <a:ext cx="3136900" cy="365125"/>
          </a:xfrm>
          <a:prstGeom prst="rect">
            <a:avLst/>
          </a:prstGeom>
        </p:spPr>
        <p:txBody>
          <a:bodyPr vert="horz" rtlCol="0" anchor="ctr"/>
          <a:lstStyle>
            <a:lvl1pPr algn="ctr" eaLnBrk="1" latinLnBrk="0" hangingPunct="1">
              <a:defRPr kumimoji="0" sz="1200">
                <a:solidFill>
                  <a:schemeClr val="tx1">
                    <a:tint val="75000"/>
                  </a:schemeClr>
                </a:solidFill>
                <a:cs typeface="+mn-cs"/>
              </a:defRPr>
            </a:lvl1pPr>
          </a:lstStyle>
          <a:p>
            <a:pPr>
              <a:defRPr/>
            </a:pPr>
            <a:endParaRPr lang="en-US"/>
          </a:p>
        </p:txBody>
      </p:sp>
      <p:sp>
        <p:nvSpPr>
          <p:cNvPr id="6" name="Platshållare för bildnummer 5"/>
          <p:cNvSpPr>
            <a:spLocks noGrp="1"/>
          </p:cNvSpPr>
          <p:nvPr>
            <p:ph type="sldNum" sz="quarter" idx="4"/>
          </p:nvPr>
        </p:nvSpPr>
        <p:spPr>
          <a:xfrm>
            <a:off x="7099300" y="6356350"/>
            <a:ext cx="2311400" cy="365125"/>
          </a:xfrm>
          <a:prstGeom prst="rect">
            <a:avLst/>
          </a:prstGeom>
        </p:spPr>
        <p:txBody>
          <a:bodyPr vert="horz" rtlCol="0" anchor="ctr"/>
          <a:lstStyle>
            <a:lvl1pPr algn="r" eaLnBrk="1" latinLnBrk="0" hangingPunct="1">
              <a:defRPr kumimoji="0" sz="1200" smtClean="0">
                <a:solidFill>
                  <a:schemeClr val="tx1">
                    <a:tint val="75000"/>
                  </a:schemeClr>
                </a:solidFill>
                <a:cs typeface="+mn-cs"/>
              </a:defRPr>
            </a:lvl1pPr>
          </a:lstStyle>
          <a:p>
            <a:pPr>
              <a:defRPr/>
            </a:pPr>
            <a:fld id="{B0E985B0-ACC2-4A67-A68A-0DA9DE17AA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Maiandra GD" pitchFamily="34" charset="0"/>
        </a:defRPr>
      </a:lvl2pPr>
      <a:lvl3pPr algn="ctr" rtl="0" fontAlgn="base">
        <a:spcBef>
          <a:spcPct val="0"/>
        </a:spcBef>
        <a:spcAft>
          <a:spcPct val="0"/>
        </a:spcAft>
        <a:defRPr sz="4400">
          <a:solidFill>
            <a:schemeClr val="tx2"/>
          </a:solidFill>
          <a:latin typeface="Maiandra GD" pitchFamily="34" charset="0"/>
        </a:defRPr>
      </a:lvl3pPr>
      <a:lvl4pPr algn="ctr" rtl="0" fontAlgn="base">
        <a:spcBef>
          <a:spcPct val="0"/>
        </a:spcBef>
        <a:spcAft>
          <a:spcPct val="0"/>
        </a:spcAft>
        <a:defRPr sz="4400">
          <a:solidFill>
            <a:schemeClr val="tx2"/>
          </a:solidFill>
          <a:latin typeface="Maiandra GD" pitchFamily="34" charset="0"/>
        </a:defRPr>
      </a:lvl4pPr>
      <a:lvl5pPr algn="ctr" rtl="0" fontAlgn="base">
        <a:spcBef>
          <a:spcPct val="0"/>
        </a:spcBef>
        <a:spcAft>
          <a:spcPct val="0"/>
        </a:spcAft>
        <a:defRPr sz="4400">
          <a:solidFill>
            <a:schemeClr val="tx2"/>
          </a:solidFill>
          <a:latin typeface="Maiandra GD"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fontAlgn="base">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E89A53"/>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hyperlink" Target="mailto:cookke@purdu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7.emf"/><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jpeg"/><Relationship Id="rId7"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youtube.com/watch?feature=player_embedded&amp;v=3OsYh24xcJI" TargetMode="External"/><Relationship Id="rId3" Type="http://schemas.openxmlformats.org/officeDocument/2006/relationships/image" Target="../media/image3.jpeg"/><Relationship Id="rId7"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5.jpeg"/><Relationship Id="rId4" Type="http://schemas.openxmlformats.org/officeDocument/2006/relationships/image" Target="../media/image60.jpeg"/><Relationship Id="rId9" Type="http://schemas.openxmlformats.org/officeDocument/2006/relationships/image" Target="../media/image64.jpeg"/></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63" y="2735262"/>
            <a:ext cx="9906000" cy="693738"/>
          </a:xfrm>
        </p:spPr>
        <p:txBody>
          <a:bodyPr/>
          <a:lstStyle/>
          <a:p>
            <a:pPr algn="ctr">
              <a:defRPr/>
            </a:pPr>
            <a:r>
              <a:rPr lang="en-US" sz="4000" dirty="0"/>
              <a:t>Cold Work Injuries in Agriculture - Strategies for Prevention and Rehabilitation</a:t>
            </a:r>
            <a:endParaRPr lang="en-US" sz="4000" dirty="0">
              <a:solidFill>
                <a:schemeClr val="tx1"/>
              </a:solidFill>
              <a:effectLst>
                <a:outerShdw blurRad="38100" dist="38100" dir="2700000" algn="tl">
                  <a:srgbClr val="000000">
                    <a:alpha val="43137"/>
                  </a:srgbClr>
                </a:outerShdw>
              </a:effectLst>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4290" y="678188"/>
            <a:ext cx="4427440" cy="1112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1506" y="4365104"/>
            <a:ext cx="4361450" cy="1569660"/>
          </a:xfrm>
          <a:prstGeom prst="rect">
            <a:avLst/>
          </a:prstGeom>
          <a:noFill/>
        </p:spPr>
        <p:txBody>
          <a:bodyPr wrap="square" rtlCol="0">
            <a:spAutoFit/>
          </a:bodyPr>
          <a:lstStyle/>
          <a:p>
            <a:pPr algn="ctr"/>
            <a:r>
              <a:rPr lang="en-GB" dirty="0">
                <a:ln>
                  <a:solidFill>
                    <a:schemeClr val="tx1"/>
                  </a:solidFill>
                </a:ln>
                <a:latin typeface="+mn-lt"/>
                <a:cs typeface="Times New Roman" pitchFamily="18" charset="0"/>
              </a:rPr>
              <a:t>Qiuqing Geng, Ph.D</a:t>
            </a:r>
            <a:r>
              <a:rPr lang="en-GB" dirty="0" smtClean="0">
                <a:ln>
                  <a:solidFill>
                    <a:schemeClr val="tx1"/>
                  </a:solidFill>
                </a:ln>
                <a:latin typeface="+mn-lt"/>
                <a:cs typeface="Times New Roman" pitchFamily="18" charset="0"/>
              </a:rPr>
              <a:t>.</a:t>
            </a:r>
          </a:p>
          <a:p>
            <a:pPr algn="ctr"/>
            <a:r>
              <a:rPr lang="en-US" dirty="0" smtClean="0">
                <a:latin typeface="+mn-lt"/>
              </a:rPr>
              <a:t>JTI-Swedish Institute of Agricultural and Environmental Engineering</a:t>
            </a:r>
            <a:endParaRPr lang="en-US" dirty="0">
              <a:latin typeface="+mn-lt"/>
            </a:endParaRPr>
          </a:p>
        </p:txBody>
      </p:sp>
      <p:sp>
        <p:nvSpPr>
          <p:cNvPr id="9" name="TextBox 8"/>
          <p:cNvSpPr txBox="1"/>
          <p:nvPr/>
        </p:nvSpPr>
        <p:spPr>
          <a:xfrm>
            <a:off x="5169024" y="4365104"/>
            <a:ext cx="4361450" cy="1569660"/>
          </a:xfrm>
          <a:prstGeom prst="rect">
            <a:avLst/>
          </a:prstGeom>
          <a:noFill/>
        </p:spPr>
        <p:txBody>
          <a:bodyPr wrap="square" rtlCol="0">
            <a:spAutoFit/>
          </a:bodyPr>
          <a:lstStyle/>
          <a:p>
            <a:pPr algn="ctr"/>
            <a:r>
              <a:rPr lang="en-GB" dirty="0">
                <a:ln>
                  <a:solidFill>
                    <a:schemeClr val="tx1"/>
                  </a:solidFill>
                </a:ln>
                <a:latin typeface="+mn-lt"/>
                <a:cs typeface="Times New Roman" pitchFamily="18" charset="0"/>
              </a:rPr>
              <a:t>Robert Stuthridge, Ph.D.</a:t>
            </a:r>
          </a:p>
          <a:p>
            <a:pPr algn="ctr"/>
            <a:r>
              <a:rPr lang="en-US" dirty="0" smtClean="0">
                <a:latin typeface="+mn-lt"/>
              </a:rPr>
              <a:t>Purdue University</a:t>
            </a:r>
          </a:p>
          <a:p>
            <a:pPr algn="ctr"/>
            <a:r>
              <a:rPr lang="en-US" dirty="0" smtClean="0">
                <a:latin typeface="+mn-lt"/>
              </a:rPr>
              <a:t>Department of Agricultural and Biological Engineering</a:t>
            </a:r>
            <a:endParaRPr lang="en-US" dirty="0">
              <a:latin typeface="+mn-lt"/>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 13"/>
          <p:cNvGraphicFramePr>
            <a:graphicFrameLocks noGrp="1"/>
          </p:cNvGraphicFramePr>
          <p:nvPr>
            <p:extLst>
              <p:ext uri="{D42A27DB-BD31-4B8C-83A1-F6EECF244321}">
                <p14:modId xmlns:p14="http://schemas.microsoft.com/office/powerpoint/2010/main" xmlns="" val="4017310897"/>
              </p:ext>
            </p:extLst>
          </p:nvPr>
        </p:nvGraphicFramePr>
        <p:xfrm>
          <a:off x="2057400" y="693738"/>
          <a:ext cx="7848873" cy="6164412"/>
        </p:xfrm>
        <a:graphic>
          <a:graphicData uri="http://schemas.openxmlformats.org/drawingml/2006/table">
            <a:tbl>
              <a:tblPr firstRow="1" bandRow="1">
                <a:tableStyleId>{5C22544A-7EE6-4342-B048-85BDC9FD1C3A}</a:tableStyleId>
              </a:tblPr>
              <a:tblGrid>
                <a:gridCol w="1466032"/>
                <a:gridCol w="6382841"/>
              </a:tblGrid>
              <a:tr h="671943">
                <a:tc>
                  <a:txBody>
                    <a:bodyPr/>
                    <a:lstStyle/>
                    <a:p>
                      <a:pPr algn="ctr"/>
                      <a:r>
                        <a:rPr lang="en-US" sz="2000" noProof="0" dirty="0" smtClean="0">
                          <a:solidFill>
                            <a:schemeClr val="tx1"/>
                          </a:solidFill>
                        </a:rPr>
                        <a:t>Hand temp.</a:t>
                      </a:r>
                      <a:endParaRPr lang="en-US" sz="2000" noProof="0" dirty="0">
                        <a:solidFill>
                          <a:schemeClr val="tx1"/>
                        </a:solidFill>
                      </a:endParaRPr>
                    </a:p>
                  </a:txBody>
                  <a:tcPr/>
                </a:tc>
                <a:tc>
                  <a:txBody>
                    <a:bodyPr/>
                    <a:lstStyle/>
                    <a:p>
                      <a:r>
                        <a:rPr lang="en-US" sz="2000" kern="1200" baseline="0" noProof="0" dirty="0" smtClean="0">
                          <a:solidFill>
                            <a:schemeClr val="tx1"/>
                          </a:solidFill>
                          <a:latin typeface="+mn-lt"/>
                          <a:ea typeface="+mn-ea"/>
                          <a:cs typeface="+mn-cs"/>
                        </a:rPr>
                        <a:t>Effects of hand temperature on manual function</a:t>
                      </a:r>
                      <a:endParaRPr lang="en-US" sz="2000" noProof="0" dirty="0"/>
                    </a:p>
                  </a:txBody>
                  <a:tcPr/>
                </a:tc>
              </a:tr>
              <a:tr h="392281">
                <a:tc>
                  <a:txBody>
                    <a:bodyPr/>
                    <a:lstStyle/>
                    <a:p>
                      <a:pPr algn="ctr"/>
                      <a:r>
                        <a:rPr lang="en-US" sz="2000" kern="1200" baseline="0" noProof="0" dirty="0" smtClean="0">
                          <a:solidFill>
                            <a:schemeClr val="tx1"/>
                          </a:solidFill>
                          <a:latin typeface="+mn-lt"/>
                          <a:ea typeface="+mn-ea"/>
                          <a:cs typeface="+mn-cs"/>
                        </a:rPr>
                        <a:t>°</a:t>
                      </a:r>
                      <a:r>
                        <a:rPr lang="en-US" sz="2000" noProof="0" dirty="0" smtClean="0"/>
                        <a:t>F</a:t>
                      </a:r>
                      <a:endParaRPr lang="en-US" sz="2000" noProof="0" dirty="0"/>
                    </a:p>
                  </a:txBody>
                  <a:tcPr/>
                </a:tc>
                <a:tc>
                  <a:txBody>
                    <a:bodyPr/>
                    <a:lstStyle/>
                    <a:p>
                      <a:endParaRPr lang="en-US" sz="2000" noProof="0" dirty="0"/>
                    </a:p>
                  </a:txBody>
                  <a:tcPr/>
                </a:tc>
              </a:tr>
              <a:tr h="419044">
                <a:tc>
                  <a:txBody>
                    <a:bodyPr/>
                    <a:lstStyle/>
                    <a:p>
                      <a:pPr algn="ctr"/>
                      <a:r>
                        <a:rPr lang="en-US" sz="2000" noProof="0" dirty="0" smtClean="0"/>
                        <a:t>90 - 97</a:t>
                      </a:r>
                      <a:endParaRPr lang="en-US" sz="2000" noProof="0" dirty="0"/>
                    </a:p>
                  </a:txBody>
                  <a:tcPr/>
                </a:tc>
                <a:tc>
                  <a:txBody>
                    <a:bodyPr/>
                    <a:lstStyle/>
                    <a:p>
                      <a:r>
                        <a:rPr lang="en-US" sz="2000" kern="1200" baseline="0" noProof="0" smtClean="0">
                          <a:solidFill>
                            <a:schemeClr val="tx1"/>
                          </a:solidFill>
                          <a:latin typeface="+mn-lt"/>
                          <a:ea typeface="+mn-ea"/>
                          <a:cs typeface="+mn-cs"/>
                        </a:rPr>
                        <a:t>Optimal hand and finger function</a:t>
                      </a:r>
                      <a:endParaRPr lang="en-US" sz="2000" noProof="0"/>
                    </a:p>
                  </a:txBody>
                  <a:tcPr/>
                </a:tc>
              </a:tr>
              <a:tr h="419044">
                <a:tc>
                  <a:txBody>
                    <a:bodyPr/>
                    <a:lstStyle/>
                    <a:p>
                      <a:pPr algn="ctr"/>
                      <a:r>
                        <a:rPr lang="en-US" sz="2000" noProof="0" dirty="0" smtClean="0"/>
                        <a:t>81 - 90</a:t>
                      </a:r>
                      <a:endParaRPr lang="en-US" sz="2000" noProof="0" dirty="0"/>
                    </a:p>
                  </a:txBody>
                  <a:tcPr/>
                </a:tc>
                <a:tc>
                  <a:txBody>
                    <a:bodyPr/>
                    <a:lstStyle/>
                    <a:p>
                      <a:r>
                        <a:rPr lang="en-US" sz="2000" kern="1200" baseline="0" noProof="0" smtClean="0">
                          <a:solidFill>
                            <a:schemeClr val="tx1"/>
                          </a:solidFill>
                          <a:latin typeface="+mn-lt"/>
                          <a:ea typeface="+mn-ea"/>
                          <a:cs typeface="+mn-cs"/>
                        </a:rPr>
                        <a:t>Effects on finger dexterity, perception and speed</a:t>
                      </a:r>
                      <a:endParaRPr lang="en-US" sz="2000" noProof="0"/>
                    </a:p>
                  </a:txBody>
                  <a:tcPr/>
                </a:tc>
              </a:tr>
              <a:tr h="694037">
                <a:tc>
                  <a:txBody>
                    <a:bodyPr/>
                    <a:lstStyle/>
                    <a:p>
                      <a:pPr algn="ctr"/>
                      <a:r>
                        <a:rPr lang="en-US" sz="2000" noProof="0" dirty="0" smtClean="0"/>
                        <a:t>68 - 81</a:t>
                      </a:r>
                    </a:p>
                    <a:p>
                      <a:pPr algn="ctr"/>
                      <a:endParaRPr lang="en-US" sz="2000" noProof="0" dirty="0"/>
                    </a:p>
                  </a:txBody>
                  <a:tcPr/>
                </a:tc>
                <a:tc>
                  <a:txBody>
                    <a:bodyPr/>
                    <a:lstStyle/>
                    <a:p>
                      <a:r>
                        <a:rPr lang="en-US" sz="2000" kern="1200" baseline="0" noProof="0" smtClean="0">
                          <a:solidFill>
                            <a:schemeClr val="tx1"/>
                          </a:solidFill>
                          <a:latin typeface="+mn-lt"/>
                          <a:ea typeface="+mn-ea"/>
                          <a:cs typeface="+mn-cs"/>
                        </a:rPr>
                        <a:t>Impaired performance in work with small details, reduced accuracy and endurance</a:t>
                      </a:r>
                      <a:endParaRPr lang="en-US" sz="2000" noProof="0"/>
                    </a:p>
                  </a:txBody>
                  <a:tcPr/>
                </a:tc>
              </a:tr>
              <a:tr h="694037">
                <a:tc>
                  <a:txBody>
                    <a:bodyPr/>
                    <a:lstStyle/>
                    <a:p>
                      <a:pPr algn="ctr"/>
                      <a:r>
                        <a:rPr lang="en-US" sz="2000" noProof="0" dirty="0" smtClean="0"/>
                        <a:t>59 - 68</a:t>
                      </a:r>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noProof="0" smtClean="0">
                          <a:solidFill>
                            <a:schemeClr val="tx1"/>
                          </a:solidFill>
                          <a:latin typeface="+mn-lt"/>
                          <a:ea typeface="+mn-ea"/>
                          <a:cs typeface="+mn-cs"/>
                        </a:rPr>
                        <a:t>Decrement in manual dexterity of gross hand/finger work, occasional pain sensation</a:t>
                      </a:r>
                      <a:endParaRPr lang="en-US" sz="2000" noProof="0"/>
                    </a:p>
                  </a:txBody>
                  <a:tcPr/>
                </a:tc>
              </a:tr>
              <a:tr h="694037">
                <a:tc>
                  <a:txBody>
                    <a:bodyPr/>
                    <a:lstStyle/>
                    <a:p>
                      <a:pPr algn="ctr"/>
                      <a:r>
                        <a:rPr lang="en-US" sz="2000" noProof="0" dirty="0" smtClean="0"/>
                        <a:t>50 - 59</a:t>
                      </a:r>
                      <a:endParaRPr lang="en-US" sz="2000" noProof="0" dirty="0"/>
                    </a:p>
                  </a:txBody>
                  <a:tcPr/>
                </a:tc>
                <a:tc>
                  <a:txBody>
                    <a:bodyPr/>
                    <a:lstStyle/>
                    <a:p>
                      <a:r>
                        <a:rPr lang="en-US" sz="2000" noProof="0" smtClean="0"/>
                        <a:t>Reduced gross</a:t>
                      </a:r>
                      <a:r>
                        <a:rPr lang="en-US" sz="2000" baseline="0" noProof="0" smtClean="0"/>
                        <a:t> </a:t>
                      </a:r>
                      <a:r>
                        <a:rPr lang="en-US" sz="2000" kern="1200" baseline="0" noProof="0" smtClean="0">
                          <a:solidFill>
                            <a:schemeClr val="tx1"/>
                          </a:solidFill>
                          <a:latin typeface="+mn-lt"/>
                          <a:ea typeface="+mn-ea"/>
                          <a:cs typeface="+mn-cs"/>
                        </a:rPr>
                        <a:t>muscle strength and coordination, pain sensation</a:t>
                      </a:r>
                      <a:endParaRPr lang="en-US" sz="2000" noProof="0"/>
                    </a:p>
                  </a:txBody>
                  <a:tcPr/>
                </a:tc>
              </a:tr>
              <a:tr h="995793">
                <a:tc>
                  <a:txBody>
                    <a:bodyPr/>
                    <a:lstStyle/>
                    <a:p>
                      <a:pPr algn="ctr"/>
                      <a:r>
                        <a:rPr lang="en-US" sz="2000" noProof="0" dirty="0" smtClean="0"/>
                        <a:t>&lt; 50</a:t>
                      </a:r>
                      <a:endParaRPr lang="en-US" sz="2000" noProof="0" dirty="0"/>
                    </a:p>
                  </a:txBody>
                  <a:tcPr/>
                </a:tc>
                <a:tc>
                  <a:txBody>
                    <a:bodyPr/>
                    <a:lstStyle/>
                    <a:p>
                      <a:r>
                        <a:rPr lang="en-US" sz="2000" noProof="0" dirty="0" smtClean="0"/>
                        <a:t>Numbness, manual performance reduced to simple gripping,</a:t>
                      </a:r>
                      <a:r>
                        <a:rPr lang="en-US" sz="2000" baseline="0" noProof="0" dirty="0" smtClean="0"/>
                        <a:t> pushing etc., spontaneous rhythmic re-warming (Lewis reaction)</a:t>
                      </a:r>
                      <a:endParaRPr lang="en-US" sz="2000" noProof="0" dirty="0"/>
                    </a:p>
                  </a:txBody>
                  <a:tcPr/>
                </a:tc>
              </a:tr>
              <a:tr h="694037">
                <a:tc>
                  <a:txBody>
                    <a:bodyPr/>
                    <a:lstStyle/>
                    <a:p>
                      <a:pPr algn="ctr"/>
                      <a:r>
                        <a:rPr lang="en-US" sz="2000" noProof="0" dirty="0" smtClean="0"/>
                        <a:t>43</a:t>
                      </a:r>
                      <a:r>
                        <a:rPr lang="en-US" sz="2000" baseline="0" noProof="0" dirty="0" smtClean="0"/>
                        <a:t> </a:t>
                      </a:r>
                      <a:r>
                        <a:rPr lang="en-US" sz="2000" noProof="0" dirty="0" smtClean="0"/>
                        <a:t>- 46</a:t>
                      </a:r>
                      <a:endParaRPr lang="en-US" sz="20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noProof="0" smtClean="0">
                          <a:solidFill>
                            <a:schemeClr val="tx1"/>
                          </a:solidFill>
                          <a:latin typeface="+mn-lt"/>
                          <a:ea typeface="+mn-ea"/>
                          <a:cs typeface="+mn-cs"/>
                        </a:rPr>
                        <a:t>Loss of sensations and thermal receptors of superficial skin (nervous block)</a:t>
                      </a:r>
                      <a:endParaRPr lang="en-US" sz="2000" noProof="0"/>
                    </a:p>
                  </a:txBody>
                  <a:tcPr/>
                </a:tc>
              </a:tr>
              <a:tr h="419044">
                <a:tc>
                  <a:txBody>
                    <a:bodyPr/>
                    <a:lstStyle/>
                    <a:p>
                      <a:pPr algn="ctr"/>
                      <a:r>
                        <a:rPr lang="en-US" sz="2000" noProof="0" dirty="0" smtClean="0"/>
                        <a:t>≤ 32</a:t>
                      </a:r>
                      <a:endParaRPr lang="en-US" sz="2000" noProof="0" dirty="0"/>
                    </a:p>
                  </a:txBody>
                  <a:tcPr/>
                </a:tc>
                <a:tc>
                  <a:txBody>
                    <a:bodyPr/>
                    <a:lstStyle/>
                    <a:p>
                      <a:r>
                        <a:rPr lang="en-US" sz="2000" noProof="0" dirty="0" smtClean="0"/>
                        <a:t>Frostbite can occur (freezing</a:t>
                      </a:r>
                      <a:r>
                        <a:rPr lang="en-US" sz="2000" baseline="0" noProof="0" dirty="0" smtClean="0"/>
                        <a:t> risk).</a:t>
                      </a:r>
                      <a:endParaRPr lang="en-US" sz="2000" noProof="0" dirty="0"/>
                    </a:p>
                  </a:txBody>
                  <a:tcPr/>
                </a:tc>
              </a:tr>
            </a:tbl>
          </a:graphicData>
        </a:graphic>
      </p:graphicFrame>
      <p:sp>
        <p:nvSpPr>
          <p:cNvPr id="7" name="Rectangle 1027"/>
          <p:cNvSpPr txBox="1">
            <a:spLocks noChangeArrowheads="1"/>
          </p:cNvSpPr>
          <p:nvPr/>
        </p:nvSpPr>
        <p:spPr bwMode="auto">
          <a:xfrm>
            <a:off x="128588" y="1196975"/>
            <a:ext cx="5976937" cy="719138"/>
          </a:xfrm>
          <a:prstGeom prst="rect">
            <a:avLst/>
          </a:prstGeom>
          <a:noFill/>
          <a:ln w="9525">
            <a:noFill/>
            <a:miter lim="800000"/>
            <a:headEnd/>
            <a:tailEnd/>
          </a:ln>
          <a:effectLst/>
        </p:spPr>
        <p:txBody>
          <a:bodyPr/>
          <a:lstStyle/>
          <a:p>
            <a:pPr eaLnBrk="0" hangingPunct="0">
              <a:defRPr/>
            </a:pPr>
            <a:endParaRPr lang="en-GB" altLang="zh-CN" sz="2200" b="1" kern="0" dirty="0">
              <a:solidFill>
                <a:srgbClr val="FF0000"/>
              </a:solidFill>
              <a:latin typeface="+mn-lt"/>
              <a:ea typeface="SimSun" pitchFamily="2" charset="-122"/>
              <a:cs typeface="Times New Roman" pitchFamily="18" charset="0"/>
            </a:endParaRPr>
          </a:p>
        </p:txBody>
      </p:sp>
      <p:sp>
        <p:nvSpPr>
          <p:cNvPr id="12" name="Rubrik 14"/>
          <p:cNvSpPr txBox="1">
            <a:spLocks/>
          </p:cNvSpPr>
          <p:nvPr/>
        </p:nvSpPr>
        <p:spPr bwMode="auto">
          <a:xfrm>
            <a:off x="2865438" y="0"/>
            <a:ext cx="7040562" cy="692150"/>
          </a:xfrm>
          <a:prstGeom prst="rect">
            <a:avLst/>
          </a:prstGeom>
          <a:blipFill>
            <a:blip r:embed="rId3" cstate="screen"/>
            <a:tile tx="0" ty="0" sx="100000" sy="100000" flip="none" algn="tl"/>
          </a:blipFill>
          <a:ln w="9525">
            <a:noFill/>
            <a:miter lim="800000"/>
            <a:headEnd/>
            <a:tailEnd/>
          </a:ln>
          <a:effectLst/>
        </p:spPr>
        <p:txBody>
          <a:bodyPr anchor="ctr"/>
          <a:lstStyle/>
          <a:p>
            <a:pPr algn="r">
              <a:defRPr/>
            </a:pPr>
            <a:r>
              <a:rPr lang="sv-SE" sz="2800" b="1" kern="0" dirty="0">
                <a:solidFill>
                  <a:schemeClr val="tx2"/>
                </a:solidFill>
                <a:latin typeface="+mj-lt"/>
                <a:ea typeface="+mj-ea"/>
                <a:cs typeface="+mj-cs"/>
              </a:rPr>
              <a:t>Cold </a:t>
            </a:r>
            <a:r>
              <a:rPr lang="sv-SE" sz="2800" b="1" kern="0" dirty="0" err="1">
                <a:solidFill>
                  <a:schemeClr val="tx2"/>
                </a:solidFill>
                <a:latin typeface="+mj-lt"/>
                <a:ea typeface="+mj-ea"/>
                <a:cs typeface="+mj-cs"/>
              </a:rPr>
              <a:t>effect</a:t>
            </a:r>
            <a:r>
              <a:rPr lang="sv-SE" sz="2800" b="1" kern="0" dirty="0">
                <a:solidFill>
                  <a:schemeClr val="tx2"/>
                </a:solidFill>
                <a:latin typeface="+mj-lt"/>
                <a:ea typeface="+mj-ea"/>
                <a:cs typeface="+mj-cs"/>
              </a:rPr>
              <a:t> on manual task performance</a:t>
            </a:r>
          </a:p>
        </p:txBody>
      </p:sp>
      <p:pic>
        <p:nvPicPr>
          <p:cNvPr id="80934" name="Picture 2"/>
          <p:cNvPicPr>
            <a:picLocks noChangeAspect="1" noChangeArrowheads="1"/>
          </p:cNvPicPr>
          <p:nvPr/>
        </p:nvPicPr>
        <p:blipFill>
          <a:blip r:embed="rId4" cstate="screen"/>
          <a:srcRect/>
          <a:stretch>
            <a:fillRect/>
          </a:stretch>
        </p:blipFill>
        <p:spPr bwMode="auto">
          <a:xfrm>
            <a:off x="415925" y="660400"/>
            <a:ext cx="1263650" cy="6197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128588" y="1196975"/>
            <a:ext cx="5976937" cy="719138"/>
          </a:xfrm>
          <a:prstGeom prst="rect">
            <a:avLst/>
          </a:prstGeom>
          <a:noFill/>
          <a:ln w="9525">
            <a:noFill/>
            <a:miter lim="800000"/>
            <a:headEnd/>
            <a:tailEnd/>
          </a:ln>
          <a:effectLst/>
        </p:spPr>
        <p:txBody>
          <a:bodyPr/>
          <a:lstStyle/>
          <a:p>
            <a:pPr eaLnBrk="0" hangingPunct="0">
              <a:defRPr/>
            </a:pPr>
            <a:endParaRPr lang="en-GB" altLang="zh-CN" sz="2200" b="1" kern="0" dirty="0">
              <a:solidFill>
                <a:srgbClr val="FF0000"/>
              </a:solidFill>
              <a:latin typeface="+mn-lt"/>
              <a:ea typeface="SimSun" pitchFamily="2" charset="-122"/>
              <a:cs typeface="Times New Roman" pitchFamily="18" charset="0"/>
            </a:endParaRPr>
          </a:p>
        </p:txBody>
      </p:sp>
      <p:sp>
        <p:nvSpPr>
          <p:cNvPr id="82946" name="Rubrik 14"/>
          <p:cNvSpPr>
            <a:spLocks noGrp="1"/>
          </p:cNvSpPr>
          <p:nvPr>
            <p:ph type="title"/>
          </p:nvPr>
        </p:nvSpPr>
        <p:spPr>
          <a:xfrm>
            <a:off x="4953000" y="0"/>
            <a:ext cx="4953000" cy="549275"/>
          </a:xfrm>
          <a:blipFill dpi="0" rotWithShape="1">
            <a:blip r:embed="rId3" cstate="screen"/>
            <a:srcRect/>
            <a:tile tx="0" ty="0" sx="100000" sy="100000" flip="none" algn="tl"/>
          </a:blipFill>
        </p:spPr>
        <p:txBody>
          <a:bodyPr/>
          <a:lstStyle/>
          <a:p>
            <a:pPr algn="r"/>
            <a:r>
              <a:t>Cold injuries - </a:t>
            </a:r>
            <a:r>
              <a:rPr lang="en-US"/>
              <a:t>Frostbite</a:t>
            </a:r>
            <a:endParaRPr/>
          </a:p>
        </p:txBody>
      </p:sp>
      <p:sp>
        <p:nvSpPr>
          <p:cNvPr id="23" name="Rektangel 22"/>
          <p:cNvSpPr/>
          <p:nvPr/>
        </p:nvSpPr>
        <p:spPr>
          <a:xfrm>
            <a:off x="0" y="549275"/>
            <a:ext cx="9906000" cy="1200150"/>
          </a:xfrm>
          <a:prstGeom prst="rect">
            <a:avLst/>
          </a:prstGeom>
          <a:solidFill>
            <a:srgbClr val="FFFFFF"/>
          </a:solidFill>
        </p:spPr>
        <p:txBody>
          <a:bodyPr>
            <a:spAutoFit/>
          </a:bodyPr>
          <a:lstStyle/>
          <a:p>
            <a:pPr marL="465138" lvl="1" indent="-344488" eaLnBrk="0" hangingPunct="0">
              <a:buFont typeface="Arial" pitchFamily="34" charset="0"/>
              <a:buChar char="•"/>
              <a:defRPr/>
            </a:pPr>
            <a:r>
              <a:rPr lang="en-US" dirty="0">
                <a:latin typeface="+mn-lt"/>
                <a:cs typeface="+mn-cs"/>
              </a:rPr>
              <a:t>Skin tissue </a:t>
            </a:r>
            <a:r>
              <a:rPr lang="en-US" dirty="0" smtClean="0">
                <a:latin typeface="+mn-lt"/>
                <a:cs typeface="+mn-cs"/>
              </a:rPr>
              <a:t>can freeze only if air temp ≤32°F) </a:t>
            </a:r>
            <a:endParaRPr lang="en-US" dirty="0">
              <a:latin typeface="+mn-lt"/>
              <a:cs typeface="+mn-cs"/>
            </a:endParaRPr>
          </a:p>
          <a:p>
            <a:pPr marL="465138" lvl="1" indent="-344488" eaLnBrk="0" hangingPunct="0">
              <a:buFont typeface="Arial" pitchFamily="34" charset="0"/>
              <a:buChar char="•"/>
              <a:defRPr/>
            </a:pPr>
            <a:r>
              <a:rPr lang="en-US" dirty="0">
                <a:latin typeface="+mn-lt"/>
                <a:cs typeface="+mn-cs"/>
              </a:rPr>
              <a:t>Wind-chill accelerates process. </a:t>
            </a:r>
          </a:p>
          <a:p>
            <a:pPr marL="465138" lvl="1" indent="-344488" eaLnBrk="0" hangingPunct="0">
              <a:buFont typeface="Arial" pitchFamily="34" charset="0"/>
              <a:buChar char="•"/>
              <a:defRPr/>
            </a:pPr>
            <a:r>
              <a:rPr lang="en-US" dirty="0">
                <a:latin typeface="+mn-lt"/>
                <a:cs typeface="+mn-cs"/>
              </a:rPr>
              <a:t>Contacting cold metal with bare skin can rapidly cause frostbite.</a:t>
            </a:r>
          </a:p>
        </p:txBody>
      </p:sp>
      <p:pic>
        <p:nvPicPr>
          <p:cNvPr id="82948" name="Bildobjekt 12" descr="frostbite.jpg"/>
          <p:cNvPicPr>
            <a:picLocks noChangeAspect="1"/>
          </p:cNvPicPr>
          <p:nvPr/>
        </p:nvPicPr>
        <p:blipFill>
          <a:blip r:embed="rId4" cstate="screen"/>
          <a:srcRect/>
          <a:stretch>
            <a:fillRect/>
          </a:stretch>
        </p:blipFill>
        <p:spPr bwMode="auto">
          <a:xfrm>
            <a:off x="4953000" y="3429000"/>
            <a:ext cx="2303463" cy="1693863"/>
          </a:xfrm>
          <a:prstGeom prst="rect">
            <a:avLst/>
          </a:prstGeom>
          <a:noFill/>
          <a:ln w="9525">
            <a:noFill/>
            <a:miter lim="800000"/>
            <a:headEnd/>
            <a:tailEnd/>
          </a:ln>
        </p:spPr>
      </p:pic>
      <p:pic>
        <p:nvPicPr>
          <p:cNvPr id="82949" name="Bildobjekt 15" descr="frostbiteFace.jpg"/>
          <p:cNvPicPr>
            <a:picLocks noChangeAspect="1"/>
          </p:cNvPicPr>
          <p:nvPr/>
        </p:nvPicPr>
        <p:blipFill>
          <a:blip r:embed="rId5" cstate="screen"/>
          <a:srcRect/>
          <a:stretch>
            <a:fillRect/>
          </a:stretch>
        </p:blipFill>
        <p:spPr bwMode="auto">
          <a:xfrm>
            <a:off x="0" y="3429000"/>
            <a:ext cx="2725738" cy="1530350"/>
          </a:xfrm>
          <a:prstGeom prst="rect">
            <a:avLst/>
          </a:prstGeom>
          <a:noFill/>
          <a:ln w="9525">
            <a:noFill/>
            <a:miter lim="800000"/>
            <a:headEnd/>
            <a:tailEnd/>
          </a:ln>
        </p:spPr>
      </p:pic>
      <p:pic>
        <p:nvPicPr>
          <p:cNvPr id="82950" name="Picture 2"/>
          <p:cNvPicPr>
            <a:picLocks noChangeAspect="1" noChangeArrowheads="1"/>
          </p:cNvPicPr>
          <p:nvPr/>
        </p:nvPicPr>
        <p:blipFill>
          <a:blip r:embed="rId6" cstate="screen"/>
          <a:srcRect l="10634" t="20670" r="15453" b="19232"/>
          <a:stretch>
            <a:fillRect/>
          </a:stretch>
        </p:blipFill>
        <p:spPr bwMode="auto">
          <a:xfrm>
            <a:off x="2792413" y="3429000"/>
            <a:ext cx="2016125" cy="2192338"/>
          </a:xfrm>
          <a:prstGeom prst="rect">
            <a:avLst/>
          </a:prstGeom>
          <a:noFill/>
          <a:ln w="9525">
            <a:noFill/>
            <a:miter lim="800000"/>
            <a:headEnd/>
            <a:tailEnd/>
          </a:ln>
        </p:spPr>
      </p:pic>
      <p:sp>
        <p:nvSpPr>
          <p:cNvPr id="19" name="Rektangel 18"/>
          <p:cNvSpPr/>
          <p:nvPr/>
        </p:nvSpPr>
        <p:spPr>
          <a:xfrm>
            <a:off x="0" y="2420938"/>
            <a:ext cx="4808538" cy="1016000"/>
          </a:xfrm>
          <a:prstGeom prst="rect">
            <a:avLst/>
          </a:prstGeom>
        </p:spPr>
        <p:txBody>
          <a:bodyPr>
            <a:spAutoFit/>
          </a:bodyPr>
          <a:lstStyle/>
          <a:p>
            <a:pPr algn="ctr" eaLnBrk="0" hangingPunct="0">
              <a:defRPr/>
            </a:pPr>
            <a:r>
              <a:rPr lang="en-US" sz="2000" dirty="0">
                <a:latin typeface="+mn-lt"/>
                <a:cs typeface="+mn-cs"/>
              </a:rPr>
              <a:t>Frostbites in the ears are almost </a:t>
            </a:r>
          </a:p>
          <a:p>
            <a:pPr algn="ctr" eaLnBrk="0" hangingPunct="0">
              <a:defRPr/>
            </a:pPr>
            <a:r>
              <a:rPr lang="en-US" sz="2000" dirty="0">
                <a:latin typeface="+mn-lt"/>
                <a:cs typeface="+mn-cs"/>
              </a:rPr>
              <a:t>twice as common as that of </a:t>
            </a:r>
          </a:p>
          <a:p>
            <a:pPr algn="ctr" eaLnBrk="0" hangingPunct="0">
              <a:defRPr/>
            </a:pPr>
            <a:r>
              <a:rPr lang="en-US" sz="2000" dirty="0">
                <a:latin typeface="+mn-lt"/>
                <a:cs typeface="+mn-cs"/>
              </a:rPr>
              <a:t>the nose and cheek.</a:t>
            </a:r>
            <a:endParaRPr lang="en-US" sz="1800" dirty="0">
              <a:latin typeface="+mn-lt"/>
              <a:cs typeface="+mn-cs"/>
            </a:endParaRPr>
          </a:p>
        </p:txBody>
      </p:sp>
      <p:sp>
        <p:nvSpPr>
          <p:cNvPr id="26" name="Rektangel 25"/>
          <p:cNvSpPr/>
          <p:nvPr/>
        </p:nvSpPr>
        <p:spPr>
          <a:xfrm>
            <a:off x="0" y="1916113"/>
            <a:ext cx="9906000" cy="461962"/>
          </a:xfrm>
          <a:prstGeom prst="rect">
            <a:avLst/>
          </a:prstGeom>
        </p:spPr>
        <p:txBody>
          <a:bodyPr>
            <a:spAutoFit/>
          </a:bodyPr>
          <a:lstStyle/>
          <a:p>
            <a:pPr algn="ctr" eaLnBrk="0" hangingPunct="0">
              <a:defRPr/>
            </a:pPr>
            <a:r>
              <a:rPr lang="en-US" b="1" dirty="0">
                <a:latin typeface="+mn-lt"/>
                <a:cs typeface="+mn-cs"/>
              </a:rPr>
              <a:t>Ears, cheeks. nose, hands, feet main injury sites.</a:t>
            </a:r>
            <a:endParaRPr lang="sv-SE" b="1" dirty="0">
              <a:latin typeface="+mn-lt"/>
              <a:cs typeface="+mn-cs"/>
            </a:endParaRPr>
          </a:p>
        </p:txBody>
      </p:sp>
      <p:sp>
        <p:nvSpPr>
          <p:cNvPr id="27" name="Rektangel 26"/>
          <p:cNvSpPr/>
          <p:nvPr/>
        </p:nvSpPr>
        <p:spPr>
          <a:xfrm>
            <a:off x="0" y="5661025"/>
            <a:ext cx="9906000" cy="646331"/>
          </a:xfrm>
          <a:prstGeom prst="rect">
            <a:avLst/>
          </a:prstGeom>
          <a:solidFill>
            <a:schemeClr val="bg1">
              <a:lumMod val="95000"/>
            </a:schemeClr>
          </a:solidFill>
        </p:spPr>
        <p:txBody>
          <a:bodyPr>
            <a:spAutoFit/>
          </a:bodyPr>
          <a:lstStyle/>
          <a:p>
            <a:pPr algn="ctr" eaLnBrk="0" hangingPunct="0">
              <a:defRPr/>
            </a:pPr>
            <a:r>
              <a:rPr lang="sv-SE" sz="2000" b="1" dirty="0">
                <a:solidFill>
                  <a:srgbClr val="C00000"/>
                </a:solidFill>
                <a:latin typeface="+mn-lt"/>
                <a:cs typeface="+mn-cs"/>
              </a:rPr>
              <a:t>You should be familiar with signs &amp; symptoms of </a:t>
            </a:r>
            <a:r>
              <a:rPr lang="sv-SE" sz="2000" b="1" dirty="0" smtClean="0">
                <a:solidFill>
                  <a:srgbClr val="C00000"/>
                </a:solidFill>
                <a:latin typeface="+mn-lt"/>
                <a:cs typeface="+mn-cs"/>
              </a:rPr>
              <a:t>frostbite - see </a:t>
            </a:r>
            <a:r>
              <a:rPr lang="sv-SE" sz="1600" u="sng" dirty="0">
                <a:latin typeface="+mn-lt"/>
                <a:cs typeface="+mn-cs"/>
              </a:rPr>
              <a:t>http://www.cdc.gov/niosh/topics/coldstress/#_</a:t>
            </a:r>
            <a:r>
              <a:rPr lang="sv-SE" sz="1600" u="sng" dirty="0" smtClean="0">
                <a:latin typeface="+mn-lt"/>
                <a:cs typeface="+mn-cs"/>
              </a:rPr>
              <a:t>Frostbite</a:t>
            </a:r>
            <a:endParaRPr lang="sv-SE" sz="1600" u="sng" dirty="0">
              <a:latin typeface="+mn-lt"/>
              <a:cs typeface="+mn-cs"/>
            </a:endParaRPr>
          </a:p>
        </p:txBody>
      </p:sp>
      <p:sp>
        <p:nvSpPr>
          <p:cNvPr id="14" name="Rektangel 13"/>
          <p:cNvSpPr/>
          <p:nvPr/>
        </p:nvSpPr>
        <p:spPr>
          <a:xfrm>
            <a:off x="4953000" y="2420938"/>
            <a:ext cx="4953000" cy="1016000"/>
          </a:xfrm>
          <a:prstGeom prst="rect">
            <a:avLst/>
          </a:prstGeom>
        </p:spPr>
        <p:txBody>
          <a:bodyPr>
            <a:spAutoFit/>
          </a:bodyPr>
          <a:lstStyle/>
          <a:p>
            <a:pPr algn="ctr" eaLnBrk="0" hangingPunct="0">
              <a:defRPr/>
            </a:pPr>
            <a:r>
              <a:rPr lang="en-US" sz="2000" dirty="0">
                <a:latin typeface="+mn-lt"/>
                <a:cs typeface="+mn-cs"/>
              </a:rPr>
              <a:t>Frostbites of the hands and feet more often cause severe tissue damage and require medical treatment.</a:t>
            </a:r>
            <a:endParaRPr lang="sv-SE" sz="2000" dirty="0">
              <a:latin typeface="+mn-lt"/>
              <a:cs typeface="+mn-cs"/>
            </a:endParaRPr>
          </a:p>
        </p:txBody>
      </p:sp>
      <p:pic>
        <p:nvPicPr>
          <p:cNvPr id="82955" name="Bildobjekt 16" descr="frostbiteFoot.jpg"/>
          <p:cNvPicPr>
            <a:picLocks noChangeAspect="1"/>
          </p:cNvPicPr>
          <p:nvPr/>
        </p:nvPicPr>
        <p:blipFill>
          <a:blip r:embed="rId7" cstate="screen"/>
          <a:srcRect/>
          <a:stretch>
            <a:fillRect/>
          </a:stretch>
        </p:blipFill>
        <p:spPr bwMode="auto">
          <a:xfrm>
            <a:off x="7329488" y="3429000"/>
            <a:ext cx="2576512" cy="17097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128588" y="1196975"/>
            <a:ext cx="5976937" cy="719138"/>
          </a:xfrm>
          <a:prstGeom prst="rect">
            <a:avLst/>
          </a:prstGeom>
          <a:noFill/>
          <a:ln w="9525">
            <a:noFill/>
            <a:miter lim="800000"/>
            <a:headEnd/>
            <a:tailEnd/>
          </a:ln>
          <a:effectLst/>
        </p:spPr>
        <p:txBody>
          <a:bodyPr/>
          <a:lstStyle/>
          <a:p>
            <a:pPr eaLnBrk="0" hangingPunct="0">
              <a:defRPr/>
            </a:pPr>
            <a:endParaRPr lang="en-GB" altLang="zh-CN" sz="2200" b="1" kern="0" dirty="0">
              <a:solidFill>
                <a:srgbClr val="FF0000"/>
              </a:solidFill>
              <a:latin typeface="+mn-lt"/>
              <a:ea typeface="SimSun" pitchFamily="2" charset="-122"/>
              <a:cs typeface="Times New Roman" pitchFamily="18" charset="0"/>
            </a:endParaRPr>
          </a:p>
        </p:txBody>
      </p:sp>
      <p:sp>
        <p:nvSpPr>
          <p:cNvPr id="84994" name="Rubrik 14"/>
          <p:cNvSpPr>
            <a:spLocks noGrp="1"/>
          </p:cNvSpPr>
          <p:nvPr>
            <p:ph type="title"/>
          </p:nvPr>
        </p:nvSpPr>
        <p:spPr>
          <a:xfrm>
            <a:off x="4376738" y="0"/>
            <a:ext cx="5529262" cy="692150"/>
          </a:xfrm>
          <a:blipFill dpi="0" rotWithShape="1">
            <a:blip r:embed="rId3" cstate="screen"/>
            <a:srcRect/>
            <a:tile tx="0" ty="0" sx="100000" sy="100000" flip="none" algn="tl"/>
          </a:blipFill>
        </p:spPr>
        <p:txBody>
          <a:bodyPr/>
          <a:lstStyle/>
          <a:p>
            <a:pPr algn="r"/>
            <a:r>
              <a:t>Cold injuries - Hypothermia</a:t>
            </a:r>
          </a:p>
        </p:txBody>
      </p:sp>
      <p:sp>
        <p:nvSpPr>
          <p:cNvPr id="21" name="Rektangel 20"/>
          <p:cNvSpPr/>
          <p:nvPr/>
        </p:nvSpPr>
        <p:spPr>
          <a:xfrm>
            <a:off x="200025" y="549275"/>
            <a:ext cx="3384550" cy="1568450"/>
          </a:xfrm>
          <a:prstGeom prst="rect">
            <a:avLst/>
          </a:prstGeom>
          <a:solidFill>
            <a:srgbClr val="FFFFFF"/>
          </a:solidFill>
        </p:spPr>
        <p:txBody>
          <a:bodyPr>
            <a:spAutoFit/>
          </a:bodyPr>
          <a:lstStyle/>
          <a:p>
            <a:pPr eaLnBrk="0" hangingPunct="0">
              <a:defRPr/>
            </a:pPr>
            <a:r>
              <a:rPr lang="en-US" dirty="0">
                <a:latin typeface="+mn-lt"/>
                <a:cs typeface="+mn-cs"/>
              </a:rPr>
              <a:t>Core body temperature </a:t>
            </a:r>
            <a:r>
              <a:rPr lang="en-US" b="1" dirty="0">
                <a:solidFill>
                  <a:srgbClr val="C00000"/>
                </a:solidFill>
                <a:latin typeface="+mn-lt"/>
                <a:cs typeface="+mn-cs"/>
              </a:rPr>
              <a:t>&lt;95ºF </a:t>
            </a:r>
            <a:r>
              <a:rPr lang="en-US" dirty="0">
                <a:latin typeface="+mn-lt"/>
                <a:cs typeface="+mn-cs"/>
              </a:rPr>
              <a:t>due to prolonged exposure to cold and damp conditions.</a:t>
            </a:r>
            <a:endParaRPr lang="sv-SE" dirty="0">
              <a:latin typeface="+mn-lt"/>
              <a:cs typeface="+mn-cs"/>
            </a:endParaRPr>
          </a:p>
        </p:txBody>
      </p:sp>
      <p:sp>
        <p:nvSpPr>
          <p:cNvPr id="24" name="Rektangel 23"/>
          <p:cNvSpPr/>
          <p:nvPr/>
        </p:nvSpPr>
        <p:spPr>
          <a:xfrm>
            <a:off x="200472" y="2780928"/>
            <a:ext cx="4953570" cy="1569660"/>
          </a:xfrm>
          <a:prstGeom prst="rect">
            <a:avLst/>
          </a:prstGeom>
        </p:spPr>
        <p:txBody>
          <a:bodyPr wrap="square">
            <a:spAutoFit/>
          </a:bodyPr>
          <a:lstStyle/>
          <a:p>
            <a:pPr marL="165100" indent="-165100" eaLnBrk="0" hangingPunct="0">
              <a:buFont typeface="Arial" pitchFamily="34" charset="0"/>
              <a:buChar char="•"/>
              <a:defRPr/>
            </a:pPr>
            <a:r>
              <a:rPr lang="en-US" dirty="0">
                <a:latin typeface="+mn-lt"/>
                <a:cs typeface="+mn-cs"/>
              </a:rPr>
              <a:t>Most cases: air temp</a:t>
            </a:r>
            <a:r>
              <a:rPr lang="en-US" dirty="0">
                <a:solidFill>
                  <a:schemeClr val="accent2"/>
                </a:solidFill>
                <a:latin typeface="+mn-lt"/>
                <a:cs typeface="+mn-cs"/>
              </a:rPr>
              <a:t>. </a:t>
            </a:r>
            <a:r>
              <a:rPr lang="en-US" dirty="0">
                <a:solidFill>
                  <a:srgbClr val="C00000"/>
                </a:solidFill>
                <a:latin typeface="+mn-lt"/>
                <a:cs typeface="+mn-cs"/>
              </a:rPr>
              <a:t>30 to 50°F</a:t>
            </a:r>
            <a:r>
              <a:rPr lang="en-US" dirty="0">
                <a:solidFill>
                  <a:schemeClr val="accent2"/>
                </a:solidFill>
                <a:latin typeface="+mn-lt"/>
                <a:cs typeface="+mn-cs"/>
              </a:rPr>
              <a:t>;</a:t>
            </a:r>
          </a:p>
          <a:p>
            <a:pPr marL="165100" indent="-165100" eaLnBrk="0" hangingPunct="0">
              <a:buFont typeface="Arial" pitchFamily="34" charset="0"/>
              <a:buChar char="•"/>
              <a:defRPr/>
            </a:pPr>
            <a:r>
              <a:rPr lang="en-US" dirty="0">
                <a:latin typeface="+mn-lt"/>
                <a:cs typeface="+mn-cs"/>
              </a:rPr>
              <a:t>Can occur in air temp. to</a:t>
            </a:r>
            <a:r>
              <a:rPr lang="en-US" dirty="0">
                <a:solidFill>
                  <a:schemeClr val="accent2"/>
                </a:solidFill>
                <a:latin typeface="+mn-lt"/>
                <a:cs typeface="+mn-cs"/>
              </a:rPr>
              <a:t> </a:t>
            </a:r>
            <a:r>
              <a:rPr lang="en-US" dirty="0">
                <a:solidFill>
                  <a:srgbClr val="C00000"/>
                </a:solidFill>
                <a:latin typeface="+mn-lt"/>
                <a:cs typeface="+mn-cs"/>
              </a:rPr>
              <a:t>65°F,</a:t>
            </a:r>
            <a:r>
              <a:rPr lang="en-US" dirty="0">
                <a:solidFill>
                  <a:schemeClr val="accent2"/>
                </a:solidFill>
                <a:latin typeface="+mn-lt"/>
                <a:cs typeface="+mn-cs"/>
              </a:rPr>
              <a:t> </a:t>
            </a:r>
            <a:r>
              <a:rPr lang="en-US" dirty="0">
                <a:latin typeface="+mn-lt"/>
                <a:cs typeface="+mn-cs"/>
              </a:rPr>
              <a:t>particularly if clothing is wet;</a:t>
            </a:r>
          </a:p>
          <a:p>
            <a:pPr marL="165100" indent="-165100" eaLnBrk="0" hangingPunct="0">
              <a:buFont typeface="Arial" pitchFamily="34" charset="0"/>
              <a:buChar char="•"/>
              <a:defRPr/>
            </a:pPr>
            <a:r>
              <a:rPr lang="en-US" dirty="0">
                <a:latin typeface="+mn-lt"/>
                <a:cs typeface="+mn-cs"/>
              </a:rPr>
              <a:t>Can occur in water temp. to </a:t>
            </a:r>
            <a:r>
              <a:rPr lang="en-US" dirty="0">
                <a:solidFill>
                  <a:srgbClr val="C00000"/>
                </a:solidFill>
                <a:latin typeface="+mn-lt"/>
                <a:cs typeface="+mn-cs"/>
              </a:rPr>
              <a:t>72°F.</a:t>
            </a:r>
            <a:endParaRPr lang="sv-SE" dirty="0">
              <a:solidFill>
                <a:srgbClr val="C00000"/>
              </a:solidFill>
              <a:latin typeface="+mn-lt"/>
              <a:cs typeface="+mn-cs"/>
            </a:endParaRPr>
          </a:p>
        </p:txBody>
      </p:sp>
      <p:sp>
        <p:nvSpPr>
          <p:cNvPr id="84997" name="Rectangle 10"/>
          <p:cNvSpPr>
            <a:spLocks noChangeArrowheads="1"/>
          </p:cNvSpPr>
          <p:nvPr/>
        </p:nvSpPr>
        <p:spPr bwMode="auto">
          <a:xfrm>
            <a:off x="344488" y="4797425"/>
            <a:ext cx="4608512" cy="1754326"/>
          </a:xfrm>
          <a:prstGeom prst="rect">
            <a:avLst/>
          </a:prstGeom>
          <a:noFill/>
          <a:ln w="9525">
            <a:noFill/>
            <a:miter lim="800000"/>
            <a:headEnd/>
            <a:tailEnd/>
          </a:ln>
        </p:spPr>
        <p:txBody>
          <a:bodyPr>
            <a:spAutoFit/>
          </a:bodyPr>
          <a:lstStyle/>
          <a:p>
            <a:pPr eaLnBrk="0" hangingPunct="0"/>
            <a:r>
              <a:rPr lang="sv-SE" b="1" dirty="0">
                <a:solidFill>
                  <a:schemeClr val="accent2">
                    <a:lumMod val="75000"/>
                  </a:schemeClr>
                </a:solidFill>
                <a:latin typeface="+mj-lt"/>
              </a:rPr>
              <a:t>Signs &amp; symptoms of </a:t>
            </a:r>
            <a:r>
              <a:rPr lang="sv-SE" b="1" dirty="0" smtClean="0">
                <a:solidFill>
                  <a:schemeClr val="accent2">
                    <a:lumMod val="75000"/>
                  </a:schemeClr>
                </a:solidFill>
                <a:latin typeface="+mj-lt"/>
              </a:rPr>
              <a:t>hypothermia </a:t>
            </a:r>
            <a:r>
              <a:rPr lang="sv-SE" b="1" dirty="0">
                <a:solidFill>
                  <a:schemeClr val="accent2">
                    <a:lumMod val="75000"/>
                  </a:schemeClr>
                </a:solidFill>
                <a:latin typeface="+mj-lt"/>
              </a:rPr>
              <a:t>see: </a:t>
            </a:r>
            <a:r>
              <a:rPr lang="sv-SE" sz="1800" u="sng" dirty="0">
                <a:latin typeface="+mj-lt"/>
              </a:rPr>
              <a:t>http://www.cdc.gov/niosh/topics/coldstress/#_Hypothermia</a:t>
            </a:r>
          </a:p>
          <a:p>
            <a:pPr eaLnBrk="0" hangingPunct="0"/>
            <a:endParaRPr lang="en-US" dirty="0">
              <a:solidFill>
                <a:schemeClr val="accent2">
                  <a:lumMod val="75000"/>
                </a:schemeClr>
              </a:solidFill>
              <a:latin typeface="+mj-lt"/>
            </a:endParaRPr>
          </a:p>
        </p:txBody>
      </p:sp>
      <p:pic>
        <p:nvPicPr>
          <p:cNvPr id="84998" name="Picture 7" descr="1.jpg"/>
          <p:cNvPicPr>
            <a:picLocks noChangeAspect="1"/>
          </p:cNvPicPr>
          <p:nvPr/>
        </p:nvPicPr>
        <p:blipFill>
          <a:blip r:embed="rId4" cstate="screen"/>
          <a:srcRect/>
          <a:stretch>
            <a:fillRect/>
          </a:stretch>
        </p:blipFill>
        <p:spPr bwMode="auto">
          <a:xfrm>
            <a:off x="5240338" y="1196975"/>
            <a:ext cx="4144962" cy="50593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128588" y="1196975"/>
            <a:ext cx="5976937" cy="719138"/>
          </a:xfrm>
          <a:prstGeom prst="rect">
            <a:avLst/>
          </a:prstGeom>
          <a:noFill/>
          <a:ln w="9525">
            <a:noFill/>
            <a:miter lim="800000"/>
            <a:headEnd/>
            <a:tailEnd/>
          </a:ln>
          <a:effectLst/>
        </p:spPr>
        <p:txBody>
          <a:bodyPr/>
          <a:lstStyle/>
          <a:p>
            <a:pPr eaLnBrk="0" hangingPunct="0">
              <a:defRPr/>
            </a:pPr>
            <a:endParaRPr lang="en-GB" altLang="zh-CN" sz="2200" b="1" kern="0" dirty="0">
              <a:solidFill>
                <a:srgbClr val="FF0000"/>
              </a:solidFill>
              <a:latin typeface="+mn-lt"/>
              <a:ea typeface="SimSun" pitchFamily="2" charset="-122"/>
              <a:cs typeface="Times New Roman" pitchFamily="18" charset="0"/>
            </a:endParaRPr>
          </a:p>
        </p:txBody>
      </p:sp>
      <p:sp>
        <p:nvSpPr>
          <p:cNvPr id="87042" name="Rubrik 14"/>
          <p:cNvSpPr>
            <a:spLocks noGrp="1"/>
          </p:cNvSpPr>
          <p:nvPr>
            <p:ph type="title"/>
          </p:nvPr>
        </p:nvSpPr>
        <p:spPr>
          <a:xfrm>
            <a:off x="2289175" y="0"/>
            <a:ext cx="7616825" cy="692150"/>
          </a:xfrm>
          <a:blipFill dpi="0" rotWithShape="1">
            <a:blip r:embed="rId3" cstate="screen"/>
            <a:srcRect/>
            <a:tile tx="0" ty="0" sx="100000" sy="100000" flip="none" algn="tl"/>
          </a:blipFill>
        </p:spPr>
        <p:txBody>
          <a:bodyPr/>
          <a:lstStyle/>
          <a:p>
            <a:pPr algn="r"/>
            <a:r>
              <a:rPr sz="2800" dirty="0"/>
              <a:t>Cold injuries </a:t>
            </a:r>
            <a:r>
              <a:rPr sz="2400" dirty="0"/>
              <a:t>- Non-Freezing Cold Injuries (NFCI)</a:t>
            </a:r>
          </a:p>
        </p:txBody>
      </p:sp>
      <p:sp>
        <p:nvSpPr>
          <p:cNvPr id="21" name="Rektangel 20"/>
          <p:cNvSpPr/>
          <p:nvPr/>
        </p:nvSpPr>
        <p:spPr>
          <a:xfrm>
            <a:off x="200025" y="692150"/>
            <a:ext cx="9705975" cy="831850"/>
          </a:xfrm>
          <a:prstGeom prst="rect">
            <a:avLst/>
          </a:prstGeom>
          <a:solidFill>
            <a:srgbClr val="FFFFFF"/>
          </a:solidFill>
        </p:spPr>
        <p:txBody>
          <a:bodyPr>
            <a:spAutoFit/>
          </a:bodyPr>
          <a:lstStyle/>
          <a:p>
            <a:pPr algn="ctr" eaLnBrk="0" hangingPunct="0">
              <a:defRPr/>
            </a:pPr>
            <a:r>
              <a:rPr lang="en-US" dirty="0">
                <a:latin typeface="+mn-lt"/>
                <a:cs typeface="+mn-cs"/>
              </a:rPr>
              <a:t>NFCI: cold &amp; wet conditions above freezing (~32-39F) and immobilization causes venous stagnation. Legs/feet e.g. trench foot</a:t>
            </a:r>
            <a:endParaRPr lang="sv-SE" sz="1200" dirty="0">
              <a:latin typeface="+mn-lt"/>
              <a:cs typeface="+mn-cs"/>
            </a:endParaRPr>
          </a:p>
        </p:txBody>
      </p:sp>
      <p:sp>
        <p:nvSpPr>
          <p:cNvPr id="11" name="Rektangel 10"/>
          <p:cNvSpPr/>
          <p:nvPr/>
        </p:nvSpPr>
        <p:spPr>
          <a:xfrm>
            <a:off x="4664968" y="3141663"/>
            <a:ext cx="5040559" cy="523220"/>
          </a:xfrm>
          <a:prstGeom prst="rect">
            <a:avLst/>
          </a:prstGeom>
          <a:blipFill>
            <a:blip r:embed="rId3" cstate="print"/>
            <a:tile tx="0" ty="0" sx="100000" sy="100000" flip="none" algn="tl"/>
          </a:blipFill>
        </p:spPr>
        <p:txBody>
          <a:bodyPr wrap="square">
            <a:spAutoFit/>
          </a:bodyPr>
          <a:lstStyle/>
          <a:p>
            <a:pPr eaLnBrk="0" hangingPunct="0">
              <a:defRPr/>
            </a:pPr>
            <a:r>
              <a:rPr lang="en-US" sz="2800" b="1" dirty="0">
                <a:latin typeface="+mj-lt"/>
                <a:cs typeface="+mn-cs"/>
              </a:rPr>
              <a:t>Other cold related injuries: </a:t>
            </a:r>
          </a:p>
        </p:txBody>
      </p:sp>
      <p:pic>
        <p:nvPicPr>
          <p:cNvPr id="87045" name="Bildobjekt 17" descr="trench foot.jpg"/>
          <p:cNvPicPr>
            <a:picLocks noChangeAspect="1"/>
          </p:cNvPicPr>
          <p:nvPr/>
        </p:nvPicPr>
        <p:blipFill>
          <a:blip r:embed="rId4" cstate="screen"/>
          <a:srcRect/>
          <a:stretch>
            <a:fillRect/>
          </a:stretch>
        </p:blipFill>
        <p:spPr bwMode="auto">
          <a:xfrm>
            <a:off x="0" y="1649413"/>
            <a:ext cx="3922325" cy="2715691"/>
          </a:xfrm>
          <a:prstGeom prst="rect">
            <a:avLst/>
          </a:prstGeom>
          <a:noFill/>
          <a:ln w="9525">
            <a:noFill/>
            <a:miter lim="800000"/>
            <a:headEnd/>
            <a:tailEnd/>
          </a:ln>
        </p:spPr>
      </p:pic>
      <p:sp>
        <p:nvSpPr>
          <p:cNvPr id="16" name="Rectangle 15"/>
          <p:cNvSpPr/>
          <p:nvPr/>
        </p:nvSpPr>
        <p:spPr>
          <a:xfrm>
            <a:off x="4016375" y="1916113"/>
            <a:ext cx="5473700" cy="707886"/>
          </a:xfrm>
          <a:prstGeom prst="rect">
            <a:avLst/>
          </a:prstGeom>
          <a:ln>
            <a:solidFill>
              <a:schemeClr val="accent2">
                <a:lumMod val="75000"/>
              </a:schemeClr>
            </a:solidFill>
          </a:ln>
        </p:spPr>
        <p:txBody>
          <a:bodyPr>
            <a:spAutoFit/>
          </a:bodyPr>
          <a:lstStyle/>
          <a:p>
            <a:pPr algn="ctr" eaLnBrk="0" hangingPunct="0">
              <a:defRPr/>
            </a:pPr>
            <a:r>
              <a:rPr lang="sv-SE" b="1" dirty="0">
                <a:solidFill>
                  <a:srgbClr val="C00000"/>
                </a:solidFill>
                <a:latin typeface="+mj-lt"/>
                <a:cs typeface="+mn-cs"/>
              </a:rPr>
              <a:t>Signs &amp; symptoms of NFCI </a:t>
            </a:r>
            <a:r>
              <a:rPr lang="sv-SE" b="1" dirty="0" smtClean="0">
                <a:solidFill>
                  <a:srgbClr val="C00000"/>
                </a:solidFill>
                <a:latin typeface="+mj-lt"/>
                <a:cs typeface="+mn-cs"/>
              </a:rPr>
              <a:t>– see</a:t>
            </a:r>
          </a:p>
          <a:p>
            <a:pPr algn="ctr" eaLnBrk="0" hangingPunct="0">
              <a:defRPr/>
            </a:pPr>
            <a:r>
              <a:rPr lang="en-US" sz="1600" u="sng" dirty="0">
                <a:latin typeface="+mj-lt"/>
                <a:cs typeface="+mn-cs"/>
              </a:rPr>
              <a:t>http://www.cdc.gov/niosh/topics/coldstress/#_Trench_Foot</a:t>
            </a:r>
          </a:p>
        </p:txBody>
      </p:sp>
      <p:sp>
        <p:nvSpPr>
          <p:cNvPr id="17" name="Rectangle 16"/>
          <p:cNvSpPr/>
          <p:nvPr/>
        </p:nvSpPr>
        <p:spPr>
          <a:xfrm>
            <a:off x="0" y="4508500"/>
            <a:ext cx="4037013" cy="461963"/>
          </a:xfrm>
          <a:prstGeom prst="rect">
            <a:avLst/>
          </a:prstGeom>
        </p:spPr>
        <p:txBody>
          <a:bodyPr>
            <a:spAutoFit/>
          </a:bodyPr>
          <a:lstStyle/>
          <a:p>
            <a:pPr algn="ctr" eaLnBrk="0" hangingPunct="0">
              <a:defRPr/>
            </a:pPr>
            <a:r>
              <a:rPr lang="en-US" dirty="0">
                <a:latin typeface="+mn-lt"/>
                <a:cs typeface="+mn-cs"/>
              </a:rPr>
              <a:t>T</a:t>
            </a:r>
            <a:r>
              <a:rPr lang="en-US" dirty="0" smtClean="0">
                <a:latin typeface="+mn-lt"/>
                <a:cs typeface="+mn-cs"/>
              </a:rPr>
              <a:t>rench </a:t>
            </a:r>
            <a:r>
              <a:rPr lang="en-US" dirty="0">
                <a:latin typeface="+mn-lt"/>
                <a:cs typeface="+mn-cs"/>
              </a:rPr>
              <a:t>foot</a:t>
            </a:r>
          </a:p>
        </p:txBody>
      </p:sp>
      <p:sp>
        <p:nvSpPr>
          <p:cNvPr id="22" name="Rektangel 21"/>
          <p:cNvSpPr/>
          <p:nvPr/>
        </p:nvSpPr>
        <p:spPr>
          <a:xfrm>
            <a:off x="4305300" y="3644900"/>
            <a:ext cx="3311525" cy="831850"/>
          </a:xfrm>
          <a:prstGeom prst="rect">
            <a:avLst/>
          </a:prstGeom>
          <a:noFill/>
        </p:spPr>
        <p:txBody>
          <a:bodyPr>
            <a:spAutoFit/>
          </a:bodyPr>
          <a:lstStyle/>
          <a:p>
            <a:pPr marL="360000" indent="-360000" algn="r" eaLnBrk="0" hangingPunct="0">
              <a:defRPr/>
            </a:pPr>
            <a:r>
              <a:rPr lang="en-US" b="1" dirty="0">
                <a:latin typeface="+mn-lt"/>
                <a:cs typeface="+mn-cs"/>
              </a:rPr>
              <a:t>Slips </a:t>
            </a:r>
            <a:r>
              <a:rPr lang="en-US" dirty="0">
                <a:latin typeface="+mn-lt"/>
                <a:cs typeface="+mn-cs"/>
              </a:rPr>
              <a:t>and</a:t>
            </a:r>
            <a:r>
              <a:rPr lang="en-US" b="1" dirty="0">
                <a:latin typeface="+mn-lt"/>
                <a:cs typeface="+mn-cs"/>
              </a:rPr>
              <a:t> falls</a:t>
            </a:r>
            <a:r>
              <a:rPr lang="en-US" dirty="0">
                <a:latin typeface="+mn-lt"/>
                <a:cs typeface="+mn-cs"/>
              </a:rPr>
              <a:t> </a:t>
            </a:r>
          </a:p>
          <a:p>
            <a:pPr marL="360000" indent="-360000" algn="r" eaLnBrk="0" hangingPunct="0">
              <a:defRPr/>
            </a:pPr>
            <a:r>
              <a:rPr lang="en-US" b="1" dirty="0">
                <a:latin typeface="+mn-lt"/>
                <a:cs typeface="+mn-cs"/>
              </a:rPr>
              <a:t>Strains</a:t>
            </a:r>
            <a:r>
              <a:rPr lang="en-US" dirty="0">
                <a:latin typeface="+mn-lt"/>
                <a:cs typeface="+mn-cs"/>
              </a:rPr>
              <a:t>, </a:t>
            </a:r>
            <a:r>
              <a:rPr lang="en-US" b="1" dirty="0">
                <a:latin typeface="+mn-lt"/>
                <a:cs typeface="+mn-cs"/>
              </a:rPr>
              <a:t>sprains, etc.</a:t>
            </a:r>
            <a:endParaRPr lang="en-US" dirty="0">
              <a:latin typeface="+mn-lt"/>
              <a:cs typeface="+mn-cs"/>
            </a:endParaRPr>
          </a:p>
        </p:txBody>
      </p:sp>
      <p:pic>
        <p:nvPicPr>
          <p:cNvPr id="87049" name="Picture 11" descr="1.jpg"/>
          <p:cNvPicPr>
            <a:picLocks noChangeAspect="1"/>
          </p:cNvPicPr>
          <p:nvPr/>
        </p:nvPicPr>
        <p:blipFill>
          <a:blip r:embed="rId5" cstate="screen"/>
          <a:srcRect/>
          <a:stretch>
            <a:fillRect/>
          </a:stretch>
        </p:blipFill>
        <p:spPr bwMode="auto">
          <a:xfrm>
            <a:off x="7761288" y="3860800"/>
            <a:ext cx="1963737" cy="2624138"/>
          </a:xfrm>
          <a:prstGeom prst="rect">
            <a:avLst/>
          </a:prstGeom>
          <a:noFill/>
          <a:ln w="9525">
            <a:noFill/>
            <a:miter lim="800000"/>
            <a:headEnd/>
            <a:tailEnd/>
          </a:ln>
        </p:spPr>
      </p:pic>
      <p:pic>
        <p:nvPicPr>
          <p:cNvPr id="87050" name="Picture 12" descr="1.jpg"/>
          <p:cNvPicPr>
            <a:picLocks noChangeAspect="1"/>
          </p:cNvPicPr>
          <p:nvPr/>
        </p:nvPicPr>
        <p:blipFill>
          <a:blip r:embed="rId6" cstate="screen"/>
          <a:srcRect/>
          <a:stretch>
            <a:fillRect/>
          </a:stretch>
        </p:blipFill>
        <p:spPr bwMode="auto">
          <a:xfrm>
            <a:off x="4521200" y="4508500"/>
            <a:ext cx="2273300" cy="19446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4"/>
          <p:cNvSpPr txBox="1">
            <a:spLocks/>
          </p:cNvSpPr>
          <p:nvPr/>
        </p:nvSpPr>
        <p:spPr bwMode="auto">
          <a:xfrm>
            <a:off x="5457825" y="0"/>
            <a:ext cx="4448175" cy="549275"/>
          </a:xfrm>
          <a:prstGeom prst="rect">
            <a:avLst/>
          </a:prstGeom>
          <a:blipFill>
            <a:blip r:embed="rId3" cstate="screen"/>
            <a:tile tx="0" ty="0" sx="100000" sy="100000" flip="none" algn="tl"/>
          </a:blipFill>
          <a:ln w="9525">
            <a:noFill/>
            <a:miter lim="800000"/>
            <a:headEnd/>
            <a:tailEnd/>
          </a:ln>
          <a:effectLst/>
        </p:spPr>
        <p:txBody>
          <a:bodyPr anchor="ctr"/>
          <a:lstStyle/>
          <a:p>
            <a:pPr algn="r">
              <a:defRPr/>
            </a:pPr>
            <a:r>
              <a:rPr lang="sv-SE" sz="3200" b="1" kern="0" dirty="0">
                <a:solidFill>
                  <a:schemeClr val="tx2"/>
                </a:solidFill>
                <a:latin typeface="+mj-lt"/>
                <a:ea typeface="+mj-ea"/>
                <a:cs typeface="+mj-cs"/>
              </a:rPr>
              <a:t>Cold-related diseases </a:t>
            </a:r>
          </a:p>
        </p:txBody>
      </p:sp>
      <p:sp>
        <p:nvSpPr>
          <p:cNvPr id="5" name="Rektangel 4"/>
          <p:cNvSpPr/>
          <p:nvPr/>
        </p:nvSpPr>
        <p:spPr>
          <a:xfrm>
            <a:off x="344488" y="836613"/>
            <a:ext cx="6624637" cy="1200150"/>
          </a:xfrm>
          <a:prstGeom prst="rect">
            <a:avLst/>
          </a:prstGeom>
          <a:solidFill>
            <a:schemeClr val="bg1"/>
          </a:solidFill>
        </p:spPr>
        <p:txBody>
          <a:bodyPr>
            <a:spAutoFit/>
          </a:bodyPr>
          <a:lstStyle/>
          <a:p>
            <a:pPr eaLnBrk="0" hangingPunct="0">
              <a:defRPr/>
            </a:pPr>
            <a:r>
              <a:rPr lang="en-US" dirty="0">
                <a:latin typeface="+mn-lt"/>
                <a:cs typeface="+mn-cs"/>
              </a:rPr>
              <a:t>Cold -related diseases are either caused by cold or their symptoms are aggravated by exposure  to cold .</a:t>
            </a:r>
            <a:endParaRPr lang="sv-SE" dirty="0">
              <a:latin typeface="+mn-lt"/>
              <a:cs typeface="+mn-cs"/>
            </a:endParaRPr>
          </a:p>
        </p:txBody>
      </p:sp>
      <p:sp>
        <p:nvSpPr>
          <p:cNvPr id="6" name="Rektangel 5"/>
          <p:cNvSpPr/>
          <p:nvPr/>
        </p:nvSpPr>
        <p:spPr>
          <a:xfrm>
            <a:off x="344488" y="2133600"/>
            <a:ext cx="5184576" cy="2239844"/>
          </a:xfrm>
          <a:prstGeom prst="rect">
            <a:avLst/>
          </a:prstGeom>
        </p:spPr>
        <p:txBody>
          <a:bodyPr wrap="square">
            <a:spAutoFit/>
          </a:bodyPr>
          <a:lstStyle/>
          <a:p>
            <a:pPr indent="225425" eaLnBrk="0" hangingPunct="0">
              <a:lnSpc>
                <a:spcPct val="150000"/>
              </a:lnSpc>
              <a:buFont typeface="Arial" pitchFamily="34" charset="0"/>
              <a:buChar char="•"/>
              <a:defRPr/>
            </a:pPr>
            <a:r>
              <a:rPr lang="en-US" dirty="0">
                <a:latin typeface="+mn-lt"/>
                <a:cs typeface="+mn-cs"/>
              </a:rPr>
              <a:t>Cardiovascular diseases;</a:t>
            </a:r>
          </a:p>
          <a:p>
            <a:pPr indent="225425" eaLnBrk="0" hangingPunct="0">
              <a:lnSpc>
                <a:spcPct val="150000"/>
              </a:lnSpc>
              <a:buFont typeface="Arial" pitchFamily="34" charset="0"/>
              <a:buChar char="•"/>
              <a:defRPr/>
            </a:pPr>
            <a:r>
              <a:rPr lang="en-US" dirty="0">
                <a:latin typeface="+mn-lt"/>
                <a:cs typeface="+mn-cs"/>
              </a:rPr>
              <a:t>Respiratory diseases;</a:t>
            </a:r>
          </a:p>
          <a:p>
            <a:pPr indent="225425" eaLnBrk="0" hangingPunct="0">
              <a:lnSpc>
                <a:spcPct val="150000"/>
              </a:lnSpc>
              <a:buFont typeface="Arial" pitchFamily="34" charset="0"/>
              <a:buChar char="•"/>
              <a:defRPr/>
            </a:pPr>
            <a:r>
              <a:rPr lang="en-US" dirty="0">
                <a:latin typeface="+mn-lt"/>
                <a:cs typeface="+mn-cs"/>
              </a:rPr>
              <a:t>Diseases in peripheral circulation;</a:t>
            </a:r>
          </a:p>
          <a:p>
            <a:pPr indent="225425" eaLnBrk="0" hangingPunct="0">
              <a:lnSpc>
                <a:spcPct val="150000"/>
              </a:lnSpc>
              <a:buFont typeface="Arial" pitchFamily="34" charset="0"/>
              <a:buChar char="•"/>
              <a:defRPr/>
            </a:pPr>
            <a:r>
              <a:rPr lang="en-US" dirty="0">
                <a:latin typeface="+mn-lt"/>
                <a:cs typeface="+mn-cs"/>
              </a:rPr>
              <a:t>Musculoskeletal diseases.</a:t>
            </a:r>
            <a:endParaRPr lang="en-US" sz="2000" b="1" dirty="0">
              <a:latin typeface="+mn-lt"/>
              <a:cs typeface="+mn-cs"/>
            </a:endParaRPr>
          </a:p>
        </p:txBody>
      </p:sp>
      <p:sp>
        <p:nvSpPr>
          <p:cNvPr id="11" name="Rektangel 10"/>
          <p:cNvSpPr/>
          <p:nvPr/>
        </p:nvSpPr>
        <p:spPr>
          <a:xfrm>
            <a:off x="272481" y="4869160"/>
            <a:ext cx="5112568" cy="830262"/>
          </a:xfrm>
          <a:prstGeom prst="rect">
            <a:avLst/>
          </a:prstGeom>
          <a:solidFill>
            <a:schemeClr val="bg1"/>
          </a:solidFill>
        </p:spPr>
        <p:txBody>
          <a:bodyPr wrap="square">
            <a:spAutoFit/>
          </a:bodyPr>
          <a:lstStyle/>
          <a:p>
            <a:pPr marL="60325" eaLnBrk="0" hangingPunct="0">
              <a:defRPr/>
            </a:pPr>
            <a:r>
              <a:rPr lang="en-US" dirty="0">
                <a:latin typeface="+mn-lt"/>
                <a:cs typeface="+mn-cs"/>
              </a:rPr>
              <a:t>Male </a:t>
            </a:r>
            <a:r>
              <a:rPr lang="en-US" b="1" dirty="0">
                <a:latin typeface="+mn-lt"/>
                <a:cs typeface="+mn-cs"/>
              </a:rPr>
              <a:t>death rates </a:t>
            </a:r>
            <a:r>
              <a:rPr lang="en-US" dirty="0">
                <a:latin typeface="+mn-lt"/>
                <a:cs typeface="+mn-cs"/>
              </a:rPr>
              <a:t>due to cold are greater than the rates for females.</a:t>
            </a:r>
          </a:p>
        </p:txBody>
      </p:sp>
      <p:pic>
        <p:nvPicPr>
          <p:cNvPr id="91142" name="Picture 10" descr="logo2"/>
          <p:cNvPicPr>
            <a:picLocks noChangeAspect="1" noChangeArrowheads="1"/>
          </p:cNvPicPr>
          <p:nvPr/>
        </p:nvPicPr>
        <p:blipFill>
          <a:blip r:embed="rId4" cstate="screen"/>
          <a:srcRect/>
          <a:stretch>
            <a:fillRect/>
          </a:stretch>
        </p:blipFill>
        <p:spPr bwMode="auto">
          <a:xfrm>
            <a:off x="0" y="0"/>
            <a:ext cx="776288" cy="525463"/>
          </a:xfrm>
          <a:prstGeom prst="rect">
            <a:avLst/>
          </a:prstGeom>
          <a:noFill/>
          <a:ln w="9525">
            <a:noFill/>
            <a:miter lim="800000"/>
            <a:headEnd/>
            <a:tailEnd/>
          </a:ln>
        </p:spPr>
      </p:pic>
      <p:pic>
        <p:nvPicPr>
          <p:cNvPr id="91143" name="Picture 2" descr="Purdue signature"/>
          <p:cNvPicPr>
            <a:picLocks noChangeAspect="1" noChangeArrowheads="1"/>
          </p:cNvPicPr>
          <p:nvPr/>
        </p:nvPicPr>
        <p:blipFill>
          <a:blip r:embed="rId5" cstate="screen"/>
          <a:srcRect/>
          <a:stretch>
            <a:fillRect/>
          </a:stretch>
        </p:blipFill>
        <p:spPr bwMode="auto">
          <a:xfrm>
            <a:off x="776288" y="0"/>
            <a:ext cx="1497012" cy="557213"/>
          </a:xfrm>
          <a:prstGeom prst="rect">
            <a:avLst/>
          </a:prstGeom>
          <a:noFill/>
          <a:ln w="9525">
            <a:noFill/>
            <a:miter lim="800000"/>
            <a:headEnd/>
            <a:tailEnd/>
          </a:ln>
        </p:spPr>
      </p:pic>
      <p:pic>
        <p:nvPicPr>
          <p:cNvPr id="91144" name="Picture 11" descr="1.jpg"/>
          <p:cNvPicPr>
            <a:picLocks noChangeAspect="1"/>
          </p:cNvPicPr>
          <p:nvPr/>
        </p:nvPicPr>
        <p:blipFill>
          <a:blip r:embed="rId6" cstate="screen"/>
          <a:srcRect/>
          <a:stretch>
            <a:fillRect/>
          </a:stretch>
        </p:blipFill>
        <p:spPr bwMode="auto">
          <a:xfrm>
            <a:off x="5673725" y="3157538"/>
            <a:ext cx="2487613" cy="3700462"/>
          </a:xfrm>
          <a:prstGeom prst="rect">
            <a:avLst/>
          </a:prstGeom>
          <a:noFill/>
          <a:ln w="9525">
            <a:noFill/>
            <a:miter lim="800000"/>
            <a:headEnd/>
            <a:tailEnd/>
          </a:ln>
        </p:spPr>
      </p:pic>
      <p:pic>
        <p:nvPicPr>
          <p:cNvPr id="10" name="Bildobjekt 9" descr="Cold Person.BMP"/>
          <p:cNvPicPr>
            <a:picLocks noChangeAspect="1"/>
          </p:cNvPicPr>
          <p:nvPr/>
        </p:nvPicPr>
        <p:blipFill>
          <a:blip r:embed="rId7" cstate="print"/>
          <a:stretch>
            <a:fillRect/>
          </a:stretch>
        </p:blipFill>
        <p:spPr>
          <a:xfrm>
            <a:off x="7905328" y="620688"/>
            <a:ext cx="1728192" cy="251860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232275" y="0"/>
            <a:ext cx="5673725" cy="13843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endParaRPr lang="en-US" sz="2800" b="1" dirty="0">
              <a:latin typeface="+mj-lt"/>
              <a:cs typeface="+mn-cs"/>
            </a:endParaRPr>
          </a:p>
          <a:p>
            <a:pPr algn="r" eaLnBrk="0" hangingPunct="0">
              <a:defRPr/>
            </a:pPr>
            <a:r>
              <a:rPr lang="en-US" sz="2800" b="1" dirty="0">
                <a:latin typeface="+mj-lt"/>
                <a:cs typeface="+mn-cs"/>
              </a:rPr>
              <a:t>REDUCING COLD INJURY RISK</a:t>
            </a:r>
          </a:p>
          <a:p>
            <a:pPr algn="r" eaLnBrk="0" hangingPunct="0">
              <a:defRPr/>
            </a:pPr>
            <a:r>
              <a:rPr lang="en-US" sz="2800" b="1" dirty="0">
                <a:latin typeface="+mj-lt"/>
                <a:cs typeface="+mn-cs"/>
              </a:rPr>
              <a:t> </a:t>
            </a:r>
          </a:p>
        </p:txBody>
      </p:sp>
      <p:sp>
        <p:nvSpPr>
          <p:cNvPr id="5" name="Rektangel 4"/>
          <p:cNvSpPr/>
          <p:nvPr/>
        </p:nvSpPr>
        <p:spPr>
          <a:xfrm>
            <a:off x="0" y="1557338"/>
            <a:ext cx="4232275" cy="3538537"/>
          </a:xfrm>
          <a:prstGeom prst="rect">
            <a:avLst/>
          </a:prstGeom>
        </p:spPr>
        <p:txBody>
          <a:bodyPr>
            <a:spAutoFit/>
          </a:bodyPr>
          <a:lstStyle/>
          <a:p>
            <a:pPr marL="360000" indent="-360000" eaLnBrk="0" hangingPunct="0">
              <a:buFont typeface="Arial" pitchFamily="34" charset="0"/>
              <a:buChar char="•"/>
              <a:defRPr/>
            </a:pPr>
            <a:r>
              <a:rPr lang="en-US" sz="3200" dirty="0">
                <a:latin typeface="+mn-lt"/>
                <a:cs typeface="Times New Roman" pitchFamily="18" charset="0"/>
              </a:rPr>
              <a:t>Organizational measures</a:t>
            </a:r>
          </a:p>
          <a:p>
            <a:pPr marL="360000" indent="-360000" algn="just" eaLnBrk="0" hangingPunct="0">
              <a:buFont typeface="Arial" pitchFamily="34" charset="0"/>
              <a:buChar char="•"/>
              <a:defRPr/>
            </a:pPr>
            <a:r>
              <a:rPr lang="en-US" sz="3200" dirty="0">
                <a:latin typeface="+mn-lt"/>
                <a:cs typeface="Times New Roman" pitchFamily="18" charset="0"/>
              </a:rPr>
              <a:t>Technical measures</a:t>
            </a:r>
          </a:p>
          <a:p>
            <a:pPr marL="360000" indent="-360000" algn="just" eaLnBrk="0" hangingPunct="0">
              <a:buFont typeface="Arial" pitchFamily="34" charset="0"/>
              <a:buChar char="•"/>
              <a:defRPr/>
            </a:pPr>
            <a:r>
              <a:rPr lang="en-US" sz="3200" kern="1000" dirty="0">
                <a:latin typeface="+mn-lt"/>
                <a:ea typeface="SimSun"/>
                <a:cs typeface="+mn-cs"/>
              </a:rPr>
              <a:t>Protective clothing</a:t>
            </a:r>
          </a:p>
          <a:p>
            <a:pPr marL="360000" indent="-360000" eaLnBrk="0" hangingPunct="0">
              <a:buFont typeface="Arial" pitchFamily="34" charset="0"/>
              <a:buChar char="•"/>
              <a:defRPr/>
            </a:pPr>
            <a:r>
              <a:rPr lang="en-US" sz="3200" kern="1000" dirty="0">
                <a:latin typeface="+mn-lt"/>
                <a:ea typeface="SimSun"/>
                <a:cs typeface="+mn-cs"/>
              </a:rPr>
              <a:t>Protection of extremities</a:t>
            </a:r>
            <a:endParaRPr lang="en-US" sz="3200" dirty="0">
              <a:latin typeface="+mn-lt"/>
              <a:cs typeface="Times New Roman" pitchFamily="18" charset="0"/>
            </a:endParaRPr>
          </a:p>
          <a:p>
            <a:pPr marL="360000" indent="-360000" eaLnBrk="0" hangingPunct="0">
              <a:buFont typeface="Arial" pitchFamily="34" charset="0"/>
              <a:buChar char="•"/>
              <a:defRPr/>
            </a:pPr>
            <a:r>
              <a:rPr lang="en-US" sz="3200" dirty="0">
                <a:latin typeface="+mn-lt"/>
                <a:cs typeface="Times New Roman" pitchFamily="18" charset="0"/>
              </a:rPr>
              <a:t>Other measures</a:t>
            </a:r>
          </a:p>
        </p:txBody>
      </p:sp>
      <p:pic>
        <p:nvPicPr>
          <p:cNvPr id="93187" name="Picture 5" descr="1.jpg"/>
          <p:cNvPicPr>
            <a:picLocks noChangeAspect="1"/>
          </p:cNvPicPr>
          <p:nvPr/>
        </p:nvPicPr>
        <p:blipFill>
          <a:blip r:embed="rId4" cstate="screen"/>
          <a:srcRect/>
          <a:stretch>
            <a:fillRect/>
          </a:stretch>
        </p:blipFill>
        <p:spPr bwMode="auto">
          <a:xfrm>
            <a:off x="4157663" y="1341438"/>
            <a:ext cx="5748337" cy="46688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440113" y="0"/>
            <a:ext cx="6465887"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INJURY RISK </a:t>
            </a:r>
          </a:p>
          <a:p>
            <a:pPr algn="r" eaLnBrk="0" hangingPunct="0">
              <a:defRPr/>
            </a:pPr>
            <a:r>
              <a:rPr lang="en-US" sz="2800" b="1" dirty="0">
                <a:latin typeface="+mj-lt"/>
                <a:cs typeface="+mn-cs"/>
              </a:rPr>
              <a:t>Organizational measures </a:t>
            </a:r>
          </a:p>
        </p:txBody>
      </p:sp>
      <p:sp>
        <p:nvSpPr>
          <p:cNvPr id="22" name="Rektangel 21"/>
          <p:cNvSpPr/>
          <p:nvPr/>
        </p:nvSpPr>
        <p:spPr>
          <a:xfrm>
            <a:off x="0" y="1052513"/>
            <a:ext cx="5816600" cy="4894262"/>
          </a:xfrm>
          <a:prstGeom prst="rect">
            <a:avLst/>
          </a:prstGeom>
        </p:spPr>
        <p:txBody>
          <a:bodyPr>
            <a:spAutoFit/>
          </a:bodyPr>
          <a:lstStyle/>
          <a:p>
            <a:pPr marL="360000" indent="-360000" eaLnBrk="0" hangingPunct="0">
              <a:buFont typeface="Arial" pitchFamily="34" charset="0"/>
              <a:buChar char="•"/>
              <a:defRPr/>
            </a:pPr>
            <a:r>
              <a:rPr lang="en-US" dirty="0">
                <a:latin typeface="+mj-lt"/>
                <a:cs typeface="Times New Roman" pitchFamily="18" charset="0"/>
              </a:rPr>
              <a:t>Check weather conditions; </a:t>
            </a:r>
          </a:p>
          <a:p>
            <a:pPr marL="360000" indent="-360000" eaLnBrk="0" hangingPunct="0">
              <a:buFont typeface="Arial" pitchFamily="34" charset="0"/>
              <a:buChar char="•"/>
              <a:defRPr/>
            </a:pPr>
            <a:r>
              <a:rPr lang="en-US" dirty="0">
                <a:latin typeface="+mj-lt"/>
                <a:cs typeface="Times New Roman" pitchFamily="18" charset="0"/>
              </a:rPr>
              <a:t>Work indoors;</a:t>
            </a:r>
          </a:p>
          <a:p>
            <a:pPr marL="360000" indent="-360000" eaLnBrk="0" hangingPunct="0">
              <a:buFont typeface="Arial" pitchFamily="34" charset="0"/>
              <a:buChar char="•"/>
              <a:defRPr/>
            </a:pPr>
            <a:r>
              <a:rPr lang="en-US" dirty="0">
                <a:latin typeface="+mj-lt"/>
                <a:cs typeface="Times New Roman" pitchFamily="18" charset="0"/>
              </a:rPr>
              <a:t>Protective clothing;</a:t>
            </a:r>
          </a:p>
          <a:p>
            <a:pPr marL="360000" indent="-360000" eaLnBrk="0" hangingPunct="0">
              <a:buFont typeface="Arial" pitchFamily="34" charset="0"/>
              <a:buChar char="•"/>
              <a:defRPr/>
            </a:pPr>
            <a:r>
              <a:rPr lang="en-US" dirty="0">
                <a:latin typeface="+mj-lt"/>
                <a:cs typeface="Times New Roman" pitchFamily="18" charset="0"/>
              </a:rPr>
              <a:t>Extra help - complete jobs faster;</a:t>
            </a:r>
          </a:p>
          <a:p>
            <a:pPr marL="360000" indent="-360000" eaLnBrk="0" hangingPunct="0">
              <a:buFont typeface="Arial" pitchFamily="34" charset="0"/>
              <a:buChar char="•"/>
              <a:defRPr/>
            </a:pPr>
            <a:r>
              <a:rPr lang="en-US" dirty="0">
                <a:latin typeface="+mj-lt"/>
                <a:cs typeface="Times New Roman" pitchFamily="18" charset="0"/>
              </a:rPr>
              <a:t>Allow more time per task - work-rest regimens must reflect task, workload, &amp; protection levels; </a:t>
            </a:r>
          </a:p>
          <a:p>
            <a:pPr marL="360000" indent="-360000" eaLnBrk="0" hangingPunct="0">
              <a:buFont typeface="Arial" pitchFamily="34" charset="0"/>
              <a:buChar char="•"/>
              <a:defRPr/>
            </a:pPr>
            <a:r>
              <a:rPr lang="en-US" dirty="0">
                <a:latin typeface="+mj-lt"/>
                <a:cs typeface="Times New Roman" pitchFamily="18" charset="0"/>
              </a:rPr>
              <a:t>Reliable communication system; </a:t>
            </a:r>
          </a:p>
          <a:p>
            <a:pPr marL="360000" indent="-360000" eaLnBrk="0" hangingPunct="0">
              <a:buFont typeface="Arial" pitchFamily="34" charset="0"/>
              <a:buChar char="•"/>
              <a:defRPr/>
            </a:pPr>
            <a:r>
              <a:rPr lang="en-US" dirty="0">
                <a:latin typeface="+mj-lt"/>
                <a:cs typeface="Times New Roman" pitchFamily="18" charset="0"/>
              </a:rPr>
              <a:t>Flexibility re: intensity/duration of work; </a:t>
            </a:r>
          </a:p>
          <a:p>
            <a:pPr marL="360000" indent="-360000" eaLnBrk="0" hangingPunct="0">
              <a:buFont typeface="Arial" pitchFamily="34" charset="0"/>
              <a:buChar char="•"/>
              <a:defRPr/>
            </a:pPr>
            <a:r>
              <a:rPr lang="en-US" dirty="0">
                <a:latin typeface="+mj-lt"/>
                <a:cs typeface="Times New Roman" pitchFamily="18" charset="0"/>
              </a:rPr>
              <a:t>Frequent breaks (hot drinks/food in heated shelter); </a:t>
            </a:r>
          </a:p>
          <a:p>
            <a:pPr marL="360000" indent="-360000" eaLnBrk="0" hangingPunct="0">
              <a:buFont typeface="Arial" pitchFamily="34" charset="0"/>
              <a:buChar char="•"/>
              <a:defRPr/>
            </a:pPr>
            <a:r>
              <a:rPr lang="en-US" dirty="0">
                <a:latin typeface="+mj-lt"/>
                <a:cs typeface="Times New Roman" pitchFamily="18" charset="0"/>
              </a:rPr>
              <a:t>Sufficient time for recovery after severe exposures;</a:t>
            </a:r>
          </a:p>
        </p:txBody>
      </p:sp>
      <p:pic>
        <p:nvPicPr>
          <p:cNvPr id="95235" name="Picture 4" descr="Picture4.jpg"/>
          <p:cNvPicPr>
            <a:picLocks noChangeAspect="1"/>
          </p:cNvPicPr>
          <p:nvPr/>
        </p:nvPicPr>
        <p:blipFill>
          <a:blip r:embed="rId4" cstate="screen"/>
          <a:srcRect/>
          <a:stretch>
            <a:fillRect/>
          </a:stretch>
        </p:blipFill>
        <p:spPr bwMode="auto">
          <a:xfrm>
            <a:off x="5756275" y="1052513"/>
            <a:ext cx="4149725" cy="23304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557338"/>
            <a:ext cx="5240338" cy="4892675"/>
          </a:xfrm>
          <a:prstGeom prst="rect">
            <a:avLst/>
          </a:prstGeom>
        </p:spPr>
        <p:txBody>
          <a:bodyPr>
            <a:spAutoFit/>
          </a:bodyPr>
          <a:lstStyle/>
          <a:p>
            <a:pPr marL="360000" indent="-360000" eaLnBrk="0" hangingPunct="0">
              <a:buFont typeface="Arial" pitchFamily="34" charset="0"/>
              <a:buChar char="•"/>
              <a:defRPr/>
            </a:pPr>
            <a:r>
              <a:rPr lang="en-US" dirty="0">
                <a:latin typeface="+mj-lt"/>
                <a:cs typeface="Times New Roman" pitchFamily="18" charset="0"/>
              </a:rPr>
              <a:t>Choose equipment intended for cold conditions;</a:t>
            </a:r>
          </a:p>
          <a:p>
            <a:pPr marL="360000" indent="-360000" eaLnBrk="0" hangingPunct="0">
              <a:buFont typeface="Arial" pitchFamily="34" charset="0"/>
              <a:buChar char="•"/>
              <a:defRPr/>
            </a:pPr>
            <a:r>
              <a:rPr lang="en-US" dirty="0">
                <a:latin typeface="+mj-lt"/>
                <a:cs typeface="Times New Roman" pitchFamily="18" charset="0"/>
              </a:rPr>
              <a:t>Store equipment in protected, preferably heated space, or pre-warm before use;</a:t>
            </a:r>
          </a:p>
          <a:p>
            <a:pPr marL="360000" indent="-360000" eaLnBrk="0" hangingPunct="0">
              <a:buFont typeface="Arial" pitchFamily="34" charset="0"/>
              <a:buChar char="•"/>
              <a:defRPr/>
            </a:pPr>
            <a:r>
              <a:rPr lang="en-US" dirty="0">
                <a:latin typeface="+mj-lt"/>
                <a:cs typeface="Times New Roman" pitchFamily="18" charset="0"/>
              </a:rPr>
              <a:t>Insulate metallic handles/controls (rubber, plastic, wood);</a:t>
            </a:r>
          </a:p>
          <a:p>
            <a:pPr marL="360000" indent="-360000" eaLnBrk="0" hangingPunct="0">
              <a:buFont typeface="Arial" pitchFamily="34" charset="0"/>
              <a:buChar char="•"/>
              <a:defRPr/>
            </a:pPr>
            <a:r>
              <a:rPr lang="en-US" dirty="0">
                <a:latin typeface="+mj-lt"/>
                <a:cs typeface="Times New Roman" pitchFamily="18" charset="0"/>
              </a:rPr>
              <a:t>Allow operation by gloved hands;</a:t>
            </a:r>
          </a:p>
          <a:p>
            <a:pPr marL="360000" indent="-360000" eaLnBrk="0" hangingPunct="0">
              <a:buFont typeface="Arial" pitchFamily="34" charset="0"/>
              <a:buChar char="•"/>
              <a:defRPr/>
            </a:pPr>
            <a:r>
              <a:rPr lang="en-US" dirty="0">
                <a:latin typeface="+mj-lt"/>
                <a:cs typeface="Times New Roman" pitchFamily="18" charset="0"/>
              </a:rPr>
              <a:t>Slip resistant handles;</a:t>
            </a:r>
          </a:p>
          <a:p>
            <a:pPr marL="360000" indent="-360000" eaLnBrk="0" hangingPunct="0">
              <a:buFont typeface="Arial" pitchFamily="34" charset="0"/>
              <a:buChar char="•"/>
              <a:defRPr/>
            </a:pPr>
            <a:r>
              <a:rPr lang="en-US" dirty="0">
                <a:latin typeface="+mj-lt"/>
                <a:cs typeface="Times New Roman" pitchFamily="18" charset="0"/>
              </a:rPr>
              <a:t>Repair/maintain indoors or prepare for easy repair/maintenance in adverse conditions</a:t>
            </a:r>
          </a:p>
        </p:txBody>
      </p:sp>
      <p:sp>
        <p:nvSpPr>
          <p:cNvPr id="10" name="Text Box 8"/>
          <p:cNvSpPr txBox="1">
            <a:spLocks noChangeArrowheads="1"/>
          </p:cNvSpPr>
          <p:nvPr/>
        </p:nvSpPr>
        <p:spPr bwMode="auto">
          <a:xfrm>
            <a:off x="3513138" y="0"/>
            <a:ext cx="6392862"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INJURY RISK </a:t>
            </a:r>
          </a:p>
          <a:p>
            <a:pPr algn="r" eaLnBrk="0" hangingPunct="0">
              <a:defRPr/>
            </a:pPr>
            <a:r>
              <a:rPr lang="en-US" sz="2800" b="1" dirty="0">
                <a:latin typeface="+mj-lt"/>
                <a:cs typeface="+mn-cs"/>
              </a:rPr>
              <a:t>Technical measures </a:t>
            </a:r>
          </a:p>
        </p:txBody>
      </p:sp>
      <p:pic>
        <p:nvPicPr>
          <p:cNvPr id="97283" name="Picture 5" descr="1.jpg"/>
          <p:cNvPicPr>
            <a:picLocks noChangeAspect="1"/>
          </p:cNvPicPr>
          <p:nvPr/>
        </p:nvPicPr>
        <p:blipFill>
          <a:blip r:embed="rId4" cstate="screen"/>
          <a:srcRect/>
          <a:stretch>
            <a:fillRect/>
          </a:stretch>
        </p:blipFill>
        <p:spPr bwMode="auto">
          <a:xfrm>
            <a:off x="5754688" y="981075"/>
            <a:ext cx="4151312" cy="2463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052736"/>
            <a:ext cx="5889625" cy="5262562"/>
          </a:xfrm>
          <a:prstGeom prst="rect">
            <a:avLst/>
          </a:prstGeom>
        </p:spPr>
        <p:txBody>
          <a:bodyPr>
            <a:spAutoFit/>
          </a:bodyPr>
          <a:lstStyle/>
          <a:p>
            <a:pPr marL="360000" indent="-360000" eaLnBrk="0" hangingPunct="0">
              <a:buFont typeface="Arial" pitchFamily="34" charset="0"/>
              <a:buChar char="•"/>
              <a:defRPr/>
            </a:pPr>
            <a:r>
              <a:rPr lang="en-US" dirty="0">
                <a:latin typeface="+mj-lt"/>
                <a:cs typeface="Times New Roman" pitchFamily="18" charset="0"/>
              </a:rPr>
              <a:t>Avoid slippery materials and materials with different friction qualities in the same space; </a:t>
            </a:r>
          </a:p>
          <a:p>
            <a:pPr marL="360000" indent="-360000" eaLnBrk="0" hangingPunct="0">
              <a:buFont typeface="Arial" pitchFamily="34" charset="0"/>
              <a:buChar char="•"/>
              <a:defRPr/>
            </a:pPr>
            <a:r>
              <a:rPr lang="en-US" dirty="0">
                <a:latin typeface="+mj-lt"/>
                <a:cs typeface="Times New Roman" pitchFamily="18" charset="0"/>
              </a:rPr>
              <a:t>Inclination of ground - water to drain away</a:t>
            </a:r>
          </a:p>
          <a:p>
            <a:pPr marL="360000" indent="-360000" eaLnBrk="0" hangingPunct="0">
              <a:buFont typeface="Arial" pitchFamily="34" charset="0"/>
              <a:buChar char="•"/>
              <a:defRPr/>
            </a:pPr>
            <a:r>
              <a:rPr lang="en-US" dirty="0">
                <a:latin typeface="+mj-lt"/>
                <a:cs typeface="Times New Roman" pitchFamily="18" charset="0"/>
              </a:rPr>
              <a:t>Remove ice and snow from entries, passages, working floors and machinery steps;</a:t>
            </a:r>
          </a:p>
          <a:p>
            <a:pPr marL="360000" indent="-360000" eaLnBrk="0" hangingPunct="0">
              <a:buFont typeface="Arial" pitchFamily="34" charset="0"/>
              <a:buChar char="•"/>
              <a:defRPr/>
            </a:pPr>
            <a:r>
              <a:rPr lang="en-US" dirty="0">
                <a:latin typeface="+mj-lt"/>
                <a:cs typeface="Times New Roman" pitchFamily="18" charset="0"/>
              </a:rPr>
              <a:t>Sand or salt walkways regularly;</a:t>
            </a:r>
          </a:p>
          <a:p>
            <a:pPr marL="360000" indent="-360000" eaLnBrk="0" hangingPunct="0">
              <a:buFont typeface="Arial" pitchFamily="34" charset="0"/>
              <a:buChar char="•"/>
              <a:defRPr/>
            </a:pPr>
            <a:r>
              <a:rPr lang="en-US" dirty="0">
                <a:latin typeface="+mj-lt"/>
                <a:cs typeface="Times New Roman" pitchFamily="18" charset="0"/>
              </a:rPr>
              <a:t>Openings in floor covered up or guarded;</a:t>
            </a:r>
          </a:p>
          <a:p>
            <a:pPr marL="360000" indent="-360000" eaLnBrk="0" hangingPunct="0">
              <a:buFont typeface="Arial" pitchFamily="34" charset="0"/>
              <a:buChar char="•"/>
              <a:defRPr/>
            </a:pPr>
            <a:r>
              <a:rPr lang="en-US" dirty="0">
                <a:latin typeface="+mj-lt"/>
                <a:cs typeface="Times New Roman" pitchFamily="18" charset="0"/>
              </a:rPr>
              <a:t>Warning signs, if surfaces are slippery;</a:t>
            </a:r>
          </a:p>
          <a:p>
            <a:pPr marL="360000" indent="-360000" eaLnBrk="0" hangingPunct="0">
              <a:buFont typeface="Arial" pitchFamily="34" charset="0"/>
              <a:buChar char="•"/>
              <a:defRPr/>
            </a:pPr>
            <a:r>
              <a:rPr lang="en-US" dirty="0">
                <a:latin typeface="+mj-lt"/>
                <a:cs typeface="Times New Roman" pitchFamily="18" charset="0"/>
              </a:rPr>
              <a:t>Shoes - anti-slip soles, anti-skid devices.</a:t>
            </a:r>
          </a:p>
        </p:txBody>
      </p:sp>
      <p:sp>
        <p:nvSpPr>
          <p:cNvPr id="16" name="Rektangel 15"/>
          <p:cNvSpPr/>
          <p:nvPr/>
        </p:nvSpPr>
        <p:spPr>
          <a:xfrm>
            <a:off x="200025" y="3213100"/>
            <a:ext cx="9505950" cy="461963"/>
          </a:xfrm>
          <a:prstGeom prst="rect">
            <a:avLst/>
          </a:prstGeom>
        </p:spPr>
        <p:txBody>
          <a:bodyPr>
            <a:spAutoFit/>
          </a:bodyPr>
          <a:lstStyle/>
          <a:p>
            <a:pPr marL="360000" indent="-360000" eaLnBrk="0" hangingPunct="0">
              <a:buFont typeface="Wingdings" pitchFamily="2" charset="2"/>
              <a:buChar char="Ø"/>
              <a:defRPr/>
            </a:pPr>
            <a:endParaRPr lang="en-US" dirty="0">
              <a:solidFill>
                <a:schemeClr val="accent2"/>
              </a:solidFill>
              <a:latin typeface="+mn-lt"/>
              <a:cs typeface="Times New Roman" pitchFamily="18" charset="0"/>
            </a:endParaRPr>
          </a:p>
        </p:txBody>
      </p:sp>
      <p:sp>
        <p:nvSpPr>
          <p:cNvPr id="10" name="Text Box 8"/>
          <p:cNvSpPr txBox="1">
            <a:spLocks noChangeArrowheads="1"/>
          </p:cNvSpPr>
          <p:nvPr/>
        </p:nvSpPr>
        <p:spPr bwMode="auto">
          <a:xfrm>
            <a:off x="3081338" y="0"/>
            <a:ext cx="6824662"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INJURY RISK </a:t>
            </a:r>
          </a:p>
          <a:p>
            <a:pPr algn="r" eaLnBrk="0" hangingPunct="0">
              <a:defRPr/>
            </a:pPr>
            <a:r>
              <a:rPr lang="en-US" sz="2800" b="1" dirty="0">
                <a:latin typeface="+mj-lt"/>
                <a:cs typeface="+mn-cs"/>
              </a:rPr>
              <a:t>Technical measures </a:t>
            </a:r>
          </a:p>
        </p:txBody>
      </p:sp>
      <p:pic>
        <p:nvPicPr>
          <p:cNvPr id="99332" name="Bildobjekt 12" descr="kyla1"/>
          <p:cNvPicPr>
            <a:picLocks noChangeAspect="1"/>
          </p:cNvPicPr>
          <p:nvPr/>
        </p:nvPicPr>
        <p:blipFill>
          <a:blip r:embed="rId4" cstate="screen"/>
          <a:srcRect t="17233" b="18759"/>
          <a:stretch>
            <a:fillRect/>
          </a:stretch>
        </p:blipFill>
        <p:spPr bwMode="auto">
          <a:xfrm>
            <a:off x="6032500" y="1008063"/>
            <a:ext cx="3873500" cy="24780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200025" y="1341438"/>
            <a:ext cx="9705975" cy="522287"/>
          </a:xfrm>
          <a:prstGeom prst="rect">
            <a:avLst/>
          </a:prstGeom>
        </p:spPr>
        <p:txBody>
          <a:bodyPr>
            <a:spAutoFit/>
          </a:bodyPr>
          <a:lstStyle/>
          <a:p>
            <a:pPr eaLnBrk="0" hangingPunct="0">
              <a:defRPr/>
            </a:pPr>
            <a:r>
              <a:rPr lang="en-US" sz="2800" b="1" dirty="0">
                <a:latin typeface="+mj-lt"/>
                <a:cs typeface="+mn-cs"/>
              </a:rPr>
              <a:t>Multilayer clothing </a:t>
            </a:r>
            <a:r>
              <a:rPr lang="en-US" sz="2800" dirty="0">
                <a:latin typeface="+mj-lt"/>
                <a:cs typeface="+mn-cs"/>
              </a:rPr>
              <a:t>more flexible than fewer, thicker layers.</a:t>
            </a:r>
            <a:endParaRPr lang="en-US" sz="2800" dirty="0">
              <a:latin typeface="+mn-lt"/>
              <a:cs typeface="+mn-cs"/>
            </a:endParaRPr>
          </a:p>
        </p:txBody>
      </p:sp>
      <p:sp>
        <p:nvSpPr>
          <p:cNvPr id="12" name="Rektangel 11"/>
          <p:cNvSpPr/>
          <p:nvPr/>
        </p:nvSpPr>
        <p:spPr>
          <a:xfrm>
            <a:off x="0" y="2349500"/>
            <a:ext cx="9906000" cy="1938338"/>
          </a:xfrm>
          <a:prstGeom prst="rect">
            <a:avLst/>
          </a:prstGeom>
        </p:spPr>
        <p:txBody>
          <a:bodyPr>
            <a:spAutoFit/>
          </a:bodyPr>
          <a:lstStyle/>
          <a:p>
            <a:pPr marL="457200" indent="-457200" eaLnBrk="0" hangingPunct="0">
              <a:buFont typeface="+mj-lt"/>
              <a:buAutoNum type="arabicPeriod"/>
              <a:defRPr/>
            </a:pPr>
            <a:r>
              <a:rPr lang="en-US" b="1" dirty="0">
                <a:latin typeface="+mj-lt"/>
                <a:cs typeface="Times New Roman" pitchFamily="18" charset="0"/>
              </a:rPr>
              <a:t>Underwear</a:t>
            </a:r>
            <a:r>
              <a:rPr lang="en-US" dirty="0">
                <a:latin typeface="+mj-lt"/>
                <a:cs typeface="Times New Roman" pitchFamily="18" charset="0"/>
              </a:rPr>
              <a:t> provides humidity &amp; moisture control at skin surface;</a:t>
            </a:r>
            <a:r>
              <a:rPr lang="en-US" b="1" dirty="0">
                <a:latin typeface="+mj-lt"/>
                <a:cs typeface="Times New Roman" pitchFamily="18" charset="0"/>
              </a:rPr>
              <a:t> </a:t>
            </a:r>
          </a:p>
          <a:p>
            <a:pPr marL="457200" indent="-457200" eaLnBrk="0" hangingPunct="0">
              <a:buFont typeface="+mj-lt"/>
              <a:buAutoNum type="arabicPeriod"/>
              <a:defRPr/>
            </a:pPr>
            <a:r>
              <a:rPr lang="en-US" b="1" dirty="0">
                <a:latin typeface="+mj-lt"/>
                <a:cs typeface="Times New Roman" pitchFamily="18" charset="0"/>
              </a:rPr>
              <a:t>Intermediate layers </a:t>
            </a:r>
            <a:r>
              <a:rPr lang="en-US" dirty="0">
                <a:latin typeface="+mj-lt"/>
                <a:cs typeface="Times New Roman" pitchFamily="18" charset="0"/>
              </a:rPr>
              <a:t>mostly deliver thermal insulation. 1 to 3 garment layers, depending on environmental conditions, physical activity and thermal properties of each layer;</a:t>
            </a:r>
            <a:r>
              <a:rPr lang="en-US" b="1" dirty="0">
                <a:latin typeface="+mj-lt"/>
                <a:cs typeface="Times New Roman" pitchFamily="18" charset="0"/>
              </a:rPr>
              <a:t> </a:t>
            </a:r>
          </a:p>
          <a:p>
            <a:pPr marL="457200" indent="-457200" eaLnBrk="0" hangingPunct="0">
              <a:buFont typeface="+mj-lt"/>
              <a:buAutoNum type="arabicPeriod"/>
              <a:defRPr/>
            </a:pPr>
            <a:r>
              <a:rPr lang="en-US" b="1" dirty="0">
                <a:latin typeface="+mj-lt"/>
                <a:cs typeface="Times New Roman" pitchFamily="18" charset="0"/>
              </a:rPr>
              <a:t>Outerwear </a:t>
            </a:r>
            <a:r>
              <a:rPr lang="en-US" dirty="0">
                <a:latin typeface="+mj-lt"/>
                <a:cs typeface="Times New Roman" pitchFamily="18" charset="0"/>
              </a:rPr>
              <a:t>protects against wind, water, dust and other factors.</a:t>
            </a:r>
          </a:p>
        </p:txBody>
      </p:sp>
      <p:sp>
        <p:nvSpPr>
          <p:cNvPr id="8" name="Rektangel 7"/>
          <p:cNvSpPr/>
          <p:nvPr/>
        </p:nvSpPr>
        <p:spPr>
          <a:xfrm>
            <a:off x="0" y="5157788"/>
            <a:ext cx="9906000" cy="830262"/>
          </a:xfrm>
          <a:prstGeom prst="rect">
            <a:avLst/>
          </a:prstGeom>
          <a:solidFill>
            <a:srgbClr val="FFFFFF"/>
          </a:solidFill>
          <a:ln>
            <a:solidFill>
              <a:schemeClr val="tx2">
                <a:lumMod val="75000"/>
                <a:lumOff val="25000"/>
              </a:schemeClr>
            </a:solidFill>
          </a:ln>
        </p:spPr>
        <p:txBody>
          <a:bodyPr>
            <a:spAutoFit/>
          </a:bodyPr>
          <a:lstStyle/>
          <a:p>
            <a:pPr algn="ctr" eaLnBrk="0" hangingPunct="0">
              <a:defRPr/>
            </a:pPr>
            <a:r>
              <a:rPr lang="en-US" b="1" dirty="0">
                <a:latin typeface="+mn-lt"/>
                <a:cs typeface="Times New Roman" pitchFamily="18" charset="0"/>
              </a:rPr>
              <a:t>Important! </a:t>
            </a:r>
            <a:r>
              <a:rPr lang="en-US" dirty="0">
                <a:latin typeface="+mn-lt"/>
                <a:cs typeface="Times New Roman" pitchFamily="18" charset="0"/>
              </a:rPr>
              <a:t>Friction between layers. </a:t>
            </a:r>
          </a:p>
          <a:p>
            <a:pPr algn="ctr" eaLnBrk="0" hangingPunct="0">
              <a:defRPr/>
            </a:pPr>
            <a:r>
              <a:rPr lang="en-US" dirty="0">
                <a:latin typeface="+mn-lt"/>
                <a:cs typeface="Times New Roman" pitchFamily="18" charset="0"/>
              </a:rPr>
              <a:t>Textile materials with high internal friction may restrict movement.</a:t>
            </a:r>
          </a:p>
        </p:txBody>
      </p:sp>
      <p:sp>
        <p:nvSpPr>
          <p:cNvPr id="9" name="Text Box 8"/>
          <p:cNvSpPr txBox="1">
            <a:spLocks noChangeArrowheads="1"/>
          </p:cNvSpPr>
          <p:nvPr/>
        </p:nvSpPr>
        <p:spPr bwMode="auto">
          <a:xfrm>
            <a:off x="4305300" y="0"/>
            <a:ext cx="5600700" cy="90805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2800" b="1" dirty="0">
                <a:latin typeface="+mj-lt"/>
                <a:cs typeface="+mn-cs"/>
              </a:rPr>
              <a:t>REDUCING COLD INJURY RISK </a:t>
            </a:r>
          </a:p>
          <a:p>
            <a:pPr algn="r" eaLnBrk="0" hangingPunct="0">
              <a:defRPr/>
            </a:pPr>
            <a:r>
              <a:rPr lang="en-US" b="1" dirty="0">
                <a:latin typeface="+mj-lt"/>
                <a:cs typeface="+mn-cs"/>
              </a:rPr>
              <a:t>Protective clothing</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332656"/>
            <a:ext cx="9906000" cy="1143000"/>
          </a:xfrm>
        </p:spPr>
        <p:txBody>
          <a:bodyPr/>
          <a:lstStyle/>
          <a:p>
            <a:pPr algn="ctr"/>
            <a:r>
              <a:rPr lang="en-US" b="1" dirty="0" smtClean="0"/>
              <a:t>Basic Webinar Instructions</a:t>
            </a:r>
          </a:p>
        </p:txBody>
      </p:sp>
      <p:sp>
        <p:nvSpPr>
          <p:cNvPr id="51203" name="Content Placeholder 2"/>
          <p:cNvSpPr>
            <a:spLocks noGrp="1"/>
          </p:cNvSpPr>
          <p:nvPr>
            <p:ph idx="1"/>
          </p:nvPr>
        </p:nvSpPr>
        <p:spPr>
          <a:xfrm>
            <a:off x="495300" y="1340768"/>
            <a:ext cx="9163050" cy="5410200"/>
          </a:xfrm>
        </p:spPr>
        <p:txBody>
          <a:bodyPr>
            <a:normAutofit fontScale="92500"/>
          </a:bodyPr>
          <a:lstStyle/>
          <a:p>
            <a:pPr>
              <a:lnSpc>
                <a:spcPts val="2900"/>
              </a:lnSpc>
            </a:pPr>
            <a:r>
              <a:rPr lang="en-US" sz="3000" dirty="0" smtClean="0"/>
              <a:t>Need speakers or headphones to hear the presentation</a:t>
            </a:r>
          </a:p>
          <a:p>
            <a:pPr>
              <a:lnSpc>
                <a:spcPts val="2900"/>
              </a:lnSpc>
            </a:pPr>
            <a:r>
              <a:rPr lang="en-US" sz="3000" dirty="0" smtClean="0"/>
              <a:t>Meeting &gt; Manage My Settings &gt; My Connection Speed</a:t>
            </a:r>
          </a:p>
          <a:p>
            <a:pPr lvl="1">
              <a:lnSpc>
                <a:spcPts val="2900"/>
              </a:lnSpc>
            </a:pPr>
            <a:r>
              <a:rPr lang="en-US" sz="3000" i="1" dirty="0" smtClean="0"/>
              <a:t>Dial-up not recommended</a:t>
            </a:r>
          </a:p>
          <a:p>
            <a:pPr>
              <a:lnSpc>
                <a:spcPts val="2900"/>
              </a:lnSpc>
            </a:pPr>
            <a:r>
              <a:rPr lang="en-US" sz="3000" dirty="0" smtClean="0"/>
              <a:t>Questions about presentation – type into chat window and hit arrow, and they’ll be addressed at the end.</a:t>
            </a:r>
          </a:p>
          <a:p>
            <a:pPr>
              <a:lnSpc>
                <a:spcPts val="2900"/>
              </a:lnSpc>
            </a:pPr>
            <a:r>
              <a:rPr lang="en-US" sz="3000" dirty="0" smtClean="0"/>
              <a:t>To hide captions, click CC icon&gt;Display&gt;None </a:t>
            </a:r>
          </a:p>
          <a:p>
            <a:pPr>
              <a:lnSpc>
                <a:spcPts val="2900"/>
              </a:lnSpc>
            </a:pPr>
            <a:r>
              <a:rPr lang="en-US" sz="3000" dirty="0" smtClean="0"/>
              <a:t>Problems: use chat window or email </a:t>
            </a:r>
            <a:r>
              <a:rPr lang="en-US" sz="2600" dirty="0" smtClean="0">
                <a:solidFill>
                  <a:schemeClr val="accent2"/>
                </a:solidFill>
                <a:hlinkClick r:id="rId2"/>
              </a:rPr>
              <a:t>cookke@purdue.edu</a:t>
            </a:r>
            <a:r>
              <a:rPr lang="en-US" sz="3000" dirty="0" smtClean="0"/>
              <a:t>  </a:t>
            </a:r>
          </a:p>
          <a:p>
            <a:pPr>
              <a:lnSpc>
                <a:spcPts val="2900"/>
              </a:lnSpc>
            </a:pPr>
            <a:r>
              <a:rPr lang="en-US" sz="3000" dirty="0" smtClean="0"/>
              <a:t>4 quick survey questions</a:t>
            </a:r>
          </a:p>
          <a:p>
            <a:pPr>
              <a:lnSpc>
                <a:spcPts val="2900"/>
              </a:lnSpc>
            </a:pPr>
            <a:r>
              <a:rPr lang="en-US" sz="3000" dirty="0" smtClean="0"/>
              <a:t>Session recorded and archived with PowerPoint file at </a:t>
            </a:r>
            <a:r>
              <a:rPr lang="en-US" sz="3000" dirty="0" smtClean="0">
                <a:hlinkClick r:id="rId3"/>
              </a:rPr>
              <a:t>www.agrability.org</a:t>
            </a:r>
            <a:r>
              <a:rPr lang="en-US" sz="3000" dirty="0" smtClean="0"/>
              <a:t>  </a:t>
            </a:r>
            <a:r>
              <a:rPr lang="en-US" sz="3000" i="1" dirty="0" smtClean="0"/>
              <a:t>Online Training </a:t>
            </a:r>
            <a:r>
              <a:rPr lang="en-US" sz="3000" dirty="0" smtClean="0"/>
              <a:t>link</a:t>
            </a:r>
            <a:endParaRPr lang="en-US"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6" descr="1.jpg"/>
          <p:cNvPicPr>
            <a:picLocks noChangeAspect="1"/>
          </p:cNvPicPr>
          <p:nvPr/>
        </p:nvPicPr>
        <p:blipFill>
          <a:blip r:embed="rId3" cstate="screen"/>
          <a:srcRect/>
          <a:stretch>
            <a:fillRect/>
          </a:stretch>
        </p:blipFill>
        <p:spPr bwMode="auto">
          <a:xfrm>
            <a:off x="2651125" y="188913"/>
            <a:ext cx="7254875" cy="6467475"/>
          </a:xfrm>
          <a:prstGeom prst="rect">
            <a:avLst/>
          </a:prstGeom>
          <a:noFill/>
          <a:ln w="9525">
            <a:noFill/>
            <a:miter lim="800000"/>
            <a:headEnd/>
            <a:tailEnd/>
          </a:ln>
        </p:spPr>
      </p:pic>
      <p:grpSp>
        <p:nvGrpSpPr>
          <p:cNvPr id="105474" name="Grupp 10"/>
          <p:cNvGrpSpPr>
            <a:grpSpLocks/>
          </p:cNvGrpSpPr>
          <p:nvPr/>
        </p:nvGrpSpPr>
        <p:grpSpPr bwMode="auto">
          <a:xfrm>
            <a:off x="2936875" y="384175"/>
            <a:ext cx="1655763" cy="5716588"/>
            <a:chOff x="2936776" y="188640"/>
            <a:chExt cx="1656184" cy="5525751"/>
          </a:xfrm>
        </p:grpSpPr>
        <p:sp>
          <p:nvSpPr>
            <p:cNvPr id="105476" name="textruta 5"/>
            <p:cNvSpPr txBox="1">
              <a:spLocks noChangeArrowheads="1"/>
            </p:cNvSpPr>
            <p:nvPr/>
          </p:nvSpPr>
          <p:spPr bwMode="auto">
            <a:xfrm>
              <a:off x="2936776" y="620689"/>
              <a:ext cx="553998" cy="5093702"/>
            </a:xfrm>
            <a:prstGeom prst="rect">
              <a:avLst/>
            </a:prstGeom>
            <a:solidFill>
              <a:schemeClr val="bg1"/>
            </a:solidFill>
            <a:ln w="9525">
              <a:noFill/>
              <a:miter lim="800000"/>
              <a:headEnd/>
              <a:tailEnd/>
            </a:ln>
          </p:spPr>
          <p:txBody>
            <a:bodyPr>
              <a:spAutoFit/>
            </a:bodyPr>
            <a:lstStyle/>
            <a:p>
              <a:pPr defTabSz="719138" eaLnBrk="0" hangingPunct="0">
                <a:lnSpc>
                  <a:spcPts val="2600"/>
                </a:lnSpc>
              </a:pPr>
              <a:r>
                <a:rPr lang="sv-SE" b="1">
                  <a:latin typeface="Arial Narrow" pitchFamily="34" charset="0"/>
                </a:rPr>
                <a:t>50      </a:t>
              </a:r>
            </a:p>
            <a:p>
              <a:pPr defTabSz="719138" eaLnBrk="0" hangingPunct="0">
                <a:lnSpc>
                  <a:spcPts val="2600"/>
                </a:lnSpc>
              </a:pPr>
              <a:r>
                <a:rPr lang="sv-SE" b="1">
                  <a:latin typeface="Arial Narrow" pitchFamily="34" charset="0"/>
                </a:rPr>
                <a:t>                         32      </a:t>
              </a:r>
            </a:p>
            <a:p>
              <a:pPr defTabSz="719138" eaLnBrk="0" hangingPunct="0">
                <a:lnSpc>
                  <a:spcPts val="2600"/>
                </a:lnSpc>
              </a:pPr>
              <a:endParaRPr lang="sv-SE" b="1">
                <a:latin typeface="Arial Narrow" pitchFamily="34" charset="0"/>
              </a:endParaRPr>
            </a:p>
            <a:p>
              <a:pPr defTabSz="719138" eaLnBrk="0" hangingPunct="0">
                <a:lnSpc>
                  <a:spcPts val="2600"/>
                </a:lnSpc>
              </a:pPr>
              <a:r>
                <a:rPr lang="sv-SE" b="1">
                  <a:latin typeface="Arial Narrow" pitchFamily="34" charset="0"/>
                </a:rPr>
                <a:t>14</a:t>
              </a:r>
            </a:p>
            <a:p>
              <a:pPr defTabSz="719138" eaLnBrk="0" hangingPunct="0">
                <a:lnSpc>
                  <a:spcPts val="2600"/>
                </a:lnSpc>
              </a:pPr>
              <a:endParaRPr lang="sv-SE" b="1">
                <a:latin typeface="Arial Narrow" pitchFamily="34" charset="0"/>
              </a:endParaRPr>
            </a:p>
            <a:p>
              <a:pPr defTabSz="719138" eaLnBrk="0" hangingPunct="0">
                <a:lnSpc>
                  <a:spcPts val="2600"/>
                </a:lnSpc>
              </a:pPr>
              <a:r>
                <a:rPr lang="sv-SE" b="1">
                  <a:latin typeface="Arial Narrow" pitchFamily="34" charset="0"/>
                </a:rPr>
                <a:t>-4	-22	-40	-58	-76</a:t>
              </a:r>
            </a:p>
          </p:txBody>
        </p:sp>
        <p:sp>
          <p:nvSpPr>
            <p:cNvPr id="105477" name="textruta 8"/>
            <p:cNvSpPr txBox="1">
              <a:spLocks noChangeArrowheads="1"/>
            </p:cNvSpPr>
            <p:nvPr/>
          </p:nvSpPr>
          <p:spPr bwMode="auto">
            <a:xfrm>
              <a:off x="3944888" y="188640"/>
              <a:ext cx="648072" cy="461665"/>
            </a:xfrm>
            <a:prstGeom prst="rect">
              <a:avLst/>
            </a:prstGeom>
            <a:solidFill>
              <a:schemeClr val="bg1"/>
            </a:solidFill>
            <a:ln w="9525">
              <a:noFill/>
              <a:miter lim="800000"/>
              <a:headEnd/>
              <a:tailEnd/>
            </a:ln>
          </p:spPr>
          <p:txBody>
            <a:bodyPr>
              <a:spAutoFit/>
            </a:bodyPr>
            <a:lstStyle/>
            <a:p>
              <a:pPr eaLnBrk="0" hangingPunct="0"/>
              <a:r>
                <a:rPr lang="sv-SE"/>
                <a:t>(</a:t>
              </a:r>
              <a:r>
                <a:rPr lang="sv-SE" sz="2000" b="1">
                  <a:latin typeface="Arial Narrow" pitchFamily="34" charset="0"/>
                </a:rPr>
                <a:t>F</a:t>
              </a:r>
              <a:r>
                <a:rPr lang="sv-SE"/>
                <a:t>)</a:t>
              </a:r>
            </a:p>
          </p:txBody>
        </p:sp>
      </p:grpSp>
      <p:sp>
        <p:nvSpPr>
          <p:cNvPr id="8" name="Rektangel 7"/>
          <p:cNvSpPr/>
          <p:nvPr/>
        </p:nvSpPr>
        <p:spPr>
          <a:xfrm>
            <a:off x="200472" y="1628775"/>
            <a:ext cx="2664296" cy="3108543"/>
          </a:xfrm>
          <a:prstGeom prst="rect">
            <a:avLst/>
          </a:prstGeom>
          <a:gradFill>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eaLnBrk="0" hangingPunct="0">
              <a:defRPr/>
            </a:pPr>
            <a:r>
              <a:rPr lang="en-US" sz="2800" dirty="0">
                <a:latin typeface="+mn-lt"/>
                <a:cs typeface="+mn-cs"/>
              </a:rPr>
              <a:t>Time limits for light and moderate work with two insulation levels of clothing </a:t>
            </a:r>
            <a:endParaRPr lang="sv-SE" sz="2800" dirty="0">
              <a:latin typeface="+mn-lt"/>
              <a:cs typeface="+mn-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6" descr="Bild1.jpg"/>
          <p:cNvPicPr>
            <a:picLocks noChangeAspect="1"/>
          </p:cNvPicPr>
          <p:nvPr/>
        </p:nvPicPr>
        <p:blipFill>
          <a:blip r:embed="rId3" cstate="print"/>
          <a:stretch>
            <a:fillRect/>
          </a:stretch>
        </p:blipFill>
        <p:spPr>
          <a:xfrm>
            <a:off x="0" y="1484784"/>
            <a:ext cx="9906000" cy="4207807"/>
          </a:xfrm>
          <a:prstGeom prst="rect">
            <a:avLst/>
          </a:prstGeom>
        </p:spPr>
      </p:pic>
      <p:sp>
        <p:nvSpPr>
          <p:cNvPr id="5" name="Rectangle 4"/>
          <p:cNvSpPr/>
          <p:nvPr/>
        </p:nvSpPr>
        <p:spPr>
          <a:xfrm>
            <a:off x="5673080" y="5733256"/>
            <a:ext cx="3845925" cy="461665"/>
          </a:xfrm>
          <a:prstGeom prst="rect">
            <a:avLst/>
          </a:prstGeom>
        </p:spPr>
        <p:txBody>
          <a:bodyPr wrap="none">
            <a:spAutoFit/>
          </a:bodyPr>
          <a:lstStyle/>
          <a:p>
            <a:pPr algn="r"/>
            <a:r>
              <a:rPr lang="en-US" dirty="0" smtClean="0"/>
              <a:t>*: 1 </a:t>
            </a:r>
            <a:r>
              <a:rPr lang="en-US" dirty="0" err="1" smtClean="0"/>
              <a:t>clo</a:t>
            </a:r>
            <a:r>
              <a:rPr lang="en-US" dirty="0" smtClean="0"/>
              <a:t> = 1/0.155 (</a:t>
            </a:r>
            <a:r>
              <a:rPr lang="en-US" dirty="0" smtClean="0">
                <a:cs typeface="Arial"/>
              </a:rPr>
              <a:t>°C*m</a:t>
            </a:r>
            <a:r>
              <a:rPr lang="en-US" baseline="30000" dirty="0" smtClean="0">
                <a:cs typeface="Arial"/>
              </a:rPr>
              <a:t>2</a:t>
            </a:r>
            <a:r>
              <a:rPr lang="en-US" dirty="0" smtClean="0">
                <a:cs typeface="Arial"/>
              </a:rPr>
              <a:t>/W)</a:t>
            </a:r>
            <a:endParaRPr lang="sv-SE" dirty="0"/>
          </a:p>
        </p:txBody>
      </p:sp>
      <p:sp>
        <p:nvSpPr>
          <p:cNvPr id="6" name="Rectangle 5"/>
          <p:cNvSpPr/>
          <p:nvPr/>
        </p:nvSpPr>
        <p:spPr>
          <a:xfrm>
            <a:off x="2576736" y="0"/>
            <a:ext cx="7329264" cy="1200329"/>
          </a:xfrm>
          <a:prstGeom prst="rect">
            <a:avLst/>
          </a:prstGeom>
        </p:spPr>
        <p:txBody>
          <a:bodyPr wrap="square">
            <a:spAutoFit/>
          </a:bodyPr>
          <a:lstStyle/>
          <a:p>
            <a:pPr algn="r"/>
            <a:r>
              <a:rPr lang="en-US" b="1" dirty="0" smtClean="0">
                <a:latin typeface="+mj-lt"/>
              </a:rPr>
              <a:t>Basic insulation value of clothing. Data only applies to static (resting), wind-still conditions. </a:t>
            </a:r>
          </a:p>
          <a:p>
            <a:pPr algn="r"/>
            <a:r>
              <a:rPr lang="en-US" b="1" dirty="0" smtClean="0">
                <a:latin typeface="+mj-lt"/>
              </a:rPr>
              <a:t>[After ISO-TR 11079]</a:t>
            </a:r>
            <a:endParaRPr lang="en-US" b="1"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1052513"/>
            <a:ext cx="7689850" cy="5262562"/>
          </a:xfrm>
          <a:prstGeom prst="rect">
            <a:avLst/>
          </a:prstGeom>
        </p:spPr>
        <p:txBody>
          <a:bodyPr>
            <a:spAutoFit/>
          </a:bodyPr>
          <a:lstStyle/>
          <a:p>
            <a:pPr marL="344488" indent="-344488" eaLnBrk="0" hangingPunct="0">
              <a:buFont typeface="Arial" pitchFamily="34" charset="0"/>
              <a:buChar char="•"/>
              <a:defRPr/>
            </a:pPr>
            <a:r>
              <a:rPr lang="en-US" dirty="0">
                <a:latin typeface="+mj-lt"/>
                <a:cs typeface="Times New Roman" pitchFamily="18" charset="0"/>
              </a:rPr>
              <a:t>Up to 40% of body heat can be lost if head exposed</a:t>
            </a:r>
            <a:endParaRPr lang="sv-SE" b="1" dirty="0">
              <a:latin typeface="+mj-lt"/>
              <a:cs typeface="+mn-cs"/>
            </a:endParaRPr>
          </a:p>
          <a:p>
            <a:pPr marL="344488" indent="-344488" eaLnBrk="0" hangingPunct="0">
              <a:buFont typeface="Arial" pitchFamily="34" charset="0"/>
              <a:buChar char="•"/>
              <a:defRPr/>
            </a:pPr>
            <a:r>
              <a:rPr lang="en-US" dirty="0">
                <a:latin typeface="+mj-lt"/>
                <a:cs typeface="Times New Roman" pitchFamily="18" charset="0"/>
              </a:rPr>
              <a:t>Headgear adjustable to cover forehead, ears, cheeks, chin; Adjust for warmer weather or heavy tasks;</a:t>
            </a:r>
            <a:endParaRPr lang="sv-SE" b="1" dirty="0">
              <a:latin typeface="+mj-lt"/>
              <a:cs typeface="+mn-cs"/>
            </a:endParaRPr>
          </a:p>
          <a:p>
            <a:pPr marL="344488" indent="-344488" eaLnBrk="0" hangingPunct="0">
              <a:buFont typeface="Arial" pitchFamily="34" charset="0"/>
              <a:buChar char="•"/>
              <a:defRPr/>
            </a:pPr>
            <a:r>
              <a:rPr lang="en-US" dirty="0">
                <a:latin typeface="+mj-lt"/>
                <a:cs typeface="Times New Roman" pitchFamily="18" charset="0"/>
              </a:rPr>
              <a:t>Allow sweat to evaporate from the head - important in winter;</a:t>
            </a:r>
          </a:p>
          <a:p>
            <a:pPr marL="344488" indent="-344488" eaLnBrk="0" hangingPunct="0">
              <a:buFont typeface="Arial" pitchFamily="34" charset="0"/>
              <a:buChar char="•"/>
              <a:defRPr/>
            </a:pPr>
            <a:r>
              <a:rPr lang="en-US" dirty="0">
                <a:latin typeface="+mj-lt"/>
                <a:cs typeface="Times New Roman" pitchFamily="18" charset="0"/>
              </a:rPr>
              <a:t>A hood is helpful in cold, snowy, windy, or rainy weather:</a:t>
            </a:r>
          </a:p>
          <a:p>
            <a:pPr marL="801688" lvl="1" indent="-344488" eaLnBrk="0" hangingPunct="0">
              <a:buFont typeface="Arial" pitchFamily="34" charset="0"/>
              <a:buChar char="•"/>
              <a:defRPr/>
            </a:pPr>
            <a:r>
              <a:rPr lang="en-US" dirty="0">
                <a:latin typeface="+mj-lt"/>
                <a:cs typeface="Times New Roman" pitchFamily="18" charset="0"/>
              </a:rPr>
              <a:t>Adjustable; </a:t>
            </a:r>
          </a:p>
          <a:p>
            <a:pPr marL="801688" lvl="1" indent="-344488" eaLnBrk="0" hangingPunct="0">
              <a:buFont typeface="Arial" pitchFamily="34" charset="0"/>
              <a:buChar char="•"/>
              <a:defRPr/>
            </a:pPr>
            <a:r>
              <a:rPr lang="en-US" dirty="0">
                <a:latin typeface="+mj-lt"/>
                <a:cs typeface="Times New Roman" pitchFamily="18" charset="0"/>
              </a:rPr>
              <a:t>Big enough to fit over a helmet, </a:t>
            </a:r>
          </a:p>
          <a:p>
            <a:pPr marL="801688" lvl="1" indent="-344488" eaLnBrk="0" hangingPunct="0">
              <a:buFont typeface="Arial" pitchFamily="34" charset="0"/>
              <a:buChar char="•"/>
              <a:defRPr/>
            </a:pPr>
            <a:r>
              <a:rPr lang="en-US" dirty="0">
                <a:latin typeface="+mj-lt"/>
                <a:cs typeface="Times New Roman" pitchFamily="18" charset="0"/>
              </a:rPr>
              <a:t>Protect the face from wind (at sides) and rain; </a:t>
            </a:r>
          </a:p>
          <a:p>
            <a:pPr marL="801688" lvl="1" indent="-344488" eaLnBrk="0" hangingPunct="0">
              <a:buFont typeface="Arial" pitchFamily="34" charset="0"/>
              <a:buChar char="•"/>
              <a:defRPr/>
            </a:pPr>
            <a:r>
              <a:rPr lang="en-US" dirty="0">
                <a:latin typeface="+mj-lt"/>
                <a:cs typeface="Times New Roman" pitchFamily="18" charset="0"/>
              </a:rPr>
              <a:t>Good field of view, including sideways</a:t>
            </a:r>
          </a:p>
          <a:p>
            <a:pPr marL="344488" indent="-344488" eaLnBrk="0" hangingPunct="0">
              <a:buFont typeface="Arial" pitchFamily="34" charset="0"/>
              <a:buChar char="•"/>
              <a:defRPr/>
            </a:pPr>
            <a:r>
              <a:rPr lang="en-US" dirty="0">
                <a:latin typeface="+mj-lt"/>
                <a:cs typeface="Times New Roman" pitchFamily="18" charset="0"/>
              </a:rPr>
              <a:t>In extreme cold and wind – a </a:t>
            </a:r>
            <a:r>
              <a:rPr lang="en-US" u="sng" dirty="0">
                <a:latin typeface="+mj-lt"/>
                <a:cs typeface="Times New Roman" pitchFamily="18" charset="0"/>
              </a:rPr>
              <a:t>balaclava</a:t>
            </a:r>
            <a:r>
              <a:rPr lang="en-US" dirty="0">
                <a:latin typeface="+mj-lt"/>
                <a:cs typeface="Times New Roman" pitchFamily="18" charset="0"/>
              </a:rPr>
              <a:t> or </a:t>
            </a:r>
            <a:r>
              <a:rPr lang="en-US" u="sng" dirty="0">
                <a:latin typeface="+mj-lt"/>
                <a:cs typeface="Times New Roman" pitchFamily="18" charset="0"/>
              </a:rPr>
              <a:t>facemask</a:t>
            </a:r>
            <a:r>
              <a:rPr lang="en-US" dirty="0">
                <a:latin typeface="+mj-lt"/>
                <a:cs typeface="Times New Roman" pitchFamily="18" charset="0"/>
              </a:rPr>
              <a:t> is recommended. </a:t>
            </a:r>
            <a:endParaRPr lang="sv-SE" b="1" dirty="0">
              <a:latin typeface="+mj-lt"/>
              <a:cs typeface="+mn-cs"/>
            </a:endParaRPr>
          </a:p>
        </p:txBody>
      </p:sp>
      <p:pic>
        <p:nvPicPr>
          <p:cNvPr id="107522" name="Bildobjekt 12" descr="Balaclava.jpg"/>
          <p:cNvPicPr>
            <a:picLocks noChangeAspect="1"/>
          </p:cNvPicPr>
          <p:nvPr/>
        </p:nvPicPr>
        <p:blipFill>
          <a:blip r:embed="rId3" cstate="screen"/>
          <a:srcRect/>
          <a:stretch>
            <a:fillRect/>
          </a:stretch>
        </p:blipFill>
        <p:spPr bwMode="auto">
          <a:xfrm>
            <a:off x="7689850" y="4437063"/>
            <a:ext cx="1639888" cy="1792287"/>
          </a:xfrm>
          <a:prstGeom prst="rect">
            <a:avLst/>
          </a:prstGeom>
          <a:noFill/>
          <a:ln w="9525">
            <a:noFill/>
            <a:miter lim="800000"/>
            <a:headEnd/>
            <a:tailEnd/>
          </a:ln>
        </p:spPr>
      </p:pic>
      <p:pic>
        <p:nvPicPr>
          <p:cNvPr id="107523" name="Bildobjekt 13" descr="Headgear.jpg"/>
          <p:cNvPicPr>
            <a:picLocks noChangeAspect="1"/>
          </p:cNvPicPr>
          <p:nvPr/>
        </p:nvPicPr>
        <p:blipFill>
          <a:blip r:embed="rId4" cstate="screen"/>
          <a:srcRect/>
          <a:stretch>
            <a:fillRect/>
          </a:stretch>
        </p:blipFill>
        <p:spPr bwMode="auto">
          <a:xfrm>
            <a:off x="7616825" y="1052513"/>
            <a:ext cx="1800225" cy="1800225"/>
          </a:xfrm>
          <a:prstGeom prst="rect">
            <a:avLst/>
          </a:prstGeom>
          <a:noFill/>
          <a:ln w="9525">
            <a:noFill/>
            <a:miter lim="800000"/>
            <a:headEnd/>
            <a:tailEnd/>
          </a:ln>
        </p:spPr>
      </p:pic>
      <p:pic>
        <p:nvPicPr>
          <p:cNvPr id="107524" name="Bildobjekt 15" descr="Headgear1.jpg"/>
          <p:cNvPicPr>
            <a:picLocks noChangeAspect="1"/>
          </p:cNvPicPr>
          <p:nvPr/>
        </p:nvPicPr>
        <p:blipFill>
          <a:blip r:embed="rId5" cstate="screen"/>
          <a:srcRect/>
          <a:stretch>
            <a:fillRect/>
          </a:stretch>
        </p:blipFill>
        <p:spPr bwMode="auto">
          <a:xfrm>
            <a:off x="7689850" y="2636838"/>
            <a:ext cx="1800225" cy="1800225"/>
          </a:xfrm>
          <a:prstGeom prst="rect">
            <a:avLst/>
          </a:prstGeom>
          <a:noFill/>
          <a:ln w="9525">
            <a:noFill/>
            <a:miter lim="800000"/>
            <a:headEnd/>
            <a:tailEnd/>
          </a:ln>
        </p:spPr>
      </p:pic>
      <p:sp>
        <p:nvSpPr>
          <p:cNvPr id="15" name="Text Box 8"/>
          <p:cNvSpPr txBox="1">
            <a:spLocks noChangeArrowheads="1"/>
          </p:cNvSpPr>
          <p:nvPr/>
        </p:nvSpPr>
        <p:spPr bwMode="auto">
          <a:xfrm>
            <a:off x="3440113" y="0"/>
            <a:ext cx="6465887" cy="1052513"/>
          </a:xfrm>
          <a:prstGeom prst="rect">
            <a:avLst/>
          </a:prstGeom>
          <a:blipFill>
            <a:blip r:embed="rId6"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INJURY RISK </a:t>
            </a:r>
          </a:p>
          <a:p>
            <a:pPr algn="r" eaLnBrk="0" hangingPunct="0">
              <a:defRPr/>
            </a:pPr>
            <a:r>
              <a:rPr lang="en-US" sz="2800" b="1" dirty="0">
                <a:latin typeface="+mj-lt"/>
                <a:cs typeface="+mn-cs"/>
              </a:rPr>
              <a:t>Protecting extremities: Head</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ChangeAspect="1" noChangeArrowheads="1"/>
          </p:cNvPicPr>
          <p:nvPr/>
        </p:nvPicPr>
        <p:blipFill>
          <a:blip r:embed="rId3" cstate="screen"/>
          <a:srcRect/>
          <a:stretch>
            <a:fillRect/>
          </a:stretch>
        </p:blipFill>
        <p:spPr bwMode="auto">
          <a:xfrm>
            <a:off x="7616825" y="2487613"/>
            <a:ext cx="2289175" cy="1606550"/>
          </a:xfrm>
          <a:prstGeom prst="rect">
            <a:avLst/>
          </a:prstGeom>
          <a:noFill/>
          <a:ln w="9525">
            <a:noFill/>
            <a:miter lim="800000"/>
            <a:headEnd/>
            <a:tailEnd/>
          </a:ln>
        </p:spPr>
      </p:pic>
      <p:sp>
        <p:nvSpPr>
          <p:cNvPr id="11" name="Rektangel 10"/>
          <p:cNvSpPr/>
          <p:nvPr/>
        </p:nvSpPr>
        <p:spPr>
          <a:xfrm>
            <a:off x="0" y="1484313"/>
            <a:ext cx="7473950" cy="4894262"/>
          </a:xfrm>
          <a:prstGeom prst="rect">
            <a:avLst/>
          </a:prstGeom>
        </p:spPr>
        <p:txBody>
          <a:bodyPr>
            <a:spAutoFit/>
          </a:bodyPr>
          <a:lstStyle/>
          <a:p>
            <a:pPr marL="360000" indent="-360000" eaLnBrk="0" hangingPunct="0">
              <a:buFont typeface="Arial" pitchFamily="34" charset="0"/>
              <a:buChar char="•"/>
              <a:defRPr/>
            </a:pPr>
            <a:r>
              <a:rPr lang="en-US" dirty="0">
                <a:latin typeface="+mj-lt"/>
                <a:cs typeface="+mn-cs"/>
              </a:rPr>
              <a:t>Consider dexterity and tactile sensitivity. </a:t>
            </a:r>
          </a:p>
          <a:p>
            <a:pPr marL="360000" indent="-360000" eaLnBrk="0" hangingPunct="0">
              <a:buFont typeface="Arial" pitchFamily="34" charset="0"/>
              <a:buChar char="•"/>
              <a:defRPr/>
            </a:pPr>
            <a:r>
              <a:rPr lang="en-US" u="sng" dirty="0">
                <a:latin typeface="+mj-lt"/>
                <a:cs typeface="Times New Roman" pitchFamily="18" charset="0"/>
              </a:rPr>
              <a:t>Gloves</a:t>
            </a:r>
            <a:r>
              <a:rPr lang="en-US" dirty="0">
                <a:latin typeface="+mj-lt"/>
                <a:cs typeface="Times New Roman" pitchFamily="18" charset="0"/>
              </a:rPr>
              <a:t> - slip-resistant palms and finger pads. Additional grip force is otherwise applied to prevent object from slipping;</a:t>
            </a:r>
          </a:p>
          <a:p>
            <a:pPr marL="360000" indent="-360000" eaLnBrk="0" hangingPunct="0">
              <a:buFont typeface="Arial" pitchFamily="34" charset="0"/>
              <a:buChar char="•"/>
              <a:defRPr/>
            </a:pPr>
            <a:r>
              <a:rPr lang="en-US" u="sng" dirty="0">
                <a:latin typeface="+mj-lt"/>
                <a:cs typeface="Times New Roman" pitchFamily="18" charset="0"/>
              </a:rPr>
              <a:t>Mittens</a:t>
            </a:r>
            <a:r>
              <a:rPr lang="en-US" dirty="0">
                <a:latin typeface="+mj-lt"/>
                <a:cs typeface="Times New Roman" pitchFamily="18" charset="0"/>
              </a:rPr>
              <a:t> – greater protection than gloves in very cold temperatures. Consider if dexterity not a major issue;</a:t>
            </a:r>
          </a:p>
          <a:p>
            <a:pPr marL="360000" indent="-360000" eaLnBrk="0" hangingPunct="0">
              <a:buFont typeface="Arial" pitchFamily="34" charset="0"/>
              <a:buChar char="•"/>
              <a:defRPr/>
            </a:pPr>
            <a:r>
              <a:rPr lang="en-US" u="sng" dirty="0">
                <a:latin typeface="+mj-lt"/>
                <a:cs typeface="Times New Roman" pitchFamily="18" charset="0"/>
              </a:rPr>
              <a:t>Double gloving</a:t>
            </a:r>
            <a:r>
              <a:rPr lang="en-US" dirty="0">
                <a:latin typeface="+mj-lt"/>
                <a:cs typeface="Times New Roman" pitchFamily="18" charset="0"/>
              </a:rPr>
              <a:t> -  thin inner glove (PES, PP, WO) under work gloves/mittens recommended if precision tasks must be carried out in the cold.</a:t>
            </a:r>
          </a:p>
          <a:p>
            <a:pPr marL="360000" indent="-360000" eaLnBrk="0" hangingPunct="0">
              <a:buFont typeface="Arial" pitchFamily="34" charset="0"/>
              <a:buChar char="•"/>
              <a:defRPr/>
            </a:pPr>
            <a:r>
              <a:rPr lang="en-US" dirty="0">
                <a:latin typeface="+mj-lt"/>
                <a:cs typeface="Times New Roman" pitchFamily="18" charset="0"/>
              </a:rPr>
              <a:t>Rough/injurious material e.g. logs, building materials, chemicals etc. – wear safety gloves.</a:t>
            </a:r>
          </a:p>
          <a:p>
            <a:pPr marL="360000" indent="-360000" eaLnBrk="0" hangingPunct="0">
              <a:buFont typeface="Arial" pitchFamily="34" charset="0"/>
              <a:buChar char="•"/>
              <a:defRPr/>
            </a:pPr>
            <a:r>
              <a:rPr lang="en-US" dirty="0">
                <a:latin typeface="+mj-lt"/>
                <a:cs typeface="Times New Roman" pitchFamily="18" charset="0"/>
              </a:rPr>
              <a:t>Replace Wet gloves with dry ones during work shift</a:t>
            </a:r>
          </a:p>
        </p:txBody>
      </p:sp>
      <p:pic>
        <p:nvPicPr>
          <p:cNvPr id="109571" name="Picture 2"/>
          <p:cNvPicPr>
            <a:picLocks noChangeAspect="1" noChangeArrowheads="1"/>
          </p:cNvPicPr>
          <p:nvPr/>
        </p:nvPicPr>
        <p:blipFill>
          <a:blip r:embed="rId4" cstate="screen"/>
          <a:srcRect/>
          <a:stretch>
            <a:fillRect/>
          </a:stretch>
        </p:blipFill>
        <p:spPr bwMode="auto">
          <a:xfrm>
            <a:off x="8048625" y="1268413"/>
            <a:ext cx="1857375" cy="1395412"/>
          </a:xfrm>
          <a:prstGeom prst="rect">
            <a:avLst/>
          </a:prstGeom>
          <a:noFill/>
          <a:ln w="9525">
            <a:noFill/>
            <a:miter lim="800000"/>
            <a:headEnd/>
            <a:tailEnd/>
          </a:ln>
        </p:spPr>
      </p:pic>
      <p:pic>
        <p:nvPicPr>
          <p:cNvPr id="109572" name="Picture 4"/>
          <p:cNvPicPr>
            <a:picLocks noChangeAspect="1" noChangeArrowheads="1"/>
          </p:cNvPicPr>
          <p:nvPr/>
        </p:nvPicPr>
        <p:blipFill>
          <a:blip r:embed="rId5" cstate="screen"/>
          <a:srcRect/>
          <a:stretch>
            <a:fillRect/>
          </a:stretch>
        </p:blipFill>
        <p:spPr bwMode="auto">
          <a:xfrm>
            <a:off x="8553450" y="4076700"/>
            <a:ext cx="1135063" cy="1909763"/>
          </a:xfrm>
          <a:prstGeom prst="rect">
            <a:avLst/>
          </a:prstGeom>
          <a:noFill/>
          <a:ln w="9525">
            <a:noFill/>
            <a:miter lim="800000"/>
            <a:headEnd/>
            <a:tailEnd/>
          </a:ln>
        </p:spPr>
      </p:pic>
      <p:sp>
        <p:nvSpPr>
          <p:cNvPr id="12" name="Text Box 8"/>
          <p:cNvSpPr txBox="1">
            <a:spLocks noChangeArrowheads="1"/>
          </p:cNvSpPr>
          <p:nvPr/>
        </p:nvSpPr>
        <p:spPr bwMode="auto">
          <a:xfrm>
            <a:off x="3368675" y="0"/>
            <a:ext cx="6537325" cy="1016000"/>
          </a:xfrm>
          <a:prstGeom prst="rect">
            <a:avLst/>
          </a:prstGeom>
          <a:blipFill>
            <a:blip r:embed="rId6"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INJURY RISK </a:t>
            </a:r>
          </a:p>
          <a:p>
            <a:pPr algn="r" eaLnBrk="0" hangingPunct="0">
              <a:defRPr/>
            </a:pPr>
            <a:r>
              <a:rPr lang="en-US" sz="2800" b="1" dirty="0">
                <a:latin typeface="+mj-lt"/>
                <a:cs typeface="+mn-cs"/>
              </a:rPr>
              <a:t>Protecting extremities: Hands</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0" y="2708275"/>
            <a:ext cx="9906000" cy="3478213"/>
          </a:xfrm>
          <a:prstGeom prst="rect">
            <a:avLst/>
          </a:prstGeom>
        </p:spPr>
        <p:txBody>
          <a:bodyPr>
            <a:spAutoFit/>
          </a:bodyPr>
          <a:lstStyle/>
          <a:p>
            <a:pPr eaLnBrk="0" hangingPunct="0">
              <a:defRPr/>
            </a:pPr>
            <a:r>
              <a:rPr lang="en-US" sz="2200" dirty="0">
                <a:latin typeface="+mj-lt"/>
                <a:cs typeface="+mn-cs"/>
              </a:rPr>
              <a:t>Foot cooling occurs esp. if standing still, &amp; when footwear is damp or wet.</a:t>
            </a:r>
          </a:p>
          <a:p>
            <a:pPr marL="360000" indent="-360000" eaLnBrk="0" hangingPunct="0">
              <a:defRPr/>
            </a:pPr>
            <a:r>
              <a:rPr lang="en-US" sz="2200" b="1" u="sng" dirty="0">
                <a:latin typeface="+mj-lt"/>
                <a:cs typeface="Times New Roman" pitchFamily="18" charset="0"/>
              </a:rPr>
              <a:t>Outerwear (e.g., boots, shoes)</a:t>
            </a:r>
            <a:r>
              <a:rPr lang="en-US" sz="2200" dirty="0">
                <a:latin typeface="+mj-lt"/>
                <a:cs typeface="Times New Roman" pitchFamily="18" charset="0"/>
              </a:rPr>
              <a:t>:</a:t>
            </a:r>
          </a:p>
          <a:p>
            <a:pPr marL="360000" indent="-360000" eaLnBrk="0" hangingPunct="0">
              <a:buFont typeface="Arial" pitchFamily="34" charset="0"/>
              <a:buChar char="•"/>
              <a:defRPr/>
            </a:pPr>
            <a:r>
              <a:rPr lang="en-US" sz="2200" dirty="0">
                <a:latin typeface="+mj-lt"/>
                <a:cs typeface="Times New Roman" pitchFamily="18" charset="0"/>
              </a:rPr>
              <a:t>Adequate traction for walking/climbing surfaces/conditions;</a:t>
            </a:r>
            <a:endParaRPr lang="en-US" sz="2200" b="1" u="sng" dirty="0">
              <a:latin typeface="+mj-lt"/>
              <a:cs typeface="Times New Roman" pitchFamily="18" charset="0"/>
            </a:endParaRPr>
          </a:p>
          <a:p>
            <a:pPr marL="360000" indent="-360000" eaLnBrk="0" hangingPunct="0">
              <a:defRPr/>
            </a:pPr>
            <a:r>
              <a:rPr lang="en-US" sz="2200" b="1" u="sng" dirty="0">
                <a:latin typeface="+mj-lt"/>
                <a:cs typeface="Times New Roman" pitchFamily="18" charset="0"/>
              </a:rPr>
              <a:t>Innerwear (socks, liners, and insoles) </a:t>
            </a:r>
          </a:p>
          <a:p>
            <a:pPr marL="360000" indent="-360000" eaLnBrk="0" hangingPunct="0">
              <a:buFont typeface="Arial" pitchFamily="34" charset="0"/>
              <a:buChar char="•"/>
              <a:defRPr/>
            </a:pPr>
            <a:r>
              <a:rPr lang="en-US" sz="2200" dirty="0">
                <a:latin typeface="+mj-lt"/>
                <a:cs typeface="Times New Roman" pitchFamily="18" charset="0"/>
              </a:rPr>
              <a:t>Soles should be thick; </a:t>
            </a:r>
          </a:p>
          <a:p>
            <a:pPr marL="360000" indent="-360000" eaLnBrk="0" hangingPunct="0">
              <a:buFont typeface="Arial" pitchFamily="34" charset="0"/>
              <a:buChar char="•"/>
              <a:defRPr/>
            </a:pPr>
            <a:r>
              <a:rPr lang="en-US" sz="2200" dirty="0">
                <a:latin typeface="+mj-lt"/>
                <a:cs typeface="Times New Roman" pitchFamily="18" charset="0"/>
              </a:rPr>
              <a:t>Loose insoles increase thermal insulation - can be removed and dried.</a:t>
            </a:r>
          </a:p>
          <a:p>
            <a:pPr marL="360000" indent="-360000" eaLnBrk="0" hangingPunct="0">
              <a:buFont typeface="Arial" pitchFamily="34" charset="0"/>
              <a:buChar char="•"/>
              <a:defRPr/>
            </a:pPr>
            <a:r>
              <a:rPr lang="en-US" sz="2200" dirty="0">
                <a:latin typeface="+mj-lt"/>
                <a:cs typeface="Times New Roman" pitchFamily="18" charset="0"/>
              </a:rPr>
              <a:t>Keep footwear/feet dry; moisture reduces insulation, can cause sores. </a:t>
            </a:r>
          </a:p>
          <a:p>
            <a:pPr marL="360000" indent="-360000" eaLnBrk="0" hangingPunct="0">
              <a:buFont typeface="Arial" pitchFamily="34" charset="0"/>
              <a:buChar char="•"/>
              <a:defRPr/>
            </a:pPr>
            <a:r>
              <a:rPr lang="en-US" sz="2200" dirty="0">
                <a:latin typeface="+mj-lt"/>
                <a:cs typeface="Times New Roman" pitchFamily="18" charset="0"/>
              </a:rPr>
              <a:t>Remove footwear during breaks to let footwear dry and feet “breathe,” if possible. Change damp socks for dry ones; </a:t>
            </a:r>
          </a:p>
          <a:p>
            <a:pPr marL="360000" indent="-360000" eaLnBrk="0" hangingPunct="0">
              <a:buFont typeface="Arial" pitchFamily="34" charset="0"/>
              <a:buChar char="•"/>
              <a:defRPr/>
            </a:pPr>
            <a:r>
              <a:rPr lang="en-US" sz="2200" dirty="0">
                <a:latin typeface="+mj-lt"/>
                <a:cs typeface="Times New Roman" pitchFamily="18" charset="0"/>
              </a:rPr>
              <a:t>Optimize Innerwear and outerwear are as a unified footwear system.</a:t>
            </a:r>
            <a:endParaRPr lang="sv-SE" sz="2200" dirty="0">
              <a:latin typeface="+mj-lt"/>
              <a:cs typeface="+mn-cs"/>
            </a:endParaRPr>
          </a:p>
        </p:txBody>
      </p:sp>
      <p:pic>
        <p:nvPicPr>
          <p:cNvPr id="111618" name="Picture 2"/>
          <p:cNvPicPr>
            <a:picLocks noChangeAspect="1" noChangeArrowheads="1"/>
          </p:cNvPicPr>
          <p:nvPr/>
        </p:nvPicPr>
        <p:blipFill>
          <a:blip r:embed="rId3" cstate="screen"/>
          <a:srcRect/>
          <a:stretch>
            <a:fillRect/>
          </a:stretch>
        </p:blipFill>
        <p:spPr bwMode="auto">
          <a:xfrm>
            <a:off x="849313" y="981075"/>
            <a:ext cx="1582737" cy="1779588"/>
          </a:xfrm>
          <a:prstGeom prst="rect">
            <a:avLst/>
          </a:prstGeom>
          <a:noFill/>
          <a:ln w="9525">
            <a:noFill/>
            <a:miter lim="800000"/>
            <a:headEnd/>
            <a:tailEnd/>
          </a:ln>
        </p:spPr>
      </p:pic>
      <p:pic>
        <p:nvPicPr>
          <p:cNvPr id="111619" name="Bildobjekt 8" descr="Socks.jpg"/>
          <p:cNvPicPr>
            <a:picLocks noChangeAspect="1"/>
          </p:cNvPicPr>
          <p:nvPr/>
        </p:nvPicPr>
        <p:blipFill>
          <a:blip r:embed="rId4" cstate="screen"/>
          <a:srcRect/>
          <a:stretch>
            <a:fillRect/>
          </a:stretch>
        </p:blipFill>
        <p:spPr bwMode="auto">
          <a:xfrm>
            <a:off x="7832725" y="1125538"/>
            <a:ext cx="792163" cy="1619250"/>
          </a:xfrm>
          <a:prstGeom prst="rect">
            <a:avLst/>
          </a:prstGeom>
          <a:noFill/>
          <a:ln w="9525">
            <a:noFill/>
            <a:miter lim="800000"/>
            <a:headEnd/>
            <a:tailEnd/>
          </a:ln>
        </p:spPr>
      </p:pic>
      <p:pic>
        <p:nvPicPr>
          <p:cNvPr id="111620" name="Bildobjekt 10" descr="Liner.gif"/>
          <p:cNvPicPr>
            <a:picLocks noChangeAspect="1"/>
          </p:cNvPicPr>
          <p:nvPr/>
        </p:nvPicPr>
        <p:blipFill>
          <a:blip r:embed="rId5" cstate="screen"/>
          <a:srcRect/>
          <a:stretch>
            <a:fillRect/>
          </a:stretch>
        </p:blipFill>
        <p:spPr bwMode="auto">
          <a:xfrm>
            <a:off x="5313363" y="1125538"/>
            <a:ext cx="1392237" cy="1270000"/>
          </a:xfrm>
          <a:prstGeom prst="rect">
            <a:avLst/>
          </a:prstGeom>
          <a:noFill/>
          <a:ln w="9525">
            <a:noFill/>
            <a:miter lim="800000"/>
            <a:headEnd/>
            <a:tailEnd/>
          </a:ln>
        </p:spPr>
      </p:pic>
      <p:pic>
        <p:nvPicPr>
          <p:cNvPr id="111621" name="Bildobjekt 12" descr="Insoles.gif"/>
          <p:cNvPicPr>
            <a:picLocks noChangeAspect="1"/>
          </p:cNvPicPr>
          <p:nvPr/>
        </p:nvPicPr>
        <p:blipFill>
          <a:blip r:embed="rId6" cstate="screen"/>
          <a:srcRect/>
          <a:stretch>
            <a:fillRect/>
          </a:stretch>
        </p:blipFill>
        <p:spPr bwMode="auto">
          <a:xfrm>
            <a:off x="3584575" y="1052513"/>
            <a:ext cx="965200" cy="1655762"/>
          </a:xfrm>
          <a:prstGeom prst="rect">
            <a:avLst/>
          </a:prstGeom>
          <a:noFill/>
          <a:ln w="9525">
            <a:noFill/>
            <a:miter lim="800000"/>
            <a:headEnd/>
            <a:tailEnd/>
          </a:ln>
        </p:spPr>
      </p:pic>
      <p:sp>
        <p:nvSpPr>
          <p:cNvPr id="14" name="Text Box 8"/>
          <p:cNvSpPr txBox="1">
            <a:spLocks noChangeArrowheads="1"/>
          </p:cNvSpPr>
          <p:nvPr/>
        </p:nvSpPr>
        <p:spPr bwMode="auto">
          <a:xfrm>
            <a:off x="3440113" y="0"/>
            <a:ext cx="6465887" cy="1016000"/>
          </a:xfrm>
          <a:prstGeom prst="rect">
            <a:avLst/>
          </a:prstGeom>
          <a:blipFill>
            <a:blip r:embed="rId7"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INJURY RISK </a:t>
            </a:r>
          </a:p>
          <a:p>
            <a:pPr algn="r" eaLnBrk="0" hangingPunct="0">
              <a:defRPr/>
            </a:pPr>
            <a:r>
              <a:rPr lang="en-US" sz="2800" b="1" dirty="0">
                <a:latin typeface="+mj-lt"/>
                <a:cs typeface="+mn-cs"/>
              </a:rPr>
              <a:t>Protecting extremities: Feet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808538" y="0"/>
            <a:ext cx="5097462"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RISK</a:t>
            </a:r>
          </a:p>
          <a:p>
            <a:pPr algn="r" eaLnBrk="0" hangingPunct="0">
              <a:defRPr/>
            </a:pPr>
            <a:r>
              <a:rPr lang="sv-SE" sz="2800" b="1" dirty="0">
                <a:latin typeface="+mn-lt"/>
                <a:cs typeface="+mn-cs"/>
              </a:rPr>
              <a:t>Occupational Health Care</a:t>
            </a:r>
          </a:p>
        </p:txBody>
      </p:sp>
      <p:sp>
        <p:nvSpPr>
          <p:cNvPr id="11" name="Rectangle 10"/>
          <p:cNvSpPr/>
          <p:nvPr/>
        </p:nvSpPr>
        <p:spPr>
          <a:xfrm>
            <a:off x="0" y="1125538"/>
            <a:ext cx="9906000" cy="3970318"/>
          </a:xfrm>
          <a:prstGeom prst="rect">
            <a:avLst/>
          </a:prstGeom>
        </p:spPr>
        <p:txBody>
          <a:bodyPr>
            <a:spAutoFit/>
          </a:bodyPr>
          <a:lstStyle/>
          <a:p>
            <a:pPr marL="225425" indent="-225425" eaLnBrk="0" hangingPunct="0">
              <a:buFont typeface="Arial" pitchFamily="34" charset="0"/>
              <a:buChar char="•"/>
              <a:defRPr/>
            </a:pPr>
            <a:r>
              <a:rPr lang="en-US" sz="2800" dirty="0" smtClean="0">
                <a:latin typeface="+mj-lt"/>
                <a:cs typeface="+mn-cs"/>
              </a:rPr>
              <a:t>Seek </a:t>
            </a:r>
            <a:r>
              <a:rPr lang="en-US" sz="2800" dirty="0">
                <a:latin typeface="+mj-lt"/>
                <a:cs typeface="+mn-cs"/>
              </a:rPr>
              <a:t>warm shelter if:</a:t>
            </a:r>
          </a:p>
          <a:p>
            <a:pPr marL="682625" lvl="1" indent="-225425" eaLnBrk="0" hangingPunct="0">
              <a:buFont typeface="Arial" pitchFamily="34" charset="0"/>
              <a:buChar char="•"/>
              <a:defRPr/>
            </a:pPr>
            <a:r>
              <a:rPr lang="en-US" sz="2800" dirty="0">
                <a:latin typeface="+mj-lt"/>
                <a:cs typeface="+mn-cs"/>
              </a:rPr>
              <a:t>Heavy shivering, </a:t>
            </a:r>
          </a:p>
          <a:p>
            <a:pPr marL="682625" lvl="1" indent="-225425" eaLnBrk="0" hangingPunct="0">
              <a:buFont typeface="Arial" pitchFamily="34" charset="0"/>
              <a:buChar char="•"/>
              <a:defRPr/>
            </a:pPr>
            <a:r>
              <a:rPr lang="en-US" sz="2800" dirty="0">
                <a:latin typeface="+mj-lt"/>
                <a:cs typeface="+mn-cs"/>
              </a:rPr>
              <a:t>Uncomfortable sensation of coldness, </a:t>
            </a:r>
          </a:p>
          <a:p>
            <a:pPr marL="682625" lvl="1" indent="-225425" eaLnBrk="0" hangingPunct="0">
              <a:buFont typeface="Arial" pitchFamily="34" charset="0"/>
              <a:buChar char="•"/>
              <a:defRPr/>
            </a:pPr>
            <a:r>
              <a:rPr lang="en-US" sz="2800" dirty="0">
                <a:latin typeface="+mj-lt"/>
                <a:cs typeface="+mn-cs"/>
              </a:rPr>
              <a:t>Severe fatigue, drowsiness, or euphoria.</a:t>
            </a:r>
            <a:endParaRPr lang="en-US" sz="2800" dirty="0">
              <a:latin typeface="+mj-lt"/>
              <a:cs typeface="Sakkal Majalla" pitchFamily="2" charset="-78"/>
            </a:endParaRPr>
          </a:p>
          <a:p>
            <a:pPr marL="225425" indent="-225425" eaLnBrk="0" hangingPunct="0">
              <a:buFont typeface="Arial" pitchFamily="34" charset="0"/>
              <a:buChar char="•"/>
              <a:defRPr/>
            </a:pPr>
            <a:r>
              <a:rPr lang="en-US" sz="2800" dirty="0">
                <a:latin typeface="+mj-lt"/>
                <a:cs typeface="Sakkal Majalla" pitchFamily="2" charset="-78"/>
              </a:rPr>
              <a:t>Energy – warm, sweet, </a:t>
            </a:r>
            <a:r>
              <a:rPr lang="en-US" sz="2800" dirty="0" smtClean="0">
                <a:latin typeface="+mj-lt"/>
                <a:cs typeface="Sakkal Majalla" pitchFamily="2" charset="-78"/>
              </a:rPr>
              <a:t>(e.g. </a:t>
            </a:r>
            <a:r>
              <a:rPr lang="en-US" sz="2800" dirty="0" err="1" smtClean="0">
                <a:latin typeface="+mj-lt"/>
                <a:cs typeface="Sakkal Majalla" pitchFamily="2" charset="-78"/>
              </a:rPr>
              <a:t>jello</a:t>
            </a:r>
            <a:r>
              <a:rPr lang="en-US" sz="2800" dirty="0" smtClean="0">
                <a:latin typeface="+mj-lt"/>
                <a:cs typeface="Sakkal Majalla" pitchFamily="2" charset="-78"/>
              </a:rPr>
              <a:t> dissolved in warm water rehydrates and provides protein); Soup; caffeine-free non-alcoholic drinks.</a:t>
            </a:r>
            <a:endParaRPr lang="en-US" sz="2800" dirty="0">
              <a:latin typeface="+mj-lt"/>
              <a:cs typeface="Sakkal Majalla" pitchFamily="2" charset="-78"/>
            </a:endParaRPr>
          </a:p>
          <a:p>
            <a:pPr marL="225425" indent="-225425" eaLnBrk="0" hangingPunct="0">
              <a:buFont typeface="Arial" pitchFamily="34" charset="0"/>
              <a:buChar char="•"/>
              <a:defRPr/>
            </a:pPr>
            <a:r>
              <a:rPr lang="en-US" sz="2800" dirty="0">
                <a:latin typeface="+mj-lt"/>
                <a:cs typeface="Sakkal Majalla" pitchFamily="2" charset="-78"/>
              </a:rPr>
              <a:t>Lotions to prevent chapped </a:t>
            </a:r>
            <a:r>
              <a:rPr lang="en-US" sz="2800" dirty="0" smtClean="0">
                <a:latin typeface="+mj-lt"/>
                <a:cs typeface="Sakkal Majalla" pitchFamily="2" charset="-78"/>
              </a:rPr>
              <a:t>skin.</a:t>
            </a:r>
          </a:p>
          <a:p>
            <a:pPr marL="225425" indent="-225425" eaLnBrk="0" hangingPunct="0">
              <a:buFont typeface="Arial" pitchFamily="34" charset="0"/>
              <a:buChar char="•"/>
              <a:defRPr/>
            </a:pPr>
            <a:r>
              <a:rPr lang="en-US" sz="2800" dirty="0" smtClean="0">
                <a:latin typeface="+mj-lt"/>
                <a:cs typeface="Sakkal Majalla" pitchFamily="2" charset="-78"/>
              </a:rPr>
              <a:t>Never rub potentially frozen tissue.</a:t>
            </a:r>
            <a:endParaRPr lang="en-US" sz="2800" dirty="0">
              <a:latin typeface="+mj-lt"/>
              <a:cs typeface="Sakkal Majalla" pitchFamily="2" charset="-78"/>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8" y="1124744"/>
            <a:ext cx="9145016" cy="4114800"/>
          </a:xfrm>
        </p:spPr>
        <p:txBody>
          <a:bodyPr/>
          <a:lstStyle/>
          <a:p>
            <a:pPr eaLnBrk="0" hangingPunct="0">
              <a:defRPr/>
            </a:pPr>
            <a:r>
              <a:rPr lang="en-US" sz="2800" dirty="0">
                <a:cs typeface="Sakkal Majalla" pitchFamily="2" charset="-78"/>
              </a:rPr>
              <a:t>Older workers, people with </a:t>
            </a:r>
            <a:r>
              <a:rPr lang="en-US" sz="2800" dirty="0" smtClean="0">
                <a:cs typeface="Sakkal Majalla" pitchFamily="2" charset="-78"/>
              </a:rPr>
              <a:t>health problems </a:t>
            </a:r>
            <a:r>
              <a:rPr lang="en-US" sz="2800" dirty="0">
                <a:cs typeface="Sakkal Majalla" pitchFamily="2" charset="-78"/>
              </a:rPr>
              <a:t>at higher </a:t>
            </a:r>
            <a:r>
              <a:rPr lang="en-US" sz="2800" dirty="0" smtClean="0">
                <a:cs typeface="Sakkal Majalla" pitchFamily="2" charset="-78"/>
              </a:rPr>
              <a:t>risk.</a:t>
            </a:r>
            <a:endParaRPr lang="en-US" sz="2800" dirty="0">
              <a:cs typeface="Sakkal Majalla" pitchFamily="2" charset="-78"/>
            </a:endParaRPr>
          </a:p>
          <a:p>
            <a:pPr eaLnBrk="0" hangingPunct="0">
              <a:defRPr/>
            </a:pPr>
            <a:r>
              <a:rPr lang="en-US" sz="2800" dirty="0" smtClean="0">
                <a:cs typeface="Sakkal Majalla" pitchFamily="2" charset="-78"/>
              </a:rPr>
              <a:t>Hypothermia associated with alcohol/drug use </a:t>
            </a:r>
            <a:r>
              <a:rPr lang="en-US" sz="2800" dirty="0">
                <a:cs typeface="Sakkal Majalla" pitchFamily="2" charset="-78"/>
              </a:rPr>
              <a:t>– impaired </a:t>
            </a:r>
            <a:r>
              <a:rPr lang="en-US" sz="2800" dirty="0" smtClean="0">
                <a:cs typeface="Sakkal Majalla" pitchFamily="2" charset="-78"/>
              </a:rPr>
              <a:t>judgment</a:t>
            </a:r>
            <a:r>
              <a:rPr lang="en-US" sz="2800" dirty="0">
                <a:cs typeface="Sakkal Majalla" pitchFamily="2" charset="-78"/>
              </a:rPr>
              <a:t>.</a:t>
            </a:r>
          </a:p>
          <a:p>
            <a:r>
              <a:rPr lang="en-US" sz="2800" dirty="0" smtClean="0"/>
              <a:t>Alcohol (vasodilator).</a:t>
            </a:r>
          </a:p>
          <a:p>
            <a:r>
              <a:rPr lang="en-US" sz="2800" dirty="0" smtClean="0"/>
              <a:t>Tobacco (vasoconstrictor).</a:t>
            </a:r>
            <a:endParaRPr lang="en-US" sz="2800" dirty="0"/>
          </a:p>
          <a:p>
            <a:r>
              <a:rPr lang="en-US" sz="2800" dirty="0" smtClean="0"/>
              <a:t>Hashimoto’s disease thyroiditis (hypothyroidism).</a:t>
            </a:r>
          </a:p>
          <a:p>
            <a:r>
              <a:rPr lang="en-US" sz="2800" dirty="0" smtClean="0"/>
              <a:t>Lupus.</a:t>
            </a:r>
          </a:p>
          <a:p>
            <a:r>
              <a:rPr lang="en-US" sz="2800" dirty="0" smtClean="0"/>
              <a:t>Raynaud’s phenomenon.</a:t>
            </a:r>
          </a:p>
          <a:p>
            <a:r>
              <a:rPr lang="en-US" sz="2800" dirty="0" err="1" smtClean="0"/>
              <a:t>Livedo</a:t>
            </a:r>
            <a:r>
              <a:rPr lang="en-US" sz="2800" dirty="0" smtClean="0"/>
              <a:t> </a:t>
            </a:r>
            <a:r>
              <a:rPr lang="en-US" sz="2800" dirty="0" err="1" smtClean="0"/>
              <a:t>reticularis</a:t>
            </a:r>
            <a:r>
              <a:rPr lang="en-US" sz="2800" dirty="0" smtClean="0"/>
              <a:t> and palmar erythema.</a:t>
            </a:r>
          </a:p>
          <a:p>
            <a:r>
              <a:rPr lang="en-US" sz="2800" dirty="0" smtClean="0"/>
              <a:t>Poor physical condition.</a:t>
            </a:r>
          </a:p>
          <a:p>
            <a:endParaRPr lang="en-US" sz="2800" dirty="0"/>
          </a:p>
        </p:txBody>
      </p:sp>
      <p:sp>
        <p:nvSpPr>
          <p:cNvPr id="4" name="Text Box 8"/>
          <p:cNvSpPr txBox="1">
            <a:spLocks noChangeArrowheads="1"/>
          </p:cNvSpPr>
          <p:nvPr/>
        </p:nvSpPr>
        <p:spPr bwMode="auto">
          <a:xfrm>
            <a:off x="5169024" y="0"/>
            <a:ext cx="4736976" cy="892552"/>
          </a:xfrm>
          <a:prstGeom prst="rect">
            <a:avLst/>
          </a:prstGeom>
          <a:blipFill>
            <a:blip r:embed="rId3" cstate="screen"/>
            <a:tile tx="0" ty="0" sx="100000" sy="100000" flip="none" algn="tl"/>
          </a:blipFill>
          <a:ln w="9525">
            <a:noFill/>
            <a:miter lim="800000"/>
            <a:headEnd/>
            <a:tailEnd/>
          </a:ln>
          <a:effectLst/>
        </p:spPr>
        <p:txBody>
          <a:bodyPr wrap="square">
            <a:spAutoFit/>
          </a:bodyPr>
          <a:lstStyle/>
          <a:p>
            <a:pPr algn="r" eaLnBrk="0" hangingPunct="0">
              <a:defRPr/>
            </a:pPr>
            <a:r>
              <a:rPr lang="en-US" sz="3200" b="1" dirty="0" smtClean="0">
                <a:latin typeface="+mj-lt"/>
                <a:cs typeface="+mn-cs"/>
              </a:rPr>
              <a:t>HEALTH </a:t>
            </a:r>
            <a:r>
              <a:rPr lang="en-US" sz="3200" b="1" smtClean="0">
                <a:latin typeface="+mj-lt"/>
                <a:cs typeface="+mn-cs"/>
              </a:rPr>
              <a:t>CONDITIONS </a:t>
            </a:r>
            <a:r>
              <a:rPr lang="en-US" sz="2000" b="1" smtClean="0">
                <a:latin typeface="+mj-lt"/>
                <a:cs typeface="+mn-cs"/>
              </a:rPr>
              <a:t>REDUCED </a:t>
            </a:r>
            <a:r>
              <a:rPr lang="en-US" sz="2000" b="1" dirty="0" smtClean="0">
                <a:latin typeface="+mj-lt"/>
                <a:cs typeface="+mn-cs"/>
              </a:rPr>
              <a:t>COLD TOLERANCE</a:t>
            </a:r>
            <a:endParaRPr lang="sv-SE" sz="1800" b="1" dirty="0">
              <a:latin typeface="+mn-lt"/>
              <a:cs typeface="+mn-cs"/>
            </a:endParaRPr>
          </a:p>
        </p:txBody>
      </p:sp>
    </p:spTree>
    <p:extLst>
      <p:ext uri="{BB962C8B-B14F-4D97-AF65-F5344CB8AC3E}">
        <p14:creationId xmlns:p14="http://schemas.microsoft.com/office/powerpoint/2010/main" xmlns="" val="111516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953000" y="0"/>
            <a:ext cx="4953000"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RISK</a:t>
            </a:r>
          </a:p>
          <a:p>
            <a:pPr algn="r" eaLnBrk="0" hangingPunct="0">
              <a:defRPr/>
            </a:pPr>
            <a:r>
              <a:rPr lang="sv-SE" sz="2800" b="1" dirty="0">
                <a:latin typeface="+mn-lt"/>
                <a:cs typeface="+mn-cs"/>
              </a:rPr>
              <a:t>Information and training</a:t>
            </a:r>
          </a:p>
        </p:txBody>
      </p:sp>
      <p:sp>
        <p:nvSpPr>
          <p:cNvPr id="13" name="Rectangle 12"/>
          <p:cNvSpPr/>
          <p:nvPr/>
        </p:nvSpPr>
        <p:spPr>
          <a:xfrm>
            <a:off x="416496" y="1125538"/>
            <a:ext cx="9489504" cy="4893647"/>
          </a:xfrm>
          <a:prstGeom prst="rect">
            <a:avLst/>
          </a:prstGeom>
        </p:spPr>
        <p:txBody>
          <a:bodyPr wrap="square">
            <a:spAutoFit/>
          </a:bodyPr>
          <a:lstStyle/>
          <a:p>
            <a:pPr eaLnBrk="0" hangingPunct="0">
              <a:defRPr/>
            </a:pPr>
            <a:r>
              <a:rPr lang="en-US" sz="2600" dirty="0">
                <a:latin typeface="+mj-lt"/>
                <a:cs typeface="+mn-cs"/>
              </a:rPr>
              <a:t>Through training, employees take responsibility for cold management.</a:t>
            </a:r>
          </a:p>
          <a:p>
            <a:pPr eaLnBrk="0" hangingPunct="0">
              <a:defRPr/>
            </a:pPr>
            <a:endParaRPr lang="en-US" sz="2600" dirty="0">
              <a:latin typeface="+mj-lt"/>
              <a:cs typeface="+mn-cs"/>
            </a:endParaRPr>
          </a:p>
          <a:p>
            <a:pPr eaLnBrk="0" hangingPunct="0">
              <a:defRPr/>
            </a:pPr>
            <a:r>
              <a:rPr lang="en-US" sz="2600" dirty="0">
                <a:latin typeface="+mj-lt"/>
                <a:cs typeface="+mn-cs"/>
              </a:rPr>
              <a:t>Training to </a:t>
            </a:r>
            <a:r>
              <a:rPr lang="sv-SE" sz="2600" dirty="0">
                <a:latin typeface="+mj-lt"/>
                <a:cs typeface="+mn-cs"/>
              </a:rPr>
              <a:t>include:</a:t>
            </a:r>
          </a:p>
          <a:p>
            <a:pPr marL="284163" indent="-284163" fontAlgn="auto">
              <a:spcBef>
                <a:spcPts val="0"/>
              </a:spcBef>
              <a:spcAft>
                <a:spcPts val="0"/>
              </a:spcAft>
              <a:buFont typeface="Arial" pitchFamily="34" charset="0"/>
              <a:buChar char="•"/>
              <a:defRPr/>
            </a:pPr>
            <a:r>
              <a:rPr lang="en-US" sz="2600" dirty="0">
                <a:latin typeface="+mj-lt"/>
                <a:cs typeface="Times New Roman" pitchFamily="18" charset="0"/>
              </a:rPr>
              <a:t>Identifying personal warning signs of over-exposure to cold;</a:t>
            </a:r>
          </a:p>
          <a:p>
            <a:pPr marL="284163" indent="-284163" eaLnBrk="0" hangingPunct="0">
              <a:buFont typeface="Arial" pitchFamily="34" charset="0"/>
              <a:buChar char="•"/>
              <a:defRPr/>
            </a:pPr>
            <a:r>
              <a:rPr lang="sv-SE" sz="2600" dirty="0">
                <a:latin typeface="+mj-lt"/>
                <a:cs typeface="+mn-cs"/>
              </a:rPr>
              <a:t>Hazards of cold air, moisture, and contact with cold materials.</a:t>
            </a:r>
          </a:p>
          <a:p>
            <a:pPr marL="284163" indent="-284163" eaLnBrk="0" hangingPunct="0">
              <a:buFont typeface="Arial" pitchFamily="34" charset="0"/>
              <a:buChar char="•"/>
              <a:defRPr/>
            </a:pPr>
            <a:r>
              <a:rPr lang="en-US" sz="2600" dirty="0">
                <a:latin typeface="+mj-lt"/>
                <a:cs typeface="+mn-cs"/>
              </a:rPr>
              <a:t>Protective clothing </a:t>
            </a:r>
            <a:r>
              <a:rPr lang="en-US" sz="2600" dirty="0">
                <a:latin typeface="+mj-lt"/>
                <a:cs typeface="Times New Roman" pitchFamily="18" charset="0"/>
              </a:rPr>
              <a:t>– especially for </a:t>
            </a:r>
            <a:r>
              <a:rPr lang="en-US" sz="2600" dirty="0">
                <a:latin typeface="+mj-lt"/>
                <a:cs typeface="+mn-cs"/>
              </a:rPr>
              <a:t>the extremities (hands, feet and head)</a:t>
            </a:r>
          </a:p>
          <a:p>
            <a:pPr marL="284163" indent="-284163" eaLnBrk="0" hangingPunct="0">
              <a:buFont typeface="Arial" pitchFamily="34" charset="0"/>
              <a:buChar char="•"/>
              <a:defRPr/>
            </a:pPr>
            <a:r>
              <a:rPr lang="en-US" sz="2600" dirty="0">
                <a:latin typeface="+mj-lt"/>
                <a:cs typeface="+mn-cs"/>
              </a:rPr>
              <a:t>Using PPE (e.g. safety helmets) </a:t>
            </a:r>
            <a:r>
              <a:rPr lang="sv-SE" sz="2600" dirty="0">
                <a:latin typeface="+mj-lt"/>
                <a:cs typeface="+mn-cs"/>
              </a:rPr>
              <a:t>with cold protective clothing</a:t>
            </a:r>
          </a:p>
          <a:p>
            <a:pPr marL="284163" indent="-284163" fontAlgn="auto">
              <a:spcBef>
                <a:spcPts val="0"/>
              </a:spcBef>
              <a:spcAft>
                <a:spcPts val="0"/>
              </a:spcAft>
              <a:buFont typeface="Arial" pitchFamily="34" charset="0"/>
              <a:buChar char="•"/>
              <a:defRPr/>
            </a:pPr>
            <a:r>
              <a:rPr lang="en-US" sz="2600" dirty="0">
                <a:latin typeface="+mj-lt"/>
                <a:cs typeface="Times New Roman" pitchFamily="18" charset="0"/>
              </a:rPr>
              <a:t>Train key personnel - update knowledge  of cold related hazards</a:t>
            </a:r>
          </a:p>
          <a:p>
            <a:pPr marL="284163" indent="-284163" fontAlgn="auto">
              <a:spcBef>
                <a:spcPts val="0"/>
              </a:spcBef>
              <a:spcAft>
                <a:spcPts val="0"/>
              </a:spcAft>
              <a:buFont typeface="Arial" pitchFamily="34" charset="0"/>
              <a:buChar char="•"/>
              <a:defRPr/>
            </a:pPr>
            <a:r>
              <a:rPr lang="en-US" sz="2600" dirty="0">
                <a:latin typeface="+mj-lt"/>
                <a:cs typeface="Times New Roman" pitchFamily="18" charset="0"/>
              </a:rPr>
              <a:t>Train new workers on cold work risks.</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808538" y="0"/>
            <a:ext cx="5097462"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RISK</a:t>
            </a:r>
          </a:p>
          <a:p>
            <a:pPr algn="r" eaLnBrk="0" hangingPunct="0">
              <a:defRPr/>
            </a:pPr>
            <a:r>
              <a:rPr lang="sv-SE" sz="2800" b="1" dirty="0">
                <a:latin typeface="+mn-lt"/>
                <a:cs typeface="+mn-cs"/>
              </a:rPr>
              <a:t>Thermal (Insulating) Barriers</a:t>
            </a:r>
          </a:p>
        </p:txBody>
      </p:sp>
      <p:pic>
        <p:nvPicPr>
          <p:cNvPr id="117762" name="Picture 2" descr="http://www.floormatshop.com/Business-Industrial/Commercial-Anti-Fatigue-Mats/Dry-Area-Matting/AM-424/Andersen-424-Hog-Heaven-Dry-Area-Anti-Fatigue-Floor-Mat-OSHA-Border-7-8-Inch-Thickness.jpg"/>
          <p:cNvPicPr>
            <a:picLocks noChangeAspect="1" noChangeArrowheads="1"/>
          </p:cNvPicPr>
          <p:nvPr/>
        </p:nvPicPr>
        <p:blipFill>
          <a:blip r:embed="rId4" cstate="screen"/>
          <a:srcRect/>
          <a:stretch>
            <a:fillRect/>
          </a:stretch>
        </p:blipFill>
        <p:spPr bwMode="auto">
          <a:xfrm>
            <a:off x="0" y="1052513"/>
            <a:ext cx="4248150" cy="3186112"/>
          </a:xfrm>
          <a:prstGeom prst="rect">
            <a:avLst/>
          </a:prstGeom>
          <a:noFill/>
          <a:ln w="9525">
            <a:noFill/>
            <a:miter lim="800000"/>
            <a:headEnd/>
            <a:tailEnd/>
          </a:ln>
        </p:spPr>
      </p:pic>
      <p:pic>
        <p:nvPicPr>
          <p:cNvPr id="117763" name="Picture 4" descr="..."/>
          <p:cNvPicPr>
            <a:picLocks noChangeAspect="1" noChangeArrowheads="1"/>
          </p:cNvPicPr>
          <p:nvPr/>
        </p:nvPicPr>
        <p:blipFill>
          <a:blip r:embed="rId5" cstate="screen"/>
          <a:srcRect/>
          <a:stretch>
            <a:fillRect/>
          </a:stretch>
        </p:blipFill>
        <p:spPr bwMode="auto">
          <a:xfrm>
            <a:off x="7258050" y="1052513"/>
            <a:ext cx="2647950" cy="3532187"/>
          </a:xfrm>
          <a:prstGeom prst="rect">
            <a:avLst/>
          </a:prstGeom>
          <a:noFill/>
          <a:ln w="9525">
            <a:noFill/>
            <a:miter lim="800000"/>
            <a:headEnd/>
            <a:tailEnd/>
          </a:ln>
        </p:spPr>
      </p:pic>
      <p:sp>
        <p:nvSpPr>
          <p:cNvPr id="7" name="TextBox 6"/>
          <p:cNvSpPr txBox="1"/>
          <p:nvPr/>
        </p:nvSpPr>
        <p:spPr>
          <a:xfrm>
            <a:off x="344488" y="4581525"/>
            <a:ext cx="9145587" cy="1200150"/>
          </a:xfrm>
          <a:prstGeom prst="rect">
            <a:avLst/>
          </a:prstGeom>
          <a:noFill/>
        </p:spPr>
        <p:txBody>
          <a:bodyPr>
            <a:spAutoFit/>
          </a:bodyPr>
          <a:lstStyle/>
          <a:p>
            <a:pPr algn="ctr" eaLnBrk="0" hangingPunct="0">
              <a:defRPr/>
            </a:pPr>
            <a:r>
              <a:rPr lang="en-US" dirty="0">
                <a:latin typeface="+mn-lt"/>
                <a:cs typeface="+mn-cs"/>
              </a:rPr>
              <a:t>Reduce conductive heat loss: </a:t>
            </a:r>
          </a:p>
          <a:p>
            <a:pPr algn="ctr" eaLnBrk="0" hangingPunct="0">
              <a:defRPr/>
            </a:pPr>
            <a:r>
              <a:rPr lang="en-US" dirty="0">
                <a:latin typeface="+mn-lt"/>
                <a:cs typeface="+mn-cs"/>
              </a:rPr>
              <a:t>thermal mats on cold floors;  </a:t>
            </a:r>
          </a:p>
          <a:p>
            <a:pPr algn="ctr" eaLnBrk="0" hangingPunct="0">
              <a:defRPr/>
            </a:pPr>
            <a:r>
              <a:rPr lang="en-US" dirty="0">
                <a:latin typeface="+mn-lt"/>
                <a:cs typeface="+mn-cs"/>
              </a:rPr>
              <a:t>pipe insulation tubing or tape on cold skin-contact points.</a:t>
            </a:r>
          </a:p>
        </p:txBody>
      </p:sp>
      <p:pic>
        <p:nvPicPr>
          <p:cNvPr id="117765" name="Picture 6" descr="Shurtape IT-100 Foam Pipe Wrap Insulation Tape (Condensation Inhibiting): 2 in. x 30 ft. (Black)"/>
          <p:cNvPicPr>
            <a:picLocks noChangeAspect="1" noChangeArrowheads="1"/>
          </p:cNvPicPr>
          <p:nvPr/>
        </p:nvPicPr>
        <p:blipFill>
          <a:blip r:embed="rId6" cstate="screen"/>
          <a:srcRect/>
          <a:stretch>
            <a:fillRect/>
          </a:stretch>
        </p:blipFill>
        <p:spPr bwMode="auto">
          <a:xfrm>
            <a:off x="4232275" y="1052513"/>
            <a:ext cx="3024188" cy="30241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953000" y="0"/>
            <a:ext cx="4953000"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RISK</a:t>
            </a:r>
          </a:p>
          <a:p>
            <a:pPr algn="r" eaLnBrk="0" hangingPunct="0">
              <a:defRPr/>
            </a:pPr>
            <a:r>
              <a:rPr lang="sv-SE" sz="2800" b="1" dirty="0">
                <a:latin typeface="+mn-lt"/>
                <a:cs typeface="+mn-cs"/>
              </a:rPr>
              <a:t>Heat Generation</a:t>
            </a:r>
          </a:p>
        </p:txBody>
      </p:sp>
      <p:pic>
        <p:nvPicPr>
          <p:cNvPr id="118786" name="Picture 2" descr="http://www.fitnesstoys.com/assets/images/hw-10pk.jpg"/>
          <p:cNvPicPr>
            <a:picLocks noChangeAspect="1" noChangeArrowheads="1"/>
          </p:cNvPicPr>
          <p:nvPr/>
        </p:nvPicPr>
        <p:blipFill>
          <a:blip r:embed="rId4" cstate="screen"/>
          <a:srcRect t="6873" b="7219"/>
          <a:stretch>
            <a:fillRect/>
          </a:stretch>
        </p:blipFill>
        <p:spPr bwMode="auto">
          <a:xfrm>
            <a:off x="273050" y="981075"/>
            <a:ext cx="2765425" cy="2376488"/>
          </a:xfrm>
          <a:prstGeom prst="rect">
            <a:avLst/>
          </a:prstGeom>
          <a:noFill/>
          <a:ln w="9525">
            <a:noFill/>
            <a:miter lim="800000"/>
            <a:headEnd/>
            <a:tailEnd/>
          </a:ln>
        </p:spPr>
      </p:pic>
      <p:sp>
        <p:nvSpPr>
          <p:cNvPr id="5" name="Rectangle 4"/>
          <p:cNvSpPr/>
          <p:nvPr/>
        </p:nvSpPr>
        <p:spPr>
          <a:xfrm>
            <a:off x="0" y="3357563"/>
            <a:ext cx="3455988" cy="400050"/>
          </a:xfrm>
          <a:prstGeom prst="rect">
            <a:avLst/>
          </a:prstGeom>
        </p:spPr>
        <p:txBody>
          <a:bodyPr>
            <a:spAutoFit/>
          </a:bodyPr>
          <a:lstStyle/>
          <a:p>
            <a:pPr algn="ctr" eaLnBrk="0" hangingPunct="0">
              <a:defRPr/>
            </a:pPr>
            <a:r>
              <a:rPr lang="en-US" sz="2000" dirty="0">
                <a:latin typeface="+mn-lt"/>
                <a:cs typeface="+mn-cs"/>
              </a:rPr>
              <a:t>Ready to use. 105°F</a:t>
            </a:r>
          </a:p>
        </p:txBody>
      </p:sp>
      <p:pic>
        <p:nvPicPr>
          <p:cNvPr id="118788" name="Picture 4" descr="http://www.mackspw.com/ItemImages/Large/HEA304Z.jpg"/>
          <p:cNvPicPr>
            <a:picLocks noChangeAspect="1" noChangeArrowheads="1"/>
          </p:cNvPicPr>
          <p:nvPr/>
        </p:nvPicPr>
        <p:blipFill>
          <a:blip r:embed="rId5" cstate="screen"/>
          <a:srcRect/>
          <a:stretch>
            <a:fillRect/>
          </a:stretch>
        </p:blipFill>
        <p:spPr bwMode="auto">
          <a:xfrm>
            <a:off x="273050" y="3789363"/>
            <a:ext cx="2576513" cy="2124075"/>
          </a:xfrm>
          <a:prstGeom prst="rect">
            <a:avLst/>
          </a:prstGeom>
          <a:noFill/>
          <a:ln w="9525">
            <a:noFill/>
            <a:miter lim="800000"/>
            <a:headEnd/>
            <a:tailEnd/>
          </a:ln>
        </p:spPr>
      </p:pic>
      <p:sp>
        <p:nvSpPr>
          <p:cNvPr id="6" name="Rectangle 5"/>
          <p:cNvSpPr/>
          <p:nvPr/>
        </p:nvSpPr>
        <p:spPr>
          <a:xfrm>
            <a:off x="273050" y="5805488"/>
            <a:ext cx="3095625" cy="400050"/>
          </a:xfrm>
          <a:prstGeom prst="rect">
            <a:avLst/>
          </a:prstGeom>
        </p:spPr>
        <p:txBody>
          <a:bodyPr>
            <a:spAutoFit/>
          </a:bodyPr>
          <a:lstStyle/>
          <a:p>
            <a:pPr eaLnBrk="0" hangingPunct="0">
              <a:defRPr/>
            </a:pPr>
            <a:r>
              <a:rPr lang="en-US" sz="2000" dirty="0" err="1">
                <a:latin typeface="+mn-lt"/>
                <a:cs typeface="+mn-cs"/>
              </a:rPr>
              <a:t>ProHeat</a:t>
            </a:r>
            <a:r>
              <a:rPr lang="en-US" sz="2000" dirty="0">
                <a:latin typeface="+mn-lt"/>
                <a:cs typeface="+mn-cs"/>
              </a:rPr>
              <a:t> reusable. 130º F</a:t>
            </a:r>
          </a:p>
        </p:txBody>
      </p:sp>
      <p:pic>
        <p:nvPicPr>
          <p:cNvPr id="118790" name="Picture 6" descr="Heat Factory Toe Warmers"/>
          <p:cNvPicPr>
            <a:picLocks noChangeAspect="1" noChangeArrowheads="1"/>
          </p:cNvPicPr>
          <p:nvPr/>
        </p:nvPicPr>
        <p:blipFill>
          <a:blip r:embed="rId6" cstate="screen"/>
          <a:srcRect/>
          <a:stretch>
            <a:fillRect/>
          </a:stretch>
        </p:blipFill>
        <p:spPr bwMode="auto">
          <a:xfrm>
            <a:off x="3800475" y="1125538"/>
            <a:ext cx="2736850" cy="2232025"/>
          </a:xfrm>
          <a:prstGeom prst="rect">
            <a:avLst/>
          </a:prstGeom>
          <a:noFill/>
          <a:ln w="9525">
            <a:noFill/>
            <a:miter lim="800000"/>
            <a:headEnd/>
            <a:tailEnd/>
          </a:ln>
        </p:spPr>
      </p:pic>
      <p:sp>
        <p:nvSpPr>
          <p:cNvPr id="8" name="Rectangle 7"/>
          <p:cNvSpPr/>
          <p:nvPr/>
        </p:nvSpPr>
        <p:spPr>
          <a:xfrm>
            <a:off x="3657600" y="3429000"/>
            <a:ext cx="3167063" cy="400050"/>
          </a:xfrm>
          <a:prstGeom prst="rect">
            <a:avLst/>
          </a:prstGeom>
        </p:spPr>
        <p:txBody>
          <a:bodyPr>
            <a:spAutoFit/>
          </a:bodyPr>
          <a:lstStyle/>
          <a:p>
            <a:pPr algn="ctr" eaLnBrk="0" hangingPunct="0">
              <a:defRPr/>
            </a:pPr>
            <a:r>
              <a:rPr lang="en-US" sz="2000" dirty="0">
                <a:latin typeface="+mn-lt"/>
                <a:cs typeface="+mn-cs"/>
              </a:rPr>
              <a:t>Toe Warmers. to 6 hrs.</a:t>
            </a:r>
          </a:p>
        </p:txBody>
      </p:sp>
      <p:pic>
        <p:nvPicPr>
          <p:cNvPr id="118792" name="Picture 8" descr="Heat Factory Adhesive Insole Foot Warmer - 8+ Hours Heat Each (30 Pair Warmers)"/>
          <p:cNvPicPr>
            <a:picLocks noChangeAspect="1" noChangeArrowheads="1"/>
          </p:cNvPicPr>
          <p:nvPr/>
        </p:nvPicPr>
        <p:blipFill>
          <a:blip r:embed="rId7" cstate="screen"/>
          <a:srcRect/>
          <a:stretch>
            <a:fillRect/>
          </a:stretch>
        </p:blipFill>
        <p:spPr bwMode="auto">
          <a:xfrm>
            <a:off x="7185025" y="2205038"/>
            <a:ext cx="2305050" cy="2303462"/>
          </a:xfrm>
          <a:prstGeom prst="rect">
            <a:avLst/>
          </a:prstGeom>
          <a:noFill/>
          <a:ln w="9525">
            <a:noFill/>
            <a:miter lim="800000"/>
            <a:headEnd/>
            <a:tailEnd/>
          </a:ln>
        </p:spPr>
      </p:pic>
      <p:pic>
        <p:nvPicPr>
          <p:cNvPr id="118793" name="Picture 10" descr="Heat Factory Adhesive Insole Foot Warmer - 8+ Hours Heat Each (30 Pair Warmers)"/>
          <p:cNvPicPr>
            <a:picLocks noChangeAspect="1" noChangeArrowheads="1"/>
          </p:cNvPicPr>
          <p:nvPr/>
        </p:nvPicPr>
        <p:blipFill>
          <a:blip r:embed="rId8" cstate="screen"/>
          <a:srcRect l="7561" t="7561" b="6761"/>
          <a:stretch>
            <a:fillRect/>
          </a:stretch>
        </p:blipFill>
        <p:spPr bwMode="auto">
          <a:xfrm>
            <a:off x="5168900" y="4005263"/>
            <a:ext cx="2252663" cy="2087562"/>
          </a:xfrm>
          <a:prstGeom prst="rect">
            <a:avLst/>
          </a:prstGeom>
          <a:noFill/>
          <a:ln w="9525">
            <a:noFill/>
            <a:miter lim="800000"/>
            <a:headEnd/>
            <a:tailEnd/>
          </a:ln>
        </p:spPr>
      </p:pic>
      <p:sp>
        <p:nvSpPr>
          <p:cNvPr id="11" name="Rectangle 10"/>
          <p:cNvSpPr/>
          <p:nvPr/>
        </p:nvSpPr>
        <p:spPr>
          <a:xfrm>
            <a:off x="7256463" y="4581525"/>
            <a:ext cx="2362200" cy="1016000"/>
          </a:xfrm>
          <a:prstGeom prst="rect">
            <a:avLst/>
          </a:prstGeom>
        </p:spPr>
        <p:txBody>
          <a:bodyPr>
            <a:spAutoFit/>
          </a:bodyPr>
          <a:lstStyle/>
          <a:p>
            <a:pPr algn="ctr" eaLnBrk="0" hangingPunct="0">
              <a:defRPr/>
            </a:pPr>
            <a:r>
              <a:rPr lang="en-US" sz="2000" dirty="0">
                <a:latin typeface="+mn-lt"/>
                <a:cs typeface="+mn-cs"/>
              </a:rPr>
              <a:t>Adhesive Insole Foot Warmer - 8+ Hours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95300" y="1951038"/>
            <a:ext cx="8915400" cy="4906962"/>
          </a:xfrm>
        </p:spPr>
        <p:txBody>
          <a:bodyPr>
            <a:normAutofit/>
          </a:bodyPr>
          <a:lstStyle/>
          <a:p>
            <a:r>
              <a:rPr lang="en-US" sz="2800" dirty="0" smtClean="0"/>
              <a:t>AgrAbility: USDA-sponsored program that assists farmers, ranchers, and other agricultural workers with disabilities.</a:t>
            </a:r>
          </a:p>
          <a:p>
            <a:pPr lvl="1"/>
            <a:r>
              <a:rPr lang="en-US" sz="2400" dirty="0" smtClean="0"/>
              <a:t>Partners land grant universities with disability services organizations</a:t>
            </a:r>
          </a:p>
          <a:p>
            <a:pPr lvl="1"/>
            <a:r>
              <a:rPr lang="en-US" sz="2400" dirty="0" smtClean="0"/>
              <a:t>Currently 23 projects covering 25 states</a:t>
            </a:r>
          </a:p>
          <a:p>
            <a:pPr lvl="1"/>
            <a:r>
              <a:rPr lang="en-US" sz="2400" dirty="0" smtClean="0"/>
              <a:t>National AgrAbility Project: Purdue’s Breaking New Ground Resource Center, Goodwill Industries International, the Arthritis Foundation-Indiana Chapter, University of Illinois at Urbana-Champaign</a:t>
            </a:r>
          </a:p>
          <a:p>
            <a:pPr lvl="1"/>
            <a:r>
              <a:rPr lang="en-US" sz="2400" dirty="0" smtClean="0"/>
              <a:t>More information available at </a:t>
            </a:r>
            <a:r>
              <a:rPr lang="en-US" sz="2400" dirty="0" smtClean="0">
                <a:hlinkClick r:id="rId2"/>
              </a:rPr>
              <a:t>www.agrability.org</a:t>
            </a:r>
            <a:endParaRPr lang="en-US" sz="2400" dirty="0" smtClean="0"/>
          </a:p>
        </p:txBody>
      </p:sp>
      <p:pic>
        <p:nvPicPr>
          <p:cNvPr id="50180" name="Picture 5" descr="agrMDns.jpg"/>
          <p:cNvPicPr>
            <a:picLocks noChangeAspect="1"/>
          </p:cNvPicPr>
          <p:nvPr/>
        </p:nvPicPr>
        <p:blipFill>
          <a:blip r:embed="rId3" cstate="print"/>
          <a:srcRect/>
          <a:stretch>
            <a:fillRect/>
          </a:stretch>
        </p:blipFill>
        <p:spPr bwMode="auto">
          <a:xfrm>
            <a:off x="2724150" y="304800"/>
            <a:ext cx="4615921"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097463" y="0"/>
            <a:ext cx="4808537" cy="1016000"/>
          </a:xfrm>
          <a:prstGeom prst="rect">
            <a:avLst/>
          </a:prstGeom>
          <a:blipFill>
            <a:blip r:embed="rId3" cstate="screen"/>
            <a:tile tx="0" ty="0" sx="100000" sy="100000" flip="none" algn="tl"/>
          </a:blipFill>
          <a:ln w="9525">
            <a:noFill/>
            <a:miter lim="800000"/>
            <a:headEnd/>
            <a:tailEnd/>
          </a:ln>
          <a:effectLst/>
        </p:spPr>
        <p:txBody>
          <a:bodyPr>
            <a:spAutoFit/>
          </a:bodyPr>
          <a:lstStyle/>
          <a:p>
            <a:pPr algn="r" eaLnBrk="0" hangingPunct="0">
              <a:defRPr/>
            </a:pPr>
            <a:r>
              <a:rPr lang="en-US" sz="3200" b="1" dirty="0">
                <a:latin typeface="+mj-lt"/>
                <a:cs typeface="+mn-cs"/>
              </a:rPr>
              <a:t>REDUCING COLD RISK</a:t>
            </a:r>
          </a:p>
          <a:p>
            <a:pPr algn="r" eaLnBrk="0" hangingPunct="0">
              <a:defRPr/>
            </a:pPr>
            <a:r>
              <a:rPr lang="sv-SE" sz="2800" b="1" dirty="0">
                <a:latin typeface="+mn-lt"/>
                <a:cs typeface="+mn-cs"/>
              </a:rPr>
              <a:t>Heat Generation</a:t>
            </a:r>
          </a:p>
        </p:txBody>
      </p:sp>
      <p:pic>
        <p:nvPicPr>
          <p:cNvPr id="119810" name="Picture 4" descr="Heat Factory Heated Back Wrap for use with Heat Factory Hand &amp; Body Warmers"/>
          <p:cNvPicPr>
            <a:picLocks noChangeAspect="1" noChangeArrowheads="1"/>
          </p:cNvPicPr>
          <p:nvPr/>
        </p:nvPicPr>
        <p:blipFill>
          <a:blip r:embed="rId4" cstate="screen"/>
          <a:srcRect/>
          <a:stretch>
            <a:fillRect/>
          </a:stretch>
        </p:blipFill>
        <p:spPr bwMode="auto">
          <a:xfrm>
            <a:off x="200025" y="1052513"/>
            <a:ext cx="2305050" cy="2305050"/>
          </a:xfrm>
          <a:prstGeom prst="rect">
            <a:avLst/>
          </a:prstGeom>
          <a:noFill/>
          <a:ln w="9525">
            <a:noFill/>
            <a:miter lim="800000"/>
            <a:headEnd/>
            <a:tailEnd/>
          </a:ln>
        </p:spPr>
      </p:pic>
      <p:sp>
        <p:nvSpPr>
          <p:cNvPr id="11" name="Rectangle 10"/>
          <p:cNvSpPr/>
          <p:nvPr/>
        </p:nvSpPr>
        <p:spPr>
          <a:xfrm>
            <a:off x="0" y="3357563"/>
            <a:ext cx="5024438" cy="708025"/>
          </a:xfrm>
          <a:prstGeom prst="rect">
            <a:avLst/>
          </a:prstGeom>
        </p:spPr>
        <p:txBody>
          <a:bodyPr>
            <a:spAutoFit/>
          </a:bodyPr>
          <a:lstStyle/>
          <a:p>
            <a:pPr algn="ctr" eaLnBrk="0" hangingPunct="0">
              <a:defRPr/>
            </a:pPr>
            <a:r>
              <a:rPr lang="en-US" sz="2000" dirty="0">
                <a:latin typeface="+mn-lt"/>
                <a:cs typeface="+mn-cs"/>
              </a:rPr>
              <a:t>Heat Factory Heated Back Wrap for use with Heat Factory Hand &amp; Body Warmers</a:t>
            </a:r>
          </a:p>
        </p:txBody>
      </p:sp>
      <p:pic>
        <p:nvPicPr>
          <p:cNvPr id="119812" name="Picture 8" descr="Heat Factory Large Size Hand and Body Warmer - 20+ Hours Heat Each (30 Warmers)"/>
          <p:cNvPicPr>
            <a:picLocks noChangeAspect="1" noChangeArrowheads="1"/>
          </p:cNvPicPr>
          <p:nvPr/>
        </p:nvPicPr>
        <p:blipFill>
          <a:blip r:embed="rId5" cstate="screen"/>
          <a:srcRect l="5040" t="10080" r="11801" b="19360"/>
          <a:stretch>
            <a:fillRect/>
          </a:stretch>
        </p:blipFill>
        <p:spPr bwMode="auto">
          <a:xfrm>
            <a:off x="2649538" y="1125538"/>
            <a:ext cx="2374900" cy="2016125"/>
          </a:xfrm>
          <a:prstGeom prst="rect">
            <a:avLst/>
          </a:prstGeom>
          <a:noFill/>
          <a:ln w="9525">
            <a:noFill/>
            <a:miter lim="800000"/>
            <a:headEnd/>
            <a:tailEnd/>
          </a:ln>
        </p:spPr>
      </p:pic>
      <p:pic>
        <p:nvPicPr>
          <p:cNvPr id="119813" name="Picture 10" descr="Venture Heated Glove Liner"/>
          <p:cNvPicPr>
            <a:picLocks noChangeAspect="1" noChangeArrowheads="1"/>
          </p:cNvPicPr>
          <p:nvPr/>
        </p:nvPicPr>
        <p:blipFill>
          <a:blip r:embed="rId6" cstate="screen"/>
          <a:srcRect l="2521" t="10080" b="6761"/>
          <a:stretch>
            <a:fillRect/>
          </a:stretch>
        </p:blipFill>
        <p:spPr bwMode="auto">
          <a:xfrm>
            <a:off x="5600700" y="1196975"/>
            <a:ext cx="2570163" cy="2192338"/>
          </a:xfrm>
          <a:prstGeom prst="rect">
            <a:avLst/>
          </a:prstGeom>
          <a:noFill/>
          <a:ln w="9525">
            <a:noFill/>
            <a:miter lim="800000"/>
            <a:headEnd/>
            <a:tailEnd/>
          </a:ln>
        </p:spPr>
      </p:pic>
      <p:pic>
        <p:nvPicPr>
          <p:cNvPr id="119814" name="Picture 12" descr="Venture Heated Glove Liner"/>
          <p:cNvPicPr>
            <a:picLocks noChangeAspect="1" noChangeArrowheads="1"/>
          </p:cNvPicPr>
          <p:nvPr/>
        </p:nvPicPr>
        <p:blipFill>
          <a:blip r:embed="rId7" cstate="screen"/>
          <a:srcRect l="22681" t="7561" r="16841" b="42041"/>
          <a:stretch>
            <a:fillRect/>
          </a:stretch>
        </p:blipFill>
        <p:spPr bwMode="auto">
          <a:xfrm>
            <a:off x="8177213" y="1484313"/>
            <a:ext cx="1728787" cy="1439862"/>
          </a:xfrm>
          <a:prstGeom prst="rect">
            <a:avLst/>
          </a:prstGeom>
          <a:noFill/>
          <a:ln w="9525">
            <a:noFill/>
            <a:miter lim="800000"/>
            <a:headEnd/>
            <a:tailEnd/>
          </a:ln>
        </p:spPr>
      </p:pic>
      <p:sp>
        <p:nvSpPr>
          <p:cNvPr id="16" name="Rectangle 15"/>
          <p:cNvSpPr/>
          <p:nvPr/>
        </p:nvSpPr>
        <p:spPr>
          <a:xfrm>
            <a:off x="6032500" y="3429000"/>
            <a:ext cx="3348038" cy="400050"/>
          </a:xfrm>
          <a:prstGeom prst="rect">
            <a:avLst/>
          </a:prstGeom>
        </p:spPr>
        <p:txBody>
          <a:bodyPr wrap="none">
            <a:spAutoFit/>
          </a:bodyPr>
          <a:lstStyle/>
          <a:p>
            <a:pPr algn="ctr" eaLnBrk="0" hangingPunct="0">
              <a:defRPr/>
            </a:pPr>
            <a:r>
              <a:rPr lang="en-US" sz="2000" dirty="0">
                <a:latin typeface="+mn-lt"/>
                <a:cs typeface="+mn-cs"/>
              </a:rPr>
              <a:t>Venture Heated Glove Liner</a:t>
            </a:r>
          </a:p>
        </p:txBody>
      </p:sp>
      <p:pic>
        <p:nvPicPr>
          <p:cNvPr id="119816" name="Picture 14" descr="heated base layer">
            <a:hlinkClick r:id="rId8" tooltip="Video"/>
          </p:cNvPr>
          <p:cNvPicPr>
            <a:picLocks noChangeAspect="1" noChangeArrowheads="1"/>
          </p:cNvPicPr>
          <p:nvPr/>
        </p:nvPicPr>
        <p:blipFill>
          <a:blip r:embed="rId9" cstate="screen"/>
          <a:srcRect/>
          <a:stretch>
            <a:fillRect/>
          </a:stretch>
        </p:blipFill>
        <p:spPr bwMode="auto">
          <a:xfrm>
            <a:off x="5600700" y="3860800"/>
            <a:ext cx="2160588" cy="2160588"/>
          </a:xfrm>
          <a:prstGeom prst="rect">
            <a:avLst/>
          </a:prstGeom>
          <a:noFill/>
          <a:ln w="9525">
            <a:noFill/>
            <a:miter lim="800000"/>
            <a:headEnd/>
            <a:tailEnd/>
          </a:ln>
        </p:spPr>
      </p:pic>
      <p:sp>
        <p:nvSpPr>
          <p:cNvPr id="18" name="Rectangle 17"/>
          <p:cNvSpPr/>
          <p:nvPr/>
        </p:nvSpPr>
        <p:spPr>
          <a:xfrm>
            <a:off x="7832725" y="4076700"/>
            <a:ext cx="2073275" cy="1016000"/>
          </a:xfrm>
          <a:prstGeom prst="rect">
            <a:avLst/>
          </a:prstGeom>
        </p:spPr>
        <p:txBody>
          <a:bodyPr>
            <a:spAutoFit/>
          </a:bodyPr>
          <a:lstStyle/>
          <a:p>
            <a:pPr eaLnBrk="0" hangingPunct="0">
              <a:defRPr/>
            </a:pPr>
            <a:r>
              <a:rPr lang="en-US" sz="2000" dirty="0">
                <a:latin typeface="+mn-lt"/>
                <a:cs typeface="+mn-cs"/>
              </a:rPr>
              <a:t>Men’s Battery Heated Base Layer</a:t>
            </a:r>
          </a:p>
        </p:txBody>
      </p:sp>
      <p:pic>
        <p:nvPicPr>
          <p:cNvPr id="119818" name="Picture 16" descr="http://www.my12voltstore.com/v/vspfiles/photos/5030-2.jpg"/>
          <p:cNvPicPr>
            <a:picLocks noChangeAspect="1" noChangeArrowheads="1"/>
          </p:cNvPicPr>
          <p:nvPr/>
        </p:nvPicPr>
        <p:blipFill>
          <a:blip r:embed="rId10" cstate="screen"/>
          <a:srcRect t="3520" b="4971"/>
          <a:stretch>
            <a:fillRect/>
          </a:stretch>
        </p:blipFill>
        <p:spPr bwMode="auto">
          <a:xfrm>
            <a:off x="273050" y="4037013"/>
            <a:ext cx="2592388" cy="2055812"/>
          </a:xfrm>
          <a:prstGeom prst="rect">
            <a:avLst/>
          </a:prstGeom>
          <a:noFill/>
          <a:ln w="9525">
            <a:noFill/>
            <a:miter lim="800000"/>
            <a:headEnd/>
            <a:tailEnd/>
          </a:ln>
        </p:spPr>
      </p:pic>
      <p:sp>
        <p:nvSpPr>
          <p:cNvPr id="20" name="Rectangle 19"/>
          <p:cNvSpPr/>
          <p:nvPr/>
        </p:nvSpPr>
        <p:spPr>
          <a:xfrm>
            <a:off x="2936875" y="4221163"/>
            <a:ext cx="2592388" cy="1630362"/>
          </a:xfrm>
          <a:prstGeom prst="rect">
            <a:avLst/>
          </a:prstGeom>
        </p:spPr>
        <p:txBody>
          <a:bodyPr>
            <a:spAutoFit/>
          </a:bodyPr>
          <a:lstStyle/>
          <a:p>
            <a:pPr eaLnBrk="0" hangingPunct="0">
              <a:defRPr/>
            </a:pPr>
            <a:r>
              <a:rPr lang="en-US" sz="2000" dirty="0" err="1">
                <a:latin typeface="+mn-lt"/>
                <a:cs typeface="+mn-cs"/>
              </a:rPr>
              <a:t>Maradyne</a:t>
            </a:r>
            <a:r>
              <a:rPr lang="en-US" sz="2000" dirty="0">
                <a:latin typeface="+mn-lt"/>
                <a:cs typeface="+mn-cs"/>
              </a:rPr>
              <a:t> 5030</a:t>
            </a:r>
          </a:p>
          <a:p>
            <a:pPr eaLnBrk="0" hangingPunct="0">
              <a:defRPr/>
            </a:pPr>
            <a:r>
              <a:rPr lang="en-US" sz="2000" dirty="0">
                <a:latin typeface="+mn-lt"/>
                <a:cs typeface="+mn-cs"/>
              </a:rPr>
              <a:t>12 Volt Cab Heater 12,500 BTU. 7” square. </a:t>
            </a:r>
          </a:p>
          <a:p>
            <a:pPr eaLnBrk="0" hangingPunct="0">
              <a:defRPr/>
            </a:pPr>
            <a:r>
              <a:rPr lang="en-US" sz="2000" dirty="0">
                <a:latin typeface="+mn-lt"/>
                <a:cs typeface="+mn-cs"/>
              </a:rPr>
              <a:t>Hose connectors.</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906000" cy="685800"/>
          </a:xfrm>
        </p:spPr>
        <p:txBody>
          <a:bodyPr/>
          <a:lstStyle/>
          <a:p>
            <a:pPr algn="ctr"/>
            <a:r>
              <a:rPr lang="en-US" dirty="0" smtClean="0"/>
              <a:t>Additional Resources</a:t>
            </a:r>
            <a:endParaRPr lang="en-US" dirty="0"/>
          </a:p>
        </p:txBody>
      </p:sp>
      <p:sp>
        <p:nvSpPr>
          <p:cNvPr id="3" name="Content Placeholder 2"/>
          <p:cNvSpPr>
            <a:spLocks noGrp="1"/>
          </p:cNvSpPr>
          <p:nvPr>
            <p:ph idx="1"/>
          </p:nvPr>
        </p:nvSpPr>
        <p:spPr>
          <a:xfrm>
            <a:off x="636" y="1484784"/>
            <a:ext cx="5960476" cy="2160240"/>
          </a:xfrm>
        </p:spPr>
        <p:txBody>
          <a:bodyPr/>
          <a:lstStyle/>
          <a:p>
            <a:r>
              <a:rPr lang="en-US" sz="2000" dirty="0" smtClean="0"/>
              <a:t>The Toolbox has many useful aids for reducing cold </a:t>
            </a:r>
            <a:r>
              <a:rPr lang="en-US" sz="2000" dirty="0"/>
              <a:t>injury risk: http://</a:t>
            </a:r>
            <a:r>
              <a:rPr lang="en-US" sz="2000" dirty="0" smtClean="0"/>
              <a:t>www.agrability.org/toolbox/browse.cfm</a:t>
            </a:r>
          </a:p>
          <a:p>
            <a:r>
              <a:rPr lang="en-US" sz="2000" dirty="0" smtClean="0"/>
              <a:t>“Cold Stress.” NIOSH http</a:t>
            </a:r>
            <a:r>
              <a:rPr lang="en-US" sz="2000" dirty="0"/>
              <a:t>://www.cdc.gov/niosh/topics/coldstress</a:t>
            </a:r>
            <a:r>
              <a:rPr lang="en-US" sz="2000" dirty="0" smtClean="0"/>
              <a:t>/</a:t>
            </a:r>
          </a:p>
          <a:p>
            <a:r>
              <a:rPr lang="en-US" sz="2000" dirty="0" smtClean="0"/>
              <a:t>“Outdoor </a:t>
            </a:r>
            <a:r>
              <a:rPr lang="en-US" sz="2000" dirty="0"/>
              <a:t>Action Guide </a:t>
            </a:r>
            <a:r>
              <a:rPr lang="en-US" sz="2000" dirty="0" smtClean="0"/>
              <a:t>to Hypothermia and </a:t>
            </a:r>
            <a:r>
              <a:rPr lang="en-US" sz="2000" dirty="0"/>
              <a:t>Cold Weather </a:t>
            </a:r>
            <a:r>
              <a:rPr lang="en-US" sz="2000" dirty="0" smtClean="0"/>
              <a:t>Injuries.” R. Curtis</a:t>
            </a:r>
            <a:r>
              <a:rPr lang="en-US" sz="2000" dirty="0"/>
              <a:t>: http://www.princeton.edu/~</a:t>
            </a:r>
            <a:r>
              <a:rPr lang="en-US" sz="2000" dirty="0" smtClean="0"/>
              <a:t>oa/safety/hypocold.shtml</a:t>
            </a:r>
          </a:p>
          <a:p>
            <a:r>
              <a:rPr lang="en-US" sz="2000" dirty="0" smtClean="0"/>
              <a:t>“Prevention and Management of Cold-weather Injuries.” US Military Technical Bulletin TB MED 508 (2005) http</a:t>
            </a:r>
            <a:r>
              <a:rPr lang="en-US" sz="2000" dirty="0"/>
              <a:t>://armypubs.army.mil/med/dr_pubs/dr_a/pdf/tbmed508.pdf</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3120" y="1600128"/>
            <a:ext cx="3643818" cy="276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59000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8" y="692696"/>
            <a:ext cx="9877425"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550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7" descr="1.jpg"/>
          <p:cNvPicPr>
            <a:picLocks noChangeAspect="1"/>
          </p:cNvPicPr>
          <p:nvPr/>
        </p:nvPicPr>
        <p:blipFill>
          <a:blip r:embed="rId3" cstate="screen"/>
          <a:srcRect/>
          <a:stretch>
            <a:fillRect/>
          </a:stretch>
        </p:blipFill>
        <p:spPr bwMode="auto">
          <a:xfrm>
            <a:off x="233674" y="961057"/>
            <a:ext cx="9417496" cy="5910082"/>
          </a:xfrm>
          <a:prstGeom prst="rect">
            <a:avLst/>
          </a:prstGeom>
          <a:noFill/>
          <a:ln w="9525">
            <a:noFill/>
            <a:miter lim="800000"/>
            <a:headEnd/>
            <a:tailEnd/>
          </a:ln>
        </p:spPr>
      </p:pic>
      <p:sp>
        <p:nvSpPr>
          <p:cNvPr id="4" name="Text Box 8"/>
          <p:cNvSpPr txBox="1">
            <a:spLocks noChangeArrowheads="1"/>
          </p:cNvSpPr>
          <p:nvPr/>
        </p:nvSpPr>
        <p:spPr bwMode="auto">
          <a:xfrm>
            <a:off x="266129" y="6093296"/>
            <a:ext cx="9387516" cy="584775"/>
          </a:xfrm>
          <a:prstGeom prst="rect">
            <a:avLst/>
          </a:prstGeom>
          <a:noFill/>
          <a:ln w="9525">
            <a:noFill/>
            <a:miter lim="800000"/>
            <a:headEnd/>
            <a:tailEnd/>
          </a:ln>
          <a:effectLst/>
        </p:spPr>
        <p:txBody>
          <a:bodyPr wrap="square">
            <a:spAutoFit/>
          </a:bodyPr>
          <a:lstStyle/>
          <a:p>
            <a:pPr algn="ctr" eaLnBrk="0" hangingPunct="0">
              <a:defRPr/>
            </a:pPr>
            <a:r>
              <a:rPr lang="en-US" sz="3200" b="1" dirty="0">
                <a:latin typeface="+mj-lt"/>
                <a:cs typeface="+mn-cs"/>
              </a:rPr>
              <a:t>Thank You</a:t>
            </a:r>
            <a:r>
              <a:rPr lang="en-US" sz="3200" b="1" dirty="0" smtClean="0">
                <a:latin typeface="+mj-lt"/>
                <a:cs typeface="+mn-cs"/>
              </a:rPr>
              <a:t>!</a:t>
            </a:r>
            <a:endParaRPr lang="en-US" sz="3200" b="1" dirty="0">
              <a:latin typeface="+mj-lt"/>
              <a:cs typeface="+mn-cs"/>
            </a:endParaRPr>
          </a:p>
        </p:txBody>
      </p:sp>
      <p:pic>
        <p:nvPicPr>
          <p:cNvPr id="121860" name="Picture 10" descr="logo2"/>
          <p:cNvPicPr>
            <a:picLocks noChangeAspect="1" noChangeArrowheads="1"/>
          </p:cNvPicPr>
          <p:nvPr/>
        </p:nvPicPr>
        <p:blipFill>
          <a:blip r:embed="rId4" cstate="screen"/>
          <a:srcRect/>
          <a:stretch>
            <a:fillRect/>
          </a:stretch>
        </p:blipFill>
        <p:spPr bwMode="auto">
          <a:xfrm>
            <a:off x="0" y="0"/>
            <a:ext cx="1368425" cy="927100"/>
          </a:xfrm>
          <a:prstGeom prst="rect">
            <a:avLst/>
          </a:prstGeom>
          <a:noFill/>
          <a:ln w="9525">
            <a:noFill/>
            <a:miter lim="800000"/>
            <a:headEnd/>
            <a:tailEnd/>
          </a:ln>
        </p:spPr>
      </p:pic>
      <p:pic>
        <p:nvPicPr>
          <p:cNvPr id="121861" name="Picture 2" descr="Purdue signature"/>
          <p:cNvPicPr>
            <a:picLocks noChangeAspect="1" noChangeArrowheads="1"/>
          </p:cNvPicPr>
          <p:nvPr/>
        </p:nvPicPr>
        <p:blipFill>
          <a:blip r:embed="rId5" cstate="screen"/>
          <a:srcRect/>
          <a:stretch>
            <a:fillRect/>
          </a:stretch>
        </p:blipFill>
        <p:spPr bwMode="auto">
          <a:xfrm>
            <a:off x="7464425" y="0"/>
            <a:ext cx="2441575" cy="9080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2292350" y="1443038"/>
            <a:ext cx="2663825" cy="830262"/>
          </a:xfrm>
          <a:prstGeom prst="rect">
            <a:avLst/>
          </a:prstGeom>
          <a:blipFill>
            <a:blip r:embed="rId3" cstate="screen"/>
            <a:tile tx="0" ty="0" sx="100000" sy="100000" flip="none" algn="tl"/>
          </a:blipFill>
        </p:spPr>
        <p:txBody>
          <a:bodyPr>
            <a:spAutoFit/>
          </a:bodyPr>
          <a:lstStyle/>
          <a:p>
            <a:pPr algn="ctr" eaLnBrk="0" hangingPunct="0">
              <a:defRPr/>
            </a:pPr>
            <a:r>
              <a:rPr lang="en-US" b="1" dirty="0">
                <a:latin typeface="+mn-lt"/>
                <a:cs typeface="+mn-cs"/>
              </a:rPr>
              <a:t>Changing environment</a:t>
            </a:r>
            <a:endParaRPr lang="sv-SE" b="1" dirty="0">
              <a:latin typeface="+mn-lt"/>
              <a:cs typeface="+mn-cs"/>
            </a:endParaRPr>
          </a:p>
        </p:txBody>
      </p:sp>
      <p:sp>
        <p:nvSpPr>
          <p:cNvPr id="4" name="Rubrik 1"/>
          <p:cNvSpPr txBox="1">
            <a:spLocks/>
          </p:cNvSpPr>
          <p:nvPr/>
        </p:nvSpPr>
        <p:spPr bwMode="auto">
          <a:xfrm>
            <a:off x="4016375" y="0"/>
            <a:ext cx="5889625" cy="692150"/>
          </a:xfrm>
          <a:prstGeom prst="rect">
            <a:avLst/>
          </a:prstGeom>
          <a:blipFill>
            <a:blip r:embed="rId4" cstate="screen"/>
            <a:tile tx="0" ty="0" sx="100000" sy="100000" flip="none" algn="tl"/>
          </a:blipFill>
          <a:ln w="9525">
            <a:noFill/>
            <a:miter lim="800000"/>
            <a:headEnd/>
            <a:tailEnd/>
          </a:ln>
          <a:effectLst/>
        </p:spPr>
        <p:txBody>
          <a:bodyPr anchor="ctr"/>
          <a:lstStyle/>
          <a:p>
            <a:pPr algn="r">
              <a:defRPr/>
            </a:pPr>
            <a:r>
              <a:rPr lang="sv-SE" sz="2800" b="1" kern="0" dirty="0">
                <a:solidFill>
                  <a:schemeClr val="tx2"/>
                </a:solidFill>
                <a:latin typeface="+mj-lt"/>
                <a:ea typeface="+mj-ea"/>
                <a:cs typeface="+mj-cs"/>
              </a:rPr>
              <a:t>Agricultural work in </a:t>
            </a:r>
            <a:r>
              <a:rPr lang="sv-SE" sz="2800" b="1" kern="0" dirty="0" smtClean="0">
                <a:solidFill>
                  <a:schemeClr val="tx2"/>
                </a:solidFill>
                <a:latin typeface="+mj-lt"/>
                <a:ea typeface="+mj-ea"/>
                <a:cs typeface="+mj-cs"/>
              </a:rPr>
              <a:t>cold weather </a:t>
            </a:r>
            <a:endParaRPr lang="sv-SE" sz="2800" b="1" kern="0" dirty="0">
              <a:solidFill>
                <a:schemeClr val="tx2"/>
              </a:solidFill>
              <a:latin typeface="+mj-lt"/>
              <a:ea typeface="+mj-ea"/>
              <a:cs typeface="+mj-cs"/>
            </a:endParaRPr>
          </a:p>
        </p:txBody>
      </p:sp>
      <p:sp>
        <p:nvSpPr>
          <p:cNvPr id="11" name="Rectangle 10"/>
          <p:cNvSpPr/>
          <p:nvPr/>
        </p:nvSpPr>
        <p:spPr>
          <a:xfrm>
            <a:off x="5024438" y="5300663"/>
            <a:ext cx="4884737" cy="461962"/>
          </a:xfrm>
          <a:prstGeom prst="rect">
            <a:avLst/>
          </a:prstGeom>
        </p:spPr>
        <p:txBody>
          <a:bodyPr>
            <a:spAutoFit/>
          </a:bodyPr>
          <a:lstStyle/>
          <a:p>
            <a:pPr algn="ctr" eaLnBrk="0" hangingPunct="0">
              <a:defRPr/>
            </a:pPr>
            <a:r>
              <a:rPr lang="en-US" dirty="0">
                <a:latin typeface="+mj-lt"/>
                <a:cs typeface="+mn-cs"/>
              </a:rPr>
              <a:t>32-50 °F; Wind speed &lt; 0,4 m/s</a:t>
            </a:r>
          </a:p>
        </p:txBody>
      </p:sp>
      <p:sp>
        <p:nvSpPr>
          <p:cNvPr id="12" name="Rektangel 11"/>
          <p:cNvSpPr/>
          <p:nvPr/>
        </p:nvSpPr>
        <p:spPr>
          <a:xfrm>
            <a:off x="0" y="4797425"/>
            <a:ext cx="5024438" cy="461963"/>
          </a:xfrm>
          <a:prstGeom prst="rect">
            <a:avLst/>
          </a:prstGeom>
          <a:blipFill>
            <a:blip r:embed="rId4" cstate="screen"/>
            <a:tile tx="0" ty="0" sx="100000" sy="100000" flip="none" algn="tl"/>
          </a:blipFill>
        </p:spPr>
        <p:txBody>
          <a:bodyPr>
            <a:spAutoFit/>
          </a:bodyPr>
          <a:lstStyle/>
          <a:p>
            <a:pPr algn="ctr" eaLnBrk="0" hangingPunct="0">
              <a:defRPr/>
            </a:pPr>
            <a:r>
              <a:rPr lang="en-US" b="1" dirty="0">
                <a:latin typeface="+mn-lt"/>
                <a:cs typeface="+mn-cs"/>
              </a:rPr>
              <a:t>Outdoor cold exposure</a:t>
            </a:r>
          </a:p>
        </p:txBody>
      </p:sp>
      <p:sp>
        <p:nvSpPr>
          <p:cNvPr id="14" name="Rektangel 13"/>
          <p:cNvSpPr/>
          <p:nvPr/>
        </p:nvSpPr>
        <p:spPr>
          <a:xfrm>
            <a:off x="4953000" y="4797425"/>
            <a:ext cx="4953000" cy="461963"/>
          </a:xfrm>
          <a:prstGeom prst="rect">
            <a:avLst/>
          </a:prstGeom>
          <a:blipFill>
            <a:blip r:embed="rId5" cstate="screen"/>
            <a:tile tx="0" ty="0" sx="100000" sy="100000" flip="none" algn="tl"/>
          </a:blipFill>
        </p:spPr>
        <p:txBody>
          <a:bodyPr>
            <a:spAutoFit/>
          </a:bodyPr>
          <a:lstStyle/>
          <a:p>
            <a:pPr algn="ctr" eaLnBrk="0" hangingPunct="0">
              <a:defRPr/>
            </a:pPr>
            <a:r>
              <a:rPr lang="en-US" b="1" dirty="0">
                <a:latin typeface="+mn-lt"/>
                <a:cs typeface="+mn-cs"/>
              </a:rPr>
              <a:t>Indoor cold exposure</a:t>
            </a:r>
            <a:endParaRPr lang="sv-SE" sz="2000" dirty="0">
              <a:latin typeface="+mn-lt"/>
              <a:cs typeface="+mn-cs"/>
            </a:endParaRPr>
          </a:p>
        </p:txBody>
      </p:sp>
      <p:pic>
        <p:nvPicPr>
          <p:cNvPr id="68614" name="Picture 16" descr="1.jpg"/>
          <p:cNvPicPr>
            <a:picLocks noChangeAspect="1"/>
          </p:cNvPicPr>
          <p:nvPr/>
        </p:nvPicPr>
        <p:blipFill>
          <a:blip r:embed="rId6" cstate="screen"/>
          <a:srcRect/>
          <a:stretch>
            <a:fillRect/>
          </a:stretch>
        </p:blipFill>
        <p:spPr bwMode="auto">
          <a:xfrm>
            <a:off x="0" y="1341438"/>
            <a:ext cx="2325688" cy="3457575"/>
          </a:xfrm>
          <a:prstGeom prst="rect">
            <a:avLst/>
          </a:prstGeom>
          <a:noFill/>
          <a:ln w="9525">
            <a:noFill/>
            <a:miter lim="800000"/>
            <a:headEnd/>
            <a:tailEnd/>
          </a:ln>
        </p:spPr>
      </p:pic>
      <p:pic>
        <p:nvPicPr>
          <p:cNvPr id="68615" name="Picture 17" descr="1.jpg"/>
          <p:cNvPicPr>
            <a:picLocks noChangeAspect="1"/>
          </p:cNvPicPr>
          <p:nvPr/>
        </p:nvPicPr>
        <p:blipFill>
          <a:blip r:embed="rId7" cstate="screen"/>
          <a:srcRect/>
          <a:stretch>
            <a:fillRect/>
          </a:stretch>
        </p:blipFill>
        <p:spPr bwMode="auto">
          <a:xfrm>
            <a:off x="2289175" y="2205038"/>
            <a:ext cx="2695575" cy="2620962"/>
          </a:xfrm>
          <a:prstGeom prst="rect">
            <a:avLst/>
          </a:prstGeom>
          <a:noFill/>
          <a:ln w="9525">
            <a:noFill/>
            <a:miter lim="800000"/>
            <a:headEnd/>
            <a:tailEnd/>
          </a:ln>
        </p:spPr>
      </p:pic>
      <p:pic>
        <p:nvPicPr>
          <p:cNvPr id="68616" name="Picture 18" descr="1.jpg"/>
          <p:cNvPicPr>
            <a:picLocks noChangeAspect="1"/>
          </p:cNvPicPr>
          <p:nvPr/>
        </p:nvPicPr>
        <p:blipFill>
          <a:blip r:embed="rId8" cstate="screen"/>
          <a:srcRect/>
          <a:stretch>
            <a:fillRect/>
          </a:stretch>
        </p:blipFill>
        <p:spPr bwMode="auto">
          <a:xfrm>
            <a:off x="4881563" y="1385888"/>
            <a:ext cx="2547937" cy="3424237"/>
          </a:xfrm>
          <a:prstGeom prst="rect">
            <a:avLst/>
          </a:prstGeom>
          <a:noFill/>
          <a:ln w="9525">
            <a:noFill/>
            <a:miter lim="800000"/>
            <a:headEnd/>
            <a:tailEnd/>
          </a:ln>
        </p:spPr>
      </p:pic>
      <p:pic>
        <p:nvPicPr>
          <p:cNvPr id="68617" name="Picture 19" descr="1.jpg"/>
          <p:cNvPicPr>
            <a:picLocks noChangeAspect="1"/>
          </p:cNvPicPr>
          <p:nvPr/>
        </p:nvPicPr>
        <p:blipFill>
          <a:blip r:embed="rId9" cstate="screen"/>
          <a:srcRect/>
          <a:stretch>
            <a:fillRect/>
          </a:stretch>
        </p:blipFill>
        <p:spPr bwMode="auto">
          <a:xfrm>
            <a:off x="7358063" y="1412875"/>
            <a:ext cx="2547937" cy="34051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128588" y="1196975"/>
            <a:ext cx="5976937" cy="719138"/>
          </a:xfrm>
          <a:prstGeom prst="rect">
            <a:avLst/>
          </a:prstGeom>
          <a:noFill/>
          <a:ln w="9525">
            <a:noFill/>
            <a:miter lim="800000"/>
            <a:headEnd/>
            <a:tailEnd/>
          </a:ln>
          <a:effectLst/>
        </p:spPr>
        <p:txBody>
          <a:bodyPr/>
          <a:lstStyle/>
          <a:p>
            <a:pPr eaLnBrk="0" hangingPunct="0">
              <a:defRPr/>
            </a:pPr>
            <a:endParaRPr lang="en-GB" altLang="zh-CN" sz="2200" b="1" kern="0" dirty="0">
              <a:solidFill>
                <a:srgbClr val="FF0000"/>
              </a:solidFill>
              <a:latin typeface="+mn-lt"/>
              <a:ea typeface="SimSun" pitchFamily="2" charset="-122"/>
              <a:cs typeface="Times New Roman" pitchFamily="18" charset="0"/>
            </a:endParaRPr>
          </a:p>
        </p:txBody>
      </p:sp>
      <p:sp>
        <p:nvSpPr>
          <p:cNvPr id="70658" name="Rectangle 2"/>
          <p:cNvSpPr>
            <a:spLocks noGrp="1" noChangeArrowheads="1"/>
          </p:cNvSpPr>
          <p:nvPr>
            <p:ph idx="1"/>
          </p:nvPr>
        </p:nvSpPr>
        <p:spPr>
          <a:xfrm>
            <a:off x="272480" y="4724400"/>
            <a:ext cx="9115207" cy="504825"/>
          </a:xfrm>
        </p:spPr>
        <p:txBody>
          <a:bodyPr lIns="0" tIns="0" rIns="0" bIns="0"/>
          <a:lstStyle/>
          <a:p>
            <a:pPr marL="71438" lvl="1" indent="0">
              <a:spcBef>
                <a:spcPct val="0"/>
              </a:spcBef>
              <a:buClr>
                <a:srgbClr val="000000"/>
              </a:buClr>
              <a:buFontTx/>
              <a:buNone/>
            </a:pPr>
            <a:r>
              <a:rPr lang="en-US" sz="3200" dirty="0" smtClean="0"/>
              <a:t>Thermal Balance: </a:t>
            </a:r>
            <a:r>
              <a:rPr lang="en-US" sz="3200" b="1" dirty="0" smtClean="0">
                <a:solidFill>
                  <a:srgbClr val="FF0000"/>
                </a:solidFill>
              </a:rPr>
              <a:t>Heat production</a:t>
            </a:r>
            <a:r>
              <a:rPr lang="en-US" sz="3200" dirty="0" smtClean="0">
                <a:solidFill>
                  <a:srgbClr val="FF0000"/>
                </a:solidFill>
              </a:rPr>
              <a:t> </a:t>
            </a:r>
            <a:r>
              <a:rPr lang="en-US" sz="3200" dirty="0" smtClean="0"/>
              <a:t>=</a:t>
            </a:r>
            <a:r>
              <a:rPr lang="en-US" sz="3200" dirty="0" smtClean="0">
                <a:solidFill>
                  <a:schemeClr val="accent2"/>
                </a:solidFill>
              </a:rPr>
              <a:t> </a:t>
            </a:r>
            <a:r>
              <a:rPr lang="en-US" sz="3200" b="1" dirty="0" smtClean="0">
                <a:solidFill>
                  <a:srgbClr val="002060"/>
                </a:solidFill>
              </a:rPr>
              <a:t>heat loss</a:t>
            </a:r>
            <a:r>
              <a:rPr lang="en-US" sz="3200" dirty="0" smtClean="0">
                <a:solidFill>
                  <a:schemeClr val="accent2"/>
                </a:solidFill>
              </a:rPr>
              <a:t> </a:t>
            </a:r>
          </a:p>
          <a:p>
            <a:pPr marL="771525" lvl="2" indent="-342900">
              <a:lnSpc>
                <a:spcPct val="75000"/>
              </a:lnSpc>
              <a:spcBef>
                <a:spcPct val="0"/>
              </a:spcBef>
              <a:buClr>
                <a:srgbClr val="000000"/>
              </a:buClr>
            </a:pPr>
            <a:endParaRPr lang="en-US" sz="3200" dirty="0" smtClean="0">
              <a:solidFill>
                <a:schemeClr val="accent2"/>
              </a:solidFill>
            </a:endParaRPr>
          </a:p>
          <a:p>
            <a:pPr>
              <a:lnSpc>
                <a:spcPct val="75000"/>
              </a:lnSpc>
              <a:spcBef>
                <a:spcPct val="0"/>
              </a:spcBef>
              <a:buClr>
                <a:srgbClr val="000000"/>
              </a:buClr>
              <a:buFont typeface="Wingdings 2" pitchFamily="18" charset="2"/>
              <a:buNone/>
            </a:pPr>
            <a:endParaRPr lang="en-US" sz="3200" dirty="0" smtClean="0">
              <a:solidFill>
                <a:schemeClr val="accent2"/>
              </a:solidFill>
            </a:endParaRPr>
          </a:p>
        </p:txBody>
      </p:sp>
      <p:sp>
        <p:nvSpPr>
          <p:cNvPr id="11" name="Rektangel 10"/>
          <p:cNvSpPr/>
          <p:nvPr/>
        </p:nvSpPr>
        <p:spPr>
          <a:xfrm>
            <a:off x="704850" y="5805488"/>
            <a:ext cx="8496300" cy="461962"/>
          </a:xfrm>
          <a:prstGeom prst="rect">
            <a:avLst/>
          </a:prstGeom>
          <a:blipFill>
            <a:blip r:embed="rId3" cstate="screen"/>
            <a:tile tx="0" ty="0" sx="100000" sy="100000" flip="none" algn="tl"/>
          </a:blipFill>
        </p:spPr>
        <p:txBody>
          <a:bodyPr>
            <a:spAutoFit/>
          </a:bodyPr>
          <a:lstStyle/>
          <a:p>
            <a:pPr eaLnBrk="0" hangingPunct="0">
              <a:defRPr/>
            </a:pPr>
            <a:r>
              <a:rPr lang="en-US" dirty="0">
                <a:solidFill>
                  <a:schemeClr val="accent2"/>
                </a:solidFill>
                <a:latin typeface="+mn-lt"/>
                <a:cs typeface="+mn-cs"/>
              </a:rPr>
              <a:t>The body (core) temperature should be maintained at </a:t>
            </a:r>
            <a:r>
              <a:rPr lang="en-US" b="1" dirty="0">
                <a:solidFill>
                  <a:schemeClr val="accent2"/>
                </a:solidFill>
                <a:latin typeface="+mn-lt"/>
                <a:cs typeface="+mn-cs"/>
              </a:rPr>
              <a:t>98.6 °F</a:t>
            </a:r>
            <a:r>
              <a:rPr lang="en-US" dirty="0">
                <a:solidFill>
                  <a:schemeClr val="accent2"/>
                </a:solidFill>
                <a:latin typeface="+mn-lt"/>
                <a:cs typeface="+mn-cs"/>
              </a:rPr>
              <a:t> </a:t>
            </a:r>
            <a:endParaRPr lang="sv-SE" b="1" dirty="0">
              <a:solidFill>
                <a:schemeClr val="accent2"/>
              </a:solidFill>
              <a:latin typeface="+mn-lt"/>
              <a:cs typeface="+mn-cs"/>
            </a:endParaRPr>
          </a:p>
        </p:txBody>
      </p:sp>
      <p:sp>
        <p:nvSpPr>
          <p:cNvPr id="15" name="Rubrik 1"/>
          <p:cNvSpPr txBox="1">
            <a:spLocks/>
          </p:cNvSpPr>
          <p:nvPr/>
        </p:nvSpPr>
        <p:spPr bwMode="auto">
          <a:xfrm>
            <a:off x="4089400" y="0"/>
            <a:ext cx="5816600" cy="692150"/>
          </a:xfrm>
          <a:prstGeom prst="rect">
            <a:avLst/>
          </a:prstGeom>
          <a:blipFill>
            <a:blip r:embed="rId4" cstate="screen"/>
            <a:tile tx="0" ty="0" sx="100000" sy="100000" flip="none" algn="tl"/>
          </a:blipFill>
          <a:ln w="9525">
            <a:noFill/>
            <a:miter lim="800000"/>
            <a:headEnd/>
            <a:tailEnd/>
          </a:ln>
          <a:effectLst/>
        </p:spPr>
        <p:txBody>
          <a:bodyPr anchor="ctr"/>
          <a:lstStyle/>
          <a:p>
            <a:pPr algn="r">
              <a:defRPr/>
            </a:pPr>
            <a:r>
              <a:rPr lang="en-US" b="1" kern="0" dirty="0">
                <a:solidFill>
                  <a:schemeClr val="tx2"/>
                </a:solidFill>
                <a:latin typeface="+mj-lt"/>
                <a:ea typeface="+mj-ea"/>
                <a:cs typeface="+mj-cs"/>
              </a:rPr>
              <a:t>Cold effect on human thermal balance</a:t>
            </a:r>
            <a:endParaRPr lang="sv-SE" b="1" kern="0" dirty="0">
              <a:solidFill>
                <a:schemeClr val="tx2"/>
              </a:solidFill>
              <a:latin typeface="+mj-lt"/>
              <a:ea typeface="+mj-ea"/>
              <a:cs typeface="+mj-cs"/>
            </a:endParaRPr>
          </a:p>
        </p:txBody>
      </p:sp>
      <p:pic>
        <p:nvPicPr>
          <p:cNvPr id="70661" name="Picture 2"/>
          <p:cNvPicPr>
            <a:picLocks noChangeAspect="1" noChangeArrowheads="1"/>
          </p:cNvPicPr>
          <p:nvPr/>
        </p:nvPicPr>
        <p:blipFill>
          <a:blip r:embed="rId5" cstate="screen"/>
          <a:srcRect/>
          <a:stretch>
            <a:fillRect/>
          </a:stretch>
        </p:blipFill>
        <p:spPr bwMode="auto">
          <a:xfrm>
            <a:off x="2432050" y="692150"/>
            <a:ext cx="4914900" cy="2808288"/>
          </a:xfrm>
          <a:prstGeom prst="rect">
            <a:avLst/>
          </a:prstGeom>
          <a:noFill/>
          <a:ln w="9525">
            <a:noFill/>
            <a:miter lim="800000"/>
            <a:headEnd/>
            <a:tailEnd/>
          </a:ln>
        </p:spPr>
      </p:pic>
      <p:cxnSp>
        <p:nvCxnSpPr>
          <p:cNvPr id="70662" name="Kurva 19"/>
          <p:cNvCxnSpPr>
            <a:cxnSpLocks noChangeShapeType="1"/>
          </p:cNvCxnSpPr>
          <p:nvPr/>
        </p:nvCxnSpPr>
        <p:spPr bwMode="auto">
          <a:xfrm>
            <a:off x="6681788" y="2565400"/>
            <a:ext cx="1223962" cy="215900"/>
          </a:xfrm>
          <a:prstGeom prst="curvedConnector3">
            <a:avLst>
              <a:gd name="adj1" fmla="val 50000"/>
            </a:avLst>
          </a:prstGeom>
          <a:noFill/>
          <a:ln w="9525" algn="ctr">
            <a:solidFill>
              <a:schemeClr val="tx1"/>
            </a:solidFill>
            <a:round/>
            <a:headEnd/>
            <a:tailEnd type="arrow" w="med" len="med"/>
          </a:ln>
        </p:spPr>
      </p:cxnSp>
      <p:cxnSp>
        <p:nvCxnSpPr>
          <p:cNvPr id="70663" name="Kurva 20"/>
          <p:cNvCxnSpPr>
            <a:cxnSpLocks noChangeShapeType="1"/>
          </p:cNvCxnSpPr>
          <p:nvPr/>
        </p:nvCxnSpPr>
        <p:spPr bwMode="auto">
          <a:xfrm>
            <a:off x="6753225" y="2924175"/>
            <a:ext cx="1000125" cy="352425"/>
          </a:xfrm>
          <a:prstGeom prst="curvedConnector3">
            <a:avLst>
              <a:gd name="adj1" fmla="val 50000"/>
            </a:avLst>
          </a:prstGeom>
          <a:noFill/>
          <a:ln w="9525" algn="ctr">
            <a:solidFill>
              <a:schemeClr val="tx1"/>
            </a:solidFill>
            <a:round/>
            <a:headEnd/>
            <a:tailEnd type="arrow" w="med" len="med"/>
          </a:ln>
        </p:spPr>
      </p:cxnSp>
      <p:sp>
        <p:nvSpPr>
          <p:cNvPr id="70664" name="textruta 34"/>
          <p:cNvSpPr txBox="1">
            <a:spLocks noChangeArrowheads="1"/>
          </p:cNvSpPr>
          <p:nvPr/>
        </p:nvSpPr>
        <p:spPr bwMode="auto">
          <a:xfrm>
            <a:off x="8121650" y="2276475"/>
            <a:ext cx="184150" cy="461963"/>
          </a:xfrm>
          <a:prstGeom prst="rect">
            <a:avLst/>
          </a:prstGeom>
          <a:noFill/>
          <a:ln w="9525">
            <a:noFill/>
            <a:miter lim="800000"/>
            <a:headEnd/>
            <a:tailEnd/>
          </a:ln>
        </p:spPr>
        <p:txBody>
          <a:bodyPr wrap="none">
            <a:spAutoFit/>
          </a:bodyPr>
          <a:lstStyle/>
          <a:p>
            <a:pPr eaLnBrk="0" hangingPunct="0"/>
            <a:endParaRPr lang="sv-SE"/>
          </a:p>
        </p:txBody>
      </p:sp>
      <p:grpSp>
        <p:nvGrpSpPr>
          <p:cNvPr id="70665" name="Grupp 28"/>
          <p:cNvGrpSpPr>
            <a:grpSpLocks/>
          </p:cNvGrpSpPr>
          <p:nvPr/>
        </p:nvGrpSpPr>
        <p:grpSpPr bwMode="auto">
          <a:xfrm>
            <a:off x="0" y="1626481"/>
            <a:ext cx="9906000" cy="2410592"/>
            <a:chOff x="272480" y="1601138"/>
            <a:chExt cx="9633520" cy="2191939"/>
          </a:xfrm>
        </p:grpSpPr>
        <p:sp>
          <p:nvSpPr>
            <p:cNvPr id="8" name="textruta 7"/>
            <p:cNvSpPr txBox="1"/>
            <p:nvPr/>
          </p:nvSpPr>
          <p:spPr>
            <a:xfrm>
              <a:off x="2471935" y="2263529"/>
              <a:ext cx="2084714" cy="587705"/>
            </a:xfrm>
            <a:prstGeom prst="rect">
              <a:avLst/>
            </a:prstGeom>
            <a:noFill/>
          </p:spPr>
          <p:txBody>
            <a:bodyPr wrap="square">
              <a:spAutoFit/>
            </a:bodyPr>
            <a:lstStyle/>
            <a:p>
              <a:pPr algn="ctr" eaLnBrk="0" hangingPunct="0">
                <a:defRPr/>
              </a:pPr>
              <a:r>
                <a:rPr lang="sv-SE" sz="1800" b="1" dirty="0" smtClean="0">
                  <a:solidFill>
                    <a:srgbClr val="FF0000"/>
                  </a:solidFill>
                  <a:latin typeface="+mn-lt"/>
                  <a:cs typeface="+mn-cs"/>
                </a:rPr>
                <a:t>Heat</a:t>
              </a:r>
            </a:p>
            <a:p>
              <a:pPr algn="ctr" eaLnBrk="0" hangingPunct="0">
                <a:defRPr/>
              </a:pPr>
              <a:r>
                <a:rPr lang="sv-SE" sz="1800" b="1" dirty="0" smtClean="0">
                  <a:solidFill>
                    <a:srgbClr val="FF0000"/>
                  </a:solidFill>
                  <a:latin typeface="+mn-lt"/>
                  <a:cs typeface="+mn-cs"/>
                </a:rPr>
                <a:t>production</a:t>
              </a:r>
              <a:endParaRPr lang="sv-SE" sz="1800" b="1" dirty="0">
                <a:solidFill>
                  <a:srgbClr val="FF0000"/>
                </a:solidFill>
                <a:latin typeface="+mn-lt"/>
                <a:cs typeface="+mn-cs"/>
              </a:endParaRPr>
            </a:p>
          </p:txBody>
        </p:sp>
        <p:sp>
          <p:nvSpPr>
            <p:cNvPr id="9" name="textruta 8"/>
            <p:cNvSpPr txBox="1"/>
            <p:nvPr/>
          </p:nvSpPr>
          <p:spPr>
            <a:xfrm>
              <a:off x="5651479" y="2296577"/>
              <a:ext cx="1656533" cy="587705"/>
            </a:xfrm>
            <a:prstGeom prst="rect">
              <a:avLst/>
            </a:prstGeom>
            <a:noFill/>
          </p:spPr>
          <p:txBody>
            <a:bodyPr>
              <a:spAutoFit/>
            </a:bodyPr>
            <a:lstStyle/>
            <a:p>
              <a:pPr algn="ctr" eaLnBrk="0" hangingPunct="0">
                <a:defRPr/>
              </a:pPr>
              <a:r>
                <a:rPr lang="sv-SE" sz="1800" b="1" dirty="0" smtClean="0">
                  <a:solidFill>
                    <a:schemeClr val="accent2">
                      <a:lumMod val="75000"/>
                    </a:schemeClr>
                  </a:solidFill>
                  <a:latin typeface="+mn-lt"/>
                  <a:cs typeface="+mn-cs"/>
                </a:rPr>
                <a:t>Heat</a:t>
              </a:r>
            </a:p>
            <a:p>
              <a:pPr algn="ctr" eaLnBrk="0" hangingPunct="0">
                <a:defRPr/>
              </a:pPr>
              <a:r>
                <a:rPr lang="sv-SE" sz="1800" b="1" dirty="0" smtClean="0">
                  <a:solidFill>
                    <a:schemeClr val="accent2">
                      <a:lumMod val="75000"/>
                    </a:schemeClr>
                  </a:solidFill>
                  <a:latin typeface="+mn-lt"/>
                  <a:cs typeface="+mn-cs"/>
                </a:rPr>
                <a:t>loss</a:t>
              </a:r>
              <a:endParaRPr lang="sv-SE" sz="1800" b="1" dirty="0">
                <a:solidFill>
                  <a:schemeClr val="accent2">
                    <a:lumMod val="75000"/>
                  </a:schemeClr>
                </a:solidFill>
                <a:latin typeface="+mn-lt"/>
                <a:cs typeface="+mn-cs"/>
              </a:endParaRPr>
            </a:p>
          </p:txBody>
        </p:sp>
        <p:grpSp>
          <p:nvGrpSpPr>
            <p:cNvPr id="70668" name="Grupp 45"/>
            <p:cNvGrpSpPr>
              <a:grpSpLocks/>
            </p:cNvGrpSpPr>
            <p:nvPr/>
          </p:nvGrpSpPr>
          <p:grpSpPr bwMode="auto">
            <a:xfrm>
              <a:off x="6465168" y="1772816"/>
              <a:ext cx="3440832" cy="720080"/>
              <a:chOff x="6465168" y="1844824"/>
              <a:chExt cx="3440832" cy="720080"/>
            </a:xfrm>
          </p:grpSpPr>
          <p:cxnSp>
            <p:nvCxnSpPr>
              <p:cNvPr id="70680" name="Kurva 16"/>
              <p:cNvCxnSpPr>
                <a:cxnSpLocks noChangeShapeType="1"/>
              </p:cNvCxnSpPr>
              <p:nvPr/>
            </p:nvCxnSpPr>
            <p:spPr bwMode="auto">
              <a:xfrm>
                <a:off x="6465168" y="2132856"/>
                <a:ext cx="1296144" cy="144016"/>
              </a:xfrm>
              <a:prstGeom prst="curvedConnector3">
                <a:avLst>
                  <a:gd name="adj1" fmla="val 50000"/>
                </a:avLst>
              </a:prstGeom>
              <a:noFill/>
              <a:ln w="9525" algn="ctr">
                <a:solidFill>
                  <a:schemeClr val="tx1"/>
                </a:solidFill>
                <a:round/>
                <a:headEnd/>
                <a:tailEnd type="arrow" w="med" len="med"/>
              </a:ln>
            </p:spPr>
          </p:cxnSp>
          <p:sp>
            <p:nvSpPr>
              <p:cNvPr id="34" name="Moln 33"/>
              <p:cNvSpPr/>
              <p:nvPr/>
            </p:nvSpPr>
            <p:spPr bwMode="auto">
              <a:xfrm>
                <a:off x="7473280" y="1844824"/>
                <a:ext cx="2432720" cy="720080"/>
              </a:xfrm>
              <a:prstGeom prst="cloud">
                <a:avLst/>
              </a:prstGeom>
              <a:noFill/>
              <a:ln w="6350" cap="flat" cmpd="sng" algn="ctr">
                <a:gradFill>
                  <a:gsLst>
                    <a:gs pos="0">
                      <a:schemeClr val="bg2"/>
                    </a:gs>
                    <a:gs pos="50000">
                      <a:schemeClr val="accent1">
                        <a:tint val="44500"/>
                        <a:satMod val="160000"/>
                      </a:schemeClr>
                    </a:gs>
                    <a:gs pos="100000">
                      <a:schemeClr val="accent1">
                        <a:tint val="23500"/>
                        <a:satMod val="160000"/>
                      </a:schemeClr>
                    </a:gs>
                  </a:gsLst>
                  <a:lin ang="5400000" scaled="0"/>
                </a:gradFill>
                <a:prstDash val="dash"/>
                <a:round/>
                <a:headEnd type="none" w="med" len="med"/>
                <a:tailEnd type="none" w="med" len="med"/>
              </a:ln>
              <a:effectLst/>
            </p:spPr>
            <p:txBody>
              <a:bodyPr/>
              <a:lstStyle/>
              <a:p>
                <a:pPr eaLnBrk="0" hangingPunct="0">
                  <a:defRPr/>
                </a:pPr>
                <a:r>
                  <a:rPr lang="sv-SE" sz="2000" b="1" dirty="0" err="1">
                    <a:solidFill>
                      <a:srgbClr val="004376"/>
                    </a:solidFill>
                    <a:latin typeface="+mn-lt"/>
                    <a:cs typeface="+mn-cs"/>
                  </a:rPr>
                  <a:t>convection</a:t>
                </a:r>
                <a:endParaRPr lang="sv-SE" sz="2000" b="1" dirty="0">
                  <a:solidFill>
                    <a:srgbClr val="004376"/>
                  </a:solidFill>
                  <a:latin typeface="+mn-lt"/>
                  <a:cs typeface="+mn-cs"/>
                </a:endParaRPr>
              </a:p>
              <a:p>
                <a:pPr eaLnBrk="0" hangingPunct="0">
                  <a:defRPr/>
                </a:pPr>
                <a:endParaRPr lang="sv-SE" b="1" dirty="0">
                  <a:solidFill>
                    <a:srgbClr val="004376"/>
                  </a:solidFill>
                  <a:cs typeface="+mn-cs"/>
                </a:endParaRPr>
              </a:p>
            </p:txBody>
          </p:sp>
        </p:grpSp>
        <p:grpSp>
          <p:nvGrpSpPr>
            <p:cNvPr id="70669" name="Grupp 42"/>
            <p:cNvGrpSpPr>
              <a:grpSpLocks/>
            </p:cNvGrpSpPr>
            <p:nvPr/>
          </p:nvGrpSpPr>
          <p:grpSpPr bwMode="auto">
            <a:xfrm>
              <a:off x="7113240" y="2924944"/>
              <a:ext cx="2288704" cy="720080"/>
              <a:chOff x="7401272" y="3068960"/>
              <a:chExt cx="2288704" cy="720080"/>
            </a:xfrm>
          </p:grpSpPr>
          <p:sp>
            <p:nvSpPr>
              <p:cNvPr id="70678" name="Sol 39"/>
              <p:cNvSpPr>
                <a:spLocks noChangeArrowheads="1"/>
              </p:cNvSpPr>
              <p:nvPr/>
            </p:nvSpPr>
            <p:spPr bwMode="auto">
              <a:xfrm>
                <a:off x="7401272" y="3068960"/>
                <a:ext cx="2288704" cy="720080"/>
              </a:xfrm>
              <a:prstGeom prst="sun">
                <a:avLst>
                  <a:gd name="adj" fmla="val 25000"/>
                </a:avLst>
              </a:prstGeom>
              <a:noFill/>
              <a:ln w="6350" algn="ctr">
                <a:solidFill>
                  <a:srgbClr val="F3850D"/>
                </a:solidFill>
                <a:round/>
                <a:headEnd/>
                <a:tailEnd/>
              </a:ln>
            </p:spPr>
            <p:txBody>
              <a:bodyPr/>
              <a:lstStyle/>
              <a:p>
                <a:pPr eaLnBrk="0" hangingPunct="0"/>
                <a:endParaRPr lang="sv-SE"/>
              </a:p>
            </p:txBody>
          </p:sp>
          <p:sp>
            <p:nvSpPr>
              <p:cNvPr id="41" name="Rektangel 40"/>
              <p:cNvSpPr/>
              <p:nvPr/>
            </p:nvSpPr>
            <p:spPr>
              <a:xfrm>
                <a:off x="7977087" y="3213842"/>
                <a:ext cx="1231851" cy="363818"/>
              </a:xfrm>
              <a:prstGeom prst="rect">
                <a:avLst/>
              </a:prstGeom>
            </p:spPr>
            <p:txBody>
              <a:bodyPr wrap="none">
                <a:spAutoFit/>
              </a:bodyPr>
              <a:lstStyle/>
              <a:p>
                <a:pPr eaLnBrk="0" hangingPunct="0">
                  <a:defRPr/>
                </a:pPr>
                <a:r>
                  <a:rPr lang="sv-SE" sz="2000" b="1" dirty="0" err="1">
                    <a:solidFill>
                      <a:srgbClr val="004376"/>
                    </a:solidFill>
                    <a:latin typeface="+mn-lt"/>
                    <a:cs typeface="+mn-cs"/>
                  </a:rPr>
                  <a:t>radiation</a:t>
                </a:r>
                <a:endParaRPr lang="sv-SE" sz="2000" b="1" dirty="0">
                  <a:solidFill>
                    <a:srgbClr val="004376"/>
                  </a:solidFill>
                  <a:latin typeface="+mn-lt"/>
                  <a:cs typeface="+mn-cs"/>
                </a:endParaRPr>
              </a:p>
            </p:txBody>
          </p:sp>
        </p:grpSp>
        <p:grpSp>
          <p:nvGrpSpPr>
            <p:cNvPr id="70670" name="Grupp 47"/>
            <p:cNvGrpSpPr>
              <a:grpSpLocks/>
            </p:cNvGrpSpPr>
            <p:nvPr/>
          </p:nvGrpSpPr>
          <p:grpSpPr bwMode="auto">
            <a:xfrm>
              <a:off x="6465168" y="2924944"/>
              <a:ext cx="1809282" cy="868133"/>
              <a:chOff x="6465168" y="2996952"/>
              <a:chExt cx="1809282" cy="868133"/>
            </a:xfrm>
          </p:grpSpPr>
          <p:cxnSp>
            <p:nvCxnSpPr>
              <p:cNvPr id="70676" name="Kurva 21"/>
              <p:cNvCxnSpPr>
                <a:cxnSpLocks noChangeShapeType="1"/>
              </p:cNvCxnSpPr>
              <p:nvPr/>
            </p:nvCxnSpPr>
            <p:spPr bwMode="auto">
              <a:xfrm>
                <a:off x="6465168" y="2996952"/>
                <a:ext cx="648072" cy="576064"/>
              </a:xfrm>
              <a:prstGeom prst="curvedConnector3">
                <a:avLst>
                  <a:gd name="adj1" fmla="val 50000"/>
                </a:avLst>
              </a:prstGeom>
              <a:noFill/>
              <a:ln w="9525" algn="ctr">
                <a:solidFill>
                  <a:schemeClr val="tx1"/>
                </a:solidFill>
                <a:round/>
                <a:headEnd/>
                <a:tailEnd type="arrow" w="med" len="med"/>
              </a:ln>
            </p:spPr>
          </p:cxnSp>
          <p:sp>
            <p:nvSpPr>
              <p:cNvPr id="42" name="Rektangel 41"/>
              <p:cNvSpPr/>
              <p:nvPr/>
            </p:nvSpPr>
            <p:spPr>
              <a:xfrm>
                <a:off x="6680932" y="3501267"/>
                <a:ext cx="1593518" cy="363818"/>
              </a:xfrm>
              <a:prstGeom prst="rect">
                <a:avLst/>
              </a:prstGeom>
              <a:ln>
                <a:solidFill>
                  <a:srgbClr val="F3850D"/>
                </a:solidFill>
              </a:ln>
            </p:spPr>
            <p:txBody>
              <a:bodyPr wrap="none">
                <a:spAutoFit/>
              </a:bodyPr>
              <a:lstStyle/>
              <a:p>
                <a:pPr eaLnBrk="0" hangingPunct="0">
                  <a:defRPr/>
                </a:pPr>
                <a:r>
                  <a:rPr lang="sv-SE" sz="2000" b="1" dirty="0">
                    <a:solidFill>
                      <a:srgbClr val="004376"/>
                    </a:solidFill>
                    <a:latin typeface="+mn-lt"/>
                    <a:cs typeface="+mn-cs"/>
                  </a:rPr>
                  <a:t>evaporation</a:t>
                </a:r>
              </a:p>
            </p:txBody>
          </p:sp>
        </p:grpSp>
        <p:sp>
          <p:nvSpPr>
            <p:cNvPr id="12" name="Rektangel 11"/>
            <p:cNvSpPr/>
            <p:nvPr/>
          </p:nvSpPr>
          <p:spPr>
            <a:xfrm>
              <a:off x="7832632" y="2492423"/>
              <a:ext cx="1512957" cy="363818"/>
            </a:xfrm>
            <a:prstGeom prst="rect">
              <a:avLst/>
            </a:prstGeom>
            <a:ln w="6350" cap="rnd">
              <a:solidFill>
                <a:schemeClr val="tx1"/>
              </a:solidFill>
            </a:ln>
          </p:spPr>
          <p:txBody>
            <a:bodyPr>
              <a:spAutoFit/>
            </a:bodyPr>
            <a:lstStyle/>
            <a:p>
              <a:pPr eaLnBrk="0" hangingPunct="0">
                <a:defRPr/>
              </a:pPr>
              <a:r>
                <a:rPr lang="sv-SE" sz="2000" b="1" dirty="0" err="1">
                  <a:solidFill>
                    <a:srgbClr val="004376"/>
                  </a:solidFill>
                  <a:latin typeface="+mn-lt"/>
                  <a:cs typeface="+mn-cs"/>
                </a:rPr>
                <a:t>conduction</a:t>
              </a:r>
              <a:r>
                <a:rPr lang="sv-SE" sz="2000" b="1" dirty="0">
                  <a:solidFill>
                    <a:srgbClr val="004376"/>
                  </a:solidFill>
                  <a:latin typeface="+mn-lt"/>
                  <a:cs typeface="+mn-cs"/>
                </a:rPr>
                <a:t> </a:t>
              </a:r>
            </a:p>
          </p:txBody>
        </p:sp>
        <p:grpSp>
          <p:nvGrpSpPr>
            <p:cNvPr id="70672" name="Grupp 51"/>
            <p:cNvGrpSpPr>
              <a:grpSpLocks/>
            </p:cNvGrpSpPr>
            <p:nvPr/>
          </p:nvGrpSpPr>
          <p:grpSpPr bwMode="auto">
            <a:xfrm>
              <a:off x="272480" y="1799147"/>
              <a:ext cx="2880320" cy="936104"/>
              <a:chOff x="272480" y="1583123"/>
              <a:chExt cx="2880320" cy="936104"/>
            </a:xfrm>
          </p:grpSpPr>
          <p:sp>
            <p:nvSpPr>
              <p:cNvPr id="70674" name="Bildtext höger 49"/>
              <p:cNvSpPr>
                <a:spLocks noChangeArrowheads="1"/>
              </p:cNvSpPr>
              <p:nvPr/>
            </p:nvSpPr>
            <p:spPr bwMode="auto">
              <a:xfrm>
                <a:off x="272480" y="1583123"/>
                <a:ext cx="2880320" cy="936104"/>
              </a:xfrm>
              <a:prstGeom prst="rightArrowCallout">
                <a:avLst>
                  <a:gd name="adj1" fmla="val 25000"/>
                  <a:gd name="adj2" fmla="val 25000"/>
                  <a:gd name="adj3" fmla="val 25000"/>
                  <a:gd name="adj4" fmla="val 64977"/>
                </a:avLst>
              </a:prstGeom>
              <a:noFill/>
              <a:ln w="6350" algn="ctr">
                <a:solidFill>
                  <a:schemeClr val="tx1"/>
                </a:solidFill>
                <a:round/>
                <a:headEnd/>
                <a:tailEnd/>
              </a:ln>
            </p:spPr>
            <p:txBody>
              <a:bodyPr/>
              <a:lstStyle/>
              <a:p>
                <a:pPr eaLnBrk="0" hangingPunct="0"/>
                <a:endParaRPr lang="sv-SE"/>
              </a:p>
            </p:txBody>
          </p:sp>
          <p:sp>
            <p:nvSpPr>
              <p:cNvPr id="51" name="Rektangel 50"/>
              <p:cNvSpPr/>
              <p:nvPr/>
            </p:nvSpPr>
            <p:spPr>
              <a:xfrm>
                <a:off x="272480" y="1714876"/>
                <a:ext cx="2016246" cy="698657"/>
              </a:xfrm>
              <a:prstGeom prst="rect">
                <a:avLst/>
              </a:prstGeom>
            </p:spPr>
            <p:txBody>
              <a:bodyPr>
                <a:spAutoFit/>
              </a:bodyPr>
              <a:lstStyle/>
              <a:p>
                <a:pPr eaLnBrk="0" hangingPunct="0">
                  <a:defRPr/>
                </a:pPr>
                <a:r>
                  <a:rPr lang="en-US" sz="2200" dirty="0">
                    <a:solidFill>
                      <a:srgbClr val="FF0000"/>
                    </a:solidFill>
                    <a:latin typeface="+mn-lt"/>
                    <a:cs typeface="+mn-cs"/>
                  </a:rPr>
                  <a:t>food , rest  &amp; muscular work</a:t>
                </a:r>
                <a:endParaRPr lang="sv-SE" sz="2200" dirty="0">
                  <a:solidFill>
                    <a:srgbClr val="FF0000"/>
                  </a:solidFill>
                  <a:latin typeface="+mn-lt"/>
                  <a:cs typeface="+mn-cs"/>
                </a:endParaRPr>
              </a:p>
            </p:txBody>
          </p:sp>
        </p:grpSp>
        <p:pic>
          <p:nvPicPr>
            <p:cNvPr id="70673" name="Bildobjekt 25" descr="Cold Person.BMP"/>
            <p:cNvPicPr>
              <a:picLocks noChangeAspect="1"/>
            </p:cNvPicPr>
            <p:nvPr/>
          </p:nvPicPr>
          <p:blipFill>
            <a:blip r:embed="rId6" cstate="screen"/>
            <a:srcRect/>
            <a:stretch>
              <a:fillRect/>
            </a:stretch>
          </p:blipFill>
          <p:spPr bwMode="auto">
            <a:xfrm>
              <a:off x="4557216" y="1601138"/>
              <a:ext cx="940540" cy="1370708"/>
            </a:xfrm>
            <a:prstGeom prst="rect">
              <a:avLst/>
            </a:prstGeom>
            <a:noFill/>
            <a:ln w="9525">
              <a:noFill/>
              <a:miter lim="800000"/>
              <a:headEnd/>
              <a:tailEnd/>
            </a:ln>
          </p:spPr>
        </p:pic>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ubrik 1"/>
          <p:cNvSpPr>
            <a:spLocks noGrp="1"/>
          </p:cNvSpPr>
          <p:nvPr>
            <p:ph type="title"/>
          </p:nvPr>
        </p:nvSpPr>
        <p:spPr>
          <a:xfrm>
            <a:off x="6608763" y="0"/>
            <a:ext cx="3297237" cy="692150"/>
          </a:xfrm>
          <a:blipFill dpi="0" rotWithShape="1">
            <a:blip r:embed="rId3" cstate="screen"/>
            <a:srcRect/>
            <a:tile tx="0" ty="0" sx="100000" sy="100000" flip="none" algn="tl"/>
          </a:blipFill>
        </p:spPr>
        <p:txBody>
          <a:bodyPr/>
          <a:lstStyle/>
          <a:p>
            <a:pPr algn="r"/>
            <a:r>
              <a:rPr sz="2800"/>
              <a:t>Cold Environment </a:t>
            </a:r>
          </a:p>
        </p:txBody>
      </p:sp>
      <p:sp>
        <p:nvSpPr>
          <p:cNvPr id="15" name="Rektangel 14"/>
          <p:cNvSpPr>
            <a:spLocks noChangeArrowheads="1"/>
          </p:cNvSpPr>
          <p:nvPr/>
        </p:nvSpPr>
        <p:spPr bwMode="auto">
          <a:xfrm>
            <a:off x="344488" y="1052513"/>
            <a:ext cx="4608512" cy="1144587"/>
          </a:xfrm>
          <a:prstGeom prst="rect">
            <a:avLst/>
          </a:prstGeom>
          <a:noFill/>
          <a:ln w="9525">
            <a:noFill/>
            <a:miter lim="800000"/>
            <a:headEnd/>
            <a:tailEnd/>
          </a:ln>
        </p:spPr>
        <p:txBody>
          <a:bodyPr>
            <a:spAutoFit/>
          </a:bodyPr>
          <a:lstStyle/>
          <a:p>
            <a:pPr marL="0" lvl="1">
              <a:lnSpc>
                <a:spcPct val="95000"/>
              </a:lnSpc>
              <a:buClr>
                <a:srgbClr val="000000"/>
              </a:buClr>
            </a:pPr>
            <a:r>
              <a:rPr lang="en-US" b="1">
                <a:latin typeface="Arial" pitchFamily="34" charset="0"/>
              </a:rPr>
              <a:t>Cold environment </a:t>
            </a:r>
            <a:r>
              <a:rPr lang="en-US">
                <a:latin typeface="Arial" pitchFamily="34" charset="0"/>
              </a:rPr>
              <a:t>= Conditions that cause greater than normal body heat losses:</a:t>
            </a:r>
          </a:p>
        </p:txBody>
      </p:sp>
      <p:sp>
        <p:nvSpPr>
          <p:cNvPr id="18" name="Rektangel 17"/>
          <p:cNvSpPr/>
          <p:nvPr/>
        </p:nvSpPr>
        <p:spPr>
          <a:xfrm>
            <a:off x="415925" y="3716338"/>
            <a:ext cx="4968875" cy="461962"/>
          </a:xfrm>
          <a:prstGeom prst="rect">
            <a:avLst/>
          </a:prstGeom>
          <a:blipFill>
            <a:blip r:embed="rId3" cstate="screen"/>
            <a:tile tx="0" ty="0" sx="100000" sy="100000" flip="none" algn="tl"/>
          </a:blipFill>
        </p:spPr>
        <p:txBody>
          <a:bodyPr lIns="108000">
            <a:spAutoFit/>
          </a:bodyPr>
          <a:lstStyle/>
          <a:p>
            <a:pPr eaLnBrk="0" hangingPunct="0">
              <a:defRPr/>
            </a:pPr>
            <a:r>
              <a:rPr lang="en-US" b="1" dirty="0">
                <a:solidFill>
                  <a:srgbClr val="FF0000"/>
                </a:solidFill>
                <a:latin typeface="+mn-lt"/>
                <a:cs typeface="+mn-cs"/>
              </a:rPr>
              <a:t>The body responds to cold by:</a:t>
            </a:r>
            <a:endParaRPr lang="sv-SE" b="1" dirty="0">
              <a:solidFill>
                <a:srgbClr val="FF0000"/>
              </a:solidFill>
              <a:latin typeface="+mn-lt"/>
              <a:cs typeface="+mn-cs"/>
            </a:endParaRPr>
          </a:p>
        </p:txBody>
      </p:sp>
      <p:pic>
        <p:nvPicPr>
          <p:cNvPr id="72708" name="Picture 5"/>
          <p:cNvPicPr>
            <a:picLocks noChangeAspect="1" noChangeArrowheads="1"/>
          </p:cNvPicPr>
          <p:nvPr/>
        </p:nvPicPr>
        <p:blipFill>
          <a:blip r:embed="rId4" cstate="screen"/>
          <a:srcRect/>
          <a:stretch>
            <a:fillRect/>
          </a:stretch>
        </p:blipFill>
        <p:spPr bwMode="auto">
          <a:xfrm>
            <a:off x="5097463" y="1484313"/>
            <a:ext cx="2006600" cy="1296987"/>
          </a:xfrm>
          <a:prstGeom prst="rect">
            <a:avLst/>
          </a:prstGeom>
          <a:noFill/>
          <a:ln w="9525">
            <a:noFill/>
            <a:miter lim="800000"/>
            <a:headEnd/>
            <a:tailEnd/>
          </a:ln>
        </p:spPr>
      </p:pic>
      <p:sp>
        <p:nvSpPr>
          <p:cNvPr id="29" name="Rektangel 28"/>
          <p:cNvSpPr/>
          <p:nvPr/>
        </p:nvSpPr>
        <p:spPr>
          <a:xfrm>
            <a:off x="416496" y="2060848"/>
            <a:ext cx="4953000" cy="1569660"/>
          </a:xfrm>
          <a:prstGeom prst="rect">
            <a:avLst/>
          </a:prstGeom>
          <a:blipFill>
            <a:blip r:embed="rId5" cstate="screen">
              <a:duotone>
                <a:schemeClr val="accent3">
                  <a:shade val="45000"/>
                  <a:satMod val="135000"/>
                </a:schemeClr>
                <a:prstClr val="white"/>
              </a:duotone>
            </a:blip>
            <a:stretch>
              <a:fillRect/>
            </a:stretch>
          </a:blipFill>
        </p:spPr>
        <p:txBody>
          <a:bodyPr>
            <a:spAutoFit/>
          </a:bodyPr>
          <a:lstStyle/>
          <a:p>
            <a:pPr lvl="1" indent="-457200">
              <a:buClr>
                <a:srgbClr val="000000"/>
              </a:buClr>
              <a:buFont typeface="Arial" pitchFamily="34" charset="0"/>
              <a:buChar char="•"/>
              <a:defRPr/>
            </a:pPr>
            <a:r>
              <a:rPr lang="en-US" dirty="0">
                <a:latin typeface="Arial" pitchFamily="34" charset="0"/>
              </a:rPr>
              <a:t>Low air temperature</a:t>
            </a:r>
          </a:p>
          <a:p>
            <a:pPr lvl="1" indent="-457200">
              <a:buClr>
                <a:srgbClr val="000000"/>
              </a:buClr>
              <a:buFont typeface="Arial" pitchFamily="34" charset="0"/>
              <a:buChar char="•"/>
              <a:defRPr/>
            </a:pPr>
            <a:r>
              <a:rPr lang="en-US" dirty="0">
                <a:latin typeface="Arial" pitchFamily="34" charset="0"/>
              </a:rPr>
              <a:t>Radiant temperature</a:t>
            </a:r>
          </a:p>
          <a:p>
            <a:pPr lvl="1" indent="-457200">
              <a:buClr>
                <a:srgbClr val="000000"/>
              </a:buClr>
              <a:buFont typeface="Arial" pitchFamily="34" charset="0"/>
              <a:buChar char="•"/>
              <a:defRPr/>
            </a:pPr>
            <a:r>
              <a:rPr lang="en-US" dirty="0">
                <a:latin typeface="Arial" pitchFamily="34" charset="0"/>
              </a:rPr>
              <a:t>High cool wind speed</a:t>
            </a:r>
          </a:p>
          <a:p>
            <a:pPr lvl="1" indent="-457200">
              <a:buClr>
                <a:srgbClr val="000000"/>
              </a:buClr>
              <a:buFont typeface="Arial" pitchFamily="34" charset="0"/>
              <a:buChar char="•"/>
              <a:defRPr/>
            </a:pPr>
            <a:r>
              <a:rPr lang="en-US" dirty="0">
                <a:latin typeface="Arial" pitchFamily="34" charset="0"/>
              </a:rPr>
              <a:t>Air humidity</a:t>
            </a:r>
          </a:p>
        </p:txBody>
      </p:sp>
      <p:sp>
        <p:nvSpPr>
          <p:cNvPr id="13" name="Rectangle 12"/>
          <p:cNvSpPr/>
          <p:nvPr/>
        </p:nvSpPr>
        <p:spPr>
          <a:xfrm>
            <a:off x="344488" y="4221163"/>
            <a:ext cx="5832475" cy="461962"/>
          </a:xfrm>
          <a:prstGeom prst="rect">
            <a:avLst/>
          </a:prstGeom>
        </p:spPr>
        <p:txBody>
          <a:bodyPr>
            <a:spAutoFit/>
          </a:bodyPr>
          <a:lstStyle/>
          <a:p>
            <a:pPr eaLnBrk="0" hangingPunct="0">
              <a:buFont typeface="Arial" pitchFamily="34" charset="0"/>
              <a:buChar char="•"/>
              <a:defRPr/>
            </a:pPr>
            <a:r>
              <a:rPr lang="en-US" dirty="0">
                <a:latin typeface="+mj-lt"/>
                <a:cs typeface="+mn-cs"/>
              </a:rPr>
              <a:t> Constricting dermal blood vessels</a:t>
            </a:r>
          </a:p>
        </p:txBody>
      </p:sp>
      <p:sp>
        <p:nvSpPr>
          <p:cNvPr id="10" name="Rektangel 9"/>
          <p:cNvSpPr/>
          <p:nvPr/>
        </p:nvSpPr>
        <p:spPr>
          <a:xfrm>
            <a:off x="340975" y="4797425"/>
            <a:ext cx="2233613" cy="461963"/>
          </a:xfrm>
          <a:prstGeom prst="rect">
            <a:avLst/>
          </a:prstGeom>
        </p:spPr>
        <p:txBody>
          <a:bodyPr>
            <a:spAutoFit/>
          </a:bodyPr>
          <a:lstStyle/>
          <a:p>
            <a:pPr eaLnBrk="0" hangingPunct="0">
              <a:buFont typeface="Arial" pitchFamily="34" charset="0"/>
              <a:buChar char="•"/>
              <a:defRPr/>
            </a:pPr>
            <a:r>
              <a:rPr lang="en-US" dirty="0">
                <a:latin typeface="+mj-lt"/>
                <a:cs typeface="+mn-cs"/>
              </a:rPr>
              <a:t> Shivering</a:t>
            </a:r>
          </a:p>
        </p:txBody>
      </p:sp>
      <p:pic>
        <p:nvPicPr>
          <p:cNvPr id="72714" name="Picture 10" descr="1.jpg"/>
          <p:cNvPicPr>
            <a:picLocks noChangeAspect="1"/>
          </p:cNvPicPr>
          <p:nvPr/>
        </p:nvPicPr>
        <p:blipFill>
          <a:blip r:embed="rId6" cstate="screen"/>
          <a:srcRect/>
          <a:stretch>
            <a:fillRect/>
          </a:stretch>
        </p:blipFill>
        <p:spPr bwMode="auto">
          <a:xfrm>
            <a:off x="5849938" y="2852738"/>
            <a:ext cx="4056062" cy="2790825"/>
          </a:xfrm>
          <a:prstGeom prst="rect">
            <a:avLst/>
          </a:prstGeom>
          <a:noFill/>
          <a:ln w="9525">
            <a:noFill/>
            <a:miter lim="800000"/>
            <a:headEnd/>
            <a:tailEnd/>
          </a:ln>
        </p:spPr>
      </p:pic>
      <p:pic>
        <p:nvPicPr>
          <p:cNvPr id="72715" name="Picture 11" descr="1.jpg"/>
          <p:cNvPicPr>
            <a:picLocks noChangeAspect="1"/>
          </p:cNvPicPr>
          <p:nvPr/>
        </p:nvPicPr>
        <p:blipFill>
          <a:blip r:embed="rId7" cstate="screen"/>
          <a:srcRect/>
          <a:stretch>
            <a:fillRect/>
          </a:stretch>
        </p:blipFill>
        <p:spPr bwMode="auto">
          <a:xfrm>
            <a:off x="7905750" y="981075"/>
            <a:ext cx="1755775" cy="184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7" descr="1.jpg"/>
          <p:cNvPicPr>
            <a:picLocks noChangeAspect="1"/>
          </p:cNvPicPr>
          <p:nvPr/>
        </p:nvPicPr>
        <p:blipFill>
          <a:blip r:embed="rId3" cstate="screen"/>
          <a:srcRect/>
          <a:stretch>
            <a:fillRect/>
          </a:stretch>
        </p:blipFill>
        <p:spPr bwMode="auto">
          <a:xfrm>
            <a:off x="5856288" y="981075"/>
            <a:ext cx="4049712" cy="5089525"/>
          </a:xfrm>
          <a:prstGeom prst="rect">
            <a:avLst/>
          </a:prstGeom>
          <a:noFill/>
          <a:ln w="9525">
            <a:noFill/>
            <a:miter lim="800000"/>
            <a:headEnd/>
            <a:tailEnd/>
          </a:ln>
        </p:spPr>
      </p:pic>
      <p:sp>
        <p:nvSpPr>
          <p:cNvPr id="11" name="Rektangel 10"/>
          <p:cNvSpPr/>
          <p:nvPr/>
        </p:nvSpPr>
        <p:spPr>
          <a:xfrm>
            <a:off x="0" y="6149975"/>
            <a:ext cx="9906000" cy="708025"/>
          </a:xfrm>
          <a:prstGeom prst="rect">
            <a:avLst/>
          </a:prstGeom>
          <a:blipFill>
            <a:blip r:embed="rId4" cstate="screen"/>
            <a:tile tx="0" ty="0" sx="100000" sy="100000" flip="none" algn="tl"/>
          </a:blipFill>
        </p:spPr>
        <p:txBody>
          <a:bodyPr>
            <a:spAutoFit/>
          </a:bodyPr>
          <a:lstStyle/>
          <a:p>
            <a:pPr algn="r" eaLnBrk="0" hangingPunct="0">
              <a:defRPr/>
            </a:pPr>
            <a:r>
              <a:rPr lang="en-US" sz="2000" dirty="0">
                <a:latin typeface="+mn-lt"/>
                <a:cs typeface="+mn-cs"/>
              </a:rPr>
              <a:t>Convection increases with higher wind speed, </a:t>
            </a:r>
          </a:p>
          <a:p>
            <a:pPr algn="r" eaLnBrk="0" hangingPunct="0">
              <a:defRPr/>
            </a:pPr>
            <a:r>
              <a:rPr lang="en-US" sz="2000" dirty="0">
                <a:latin typeface="+mn-lt"/>
                <a:cs typeface="+mn-cs"/>
              </a:rPr>
              <a:t>conduction occurs from hands to the cold spade and from feet to the ground</a:t>
            </a:r>
            <a:endParaRPr lang="en-CA" sz="2000" dirty="0">
              <a:latin typeface="+mn-lt"/>
              <a:cs typeface="Times New Roman" pitchFamily="18" charset="0"/>
            </a:endParaRPr>
          </a:p>
        </p:txBody>
      </p:sp>
      <p:sp>
        <p:nvSpPr>
          <p:cNvPr id="15" name="Rubrik 1"/>
          <p:cNvSpPr txBox="1">
            <a:spLocks/>
          </p:cNvSpPr>
          <p:nvPr/>
        </p:nvSpPr>
        <p:spPr bwMode="auto">
          <a:xfrm>
            <a:off x="4089400" y="0"/>
            <a:ext cx="5816600" cy="692150"/>
          </a:xfrm>
          <a:prstGeom prst="rect">
            <a:avLst/>
          </a:prstGeom>
          <a:blipFill>
            <a:blip r:embed="rId5" cstate="screen"/>
            <a:tile tx="0" ty="0" sx="100000" sy="100000" flip="none" algn="tl"/>
          </a:blipFill>
          <a:ln w="9525">
            <a:noFill/>
            <a:miter lim="800000"/>
            <a:headEnd/>
            <a:tailEnd/>
          </a:ln>
          <a:effectLst/>
        </p:spPr>
        <p:txBody>
          <a:bodyPr anchor="ctr"/>
          <a:lstStyle/>
          <a:p>
            <a:pPr algn="r">
              <a:defRPr/>
            </a:pPr>
            <a:r>
              <a:rPr lang="en-GB" sz="2800" b="1" kern="0" dirty="0">
                <a:solidFill>
                  <a:schemeClr val="tx2"/>
                </a:solidFill>
                <a:latin typeface="+mj-lt"/>
                <a:ea typeface="+mj-ea"/>
                <a:cs typeface="+mj-cs"/>
              </a:rPr>
              <a:t>How do we lose heat in the cold?</a:t>
            </a:r>
            <a:endParaRPr lang="sv-SE" sz="2800" b="1" kern="0" dirty="0">
              <a:solidFill>
                <a:schemeClr val="tx2"/>
              </a:solidFill>
              <a:latin typeface="+mj-lt"/>
              <a:ea typeface="+mj-ea"/>
              <a:cs typeface="+mj-cs"/>
            </a:endParaRPr>
          </a:p>
        </p:txBody>
      </p:sp>
      <p:sp>
        <p:nvSpPr>
          <p:cNvPr id="2050" name="Text Box 2"/>
          <p:cNvSpPr txBox="1">
            <a:spLocks noChangeArrowheads="1"/>
          </p:cNvSpPr>
          <p:nvPr/>
        </p:nvSpPr>
        <p:spPr bwMode="auto">
          <a:xfrm>
            <a:off x="7689850" y="4076700"/>
            <a:ext cx="1727200" cy="288925"/>
          </a:xfrm>
          <a:prstGeom prst="rect">
            <a:avLst/>
          </a:prstGeom>
          <a:solidFill>
            <a:srgbClr val="FFFFFF"/>
          </a:solidFill>
          <a:ln w="9525">
            <a:noFill/>
            <a:miter lim="800000"/>
            <a:headEnd/>
            <a:tailEnd/>
          </a:ln>
        </p:spPr>
        <p:txBody>
          <a:bodyPr/>
          <a:lstStyle/>
          <a:p>
            <a:pPr>
              <a:spcAft>
                <a:spcPts val="1000"/>
              </a:spcAft>
              <a:defRPr/>
            </a:pPr>
            <a:r>
              <a:rPr lang="sv-SE" altLang="zh-CN" sz="2000" b="1" i="1" dirty="0" err="1">
                <a:solidFill>
                  <a:srgbClr val="0F0F0F"/>
                </a:solidFill>
                <a:latin typeface="+mn-lt"/>
                <a:ea typeface="SimSun" pitchFamily="2" charset="-122"/>
              </a:rPr>
              <a:t>Convection</a:t>
            </a:r>
            <a:endParaRPr lang="sv-SE" sz="2000" dirty="0">
              <a:latin typeface="+mn-lt"/>
            </a:endParaRPr>
          </a:p>
        </p:txBody>
      </p:sp>
      <p:sp>
        <p:nvSpPr>
          <p:cNvPr id="12" name="Text Box 2"/>
          <p:cNvSpPr txBox="1">
            <a:spLocks noChangeArrowheads="1"/>
          </p:cNvSpPr>
          <p:nvPr/>
        </p:nvSpPr>
        <p:spPr bwMode="auto">
          <a:xfrm>
            <a:off x="6681788" y="3284538"/>
            <a:ext cx="1366837" cy="288925"/>
          </a:xfrm>
          <a:prstGeom prst="rect">
            <a:avLst/>
          </a:prstGeom>
          <a:solidFill>
            <a:srgbClr val="FFFFFF"/>
          </a:solidFill>
          <a:ln w="9525">
            <a:noFill/>
            <a:miter lim="800000"/>
            <a:headEnd/>
            <a:tailEnd/>
          </a:ln>
        </p:spPr>
        <p:txBody>
          <a:bodyPr/>
          <a:lstStyle/>
          <a:p>
            <a:pPr>
              <a:spcAft>
                <a:spcPts val="1000"/>
              </a:spcAft>
              <a:defRPr/>
            </a:pPr>
            <a:r>
              <a:rPr lang="sv-SE" altLang="zh-CN" sz="2000" b="1" i="1" dirty="0" err="1">
                <a:solidFill>
                  <a:srgbClr val="0F0F0F"/>
                </a:solidFill>
                <a:latin typeface="+mn-lt"/>
                <a:ea typeface="SimSun" pitchFamily="2" charset="-122"/>
              </a:rPr>
              <a:t>Radiation</a:t>
            </a:r>
            <a:endParaRPr lang="sv-SE" sz="2000" dirty="0">
              <a:latin typeface="+mn-lt"/>
            </a:endParaRPr>
          </a:p>
        </p:txBody>
      </p:sp>
      <p:sp>
        <p:nvSpPr>
          <p:cNvPr id="13" name="Text Box 2"/>
          <p:cNvSpPr txBox="1">
            <a:spLocks noChangeArrowheads="1"/>
          </p:cNvSpPr>
          <p:nvPr/>
        </p:nvSpPr>
        <p:spPr bwMode="auto">
          <a:xfrm>
            <a:off x="4881563" y="3284538"/>
            <a:ext cx="1871662" cy="360362"/>
          </a:xfrm>
          <a:prstGeom prst="rect">
            <a:avLst/>
          </a:prstGeom>
          <a:solidFill>
            <a:srgbClr val="FFFFFF"/>
          </a:solidFill>
          <a:ln w="9525">
            <a:noFill/>
            <a:miter lim="800000"/>
            <a:headEnd/>
            <a:tailEnd/>
          </a:ln>
        </p:spPr>
        <p:txBody>
          <a:bodyPr/>
          <a:lstStyle/>
          <a:p>
            <a:pPr>
              <a:spcAft>
                <a:spcPts val="1000"/>
              </a:spcAft>
              <a:defRPr/>
            </a:pPr>
            <a:r>
              <a:rPr lang="sv-SE" altLang="zh-CN" sz="2000" b="1" i="1" dirty="0">
                <a:solidFill>
                  <a:srgbClr val="0F0F0F"/>
                </a:solidFill>
                <a:latin typeface="+mn-lt"/>
                <a:ea typeface="SimSun" pitchFamily="2" charset="-122"/>
              </a:rPr>
              <a:t>Evaporation</a:t>
            </a:r>
            <a:endParaRPr lang="sv-SE" sz="2000" dirty="0">
              <a:latin typeface="+mn-lt"/>
            </a:endParaRPr>
          </a:p>
        </p:txBody>
      </p:sp>
      <p:grpSp>
        <p:nvGrpSpPr>
          <p:cNvPr id="74759" name="Grupp 26"/>
          <p:cNvGrpSpPr>
            <a:grpSpLocks/>
          </p:cNvGrpSpPr>
          <p:nvPr/>
        </p:nvGrpSpPr>
        <p:grpSpPr bwMode="auto">
          <a:xfrm>
            <a:off x="6969125" y="2781300"/>
            <a:ext cx="927100" cy="512763"/>
            <a:chOff x="6969224" y="2780928"/>
            <a:chExt cx="927720" cy="512440"/>
          </a:xfrm>
        </p:grpSpPr>
        <p:cxnSp>
          <p:nvCxnSpPr>
            <p:cNvPr id="74791" name="Kurva 16"/>
            <p:cNvCxnSpPr>
              <a:cxnSpLocks noChangeShapeType="1"/>
            </p:cNvCxnSpPr>
            <p:nvPr/>
          </p:nvCxnSpPr>
          <p:spPr bwMode="auto">
            <a:xfrm rot="10800000" flipV="1">
              <a:off x="6969224" y="2780928"/>
              <a:ext cx="648072" cy="432048"/>
            </a:xfrm>
            <a:prstGeom prst="curvedConnector3">
              <a:avLst>
                <a:gd name="adj1" fmla="val 50000"/>
              </a:avLst>
            </a:prstGeom>
            <a:noFill/>
            <a:ln w="9525" algn="ctr">
              <a:solidFill>
                <a:schemeClr val="tx1"/>
              </a:solidFill>
              <a:round/>
              <a:headEnd/>
              <a:tailEnd type="arrow" w="med" len="med"/>
            </a:ln>
          </p:spPr>
        </p:cxnSp>
        <p:cxnSp>
          <p:nvCxnSpPr>
            <p:cNvPr id="74792" name="Kurva 20"/>
            <p:cNvCxnSpPr>
              <a:cxnSpLocks noChangeShapeType="1"/>
            </p:cNvCxnSpPr>
            <p:nvPr/>
          </p:nvCxnSpPr>
          <p:spPr bwMode="auto">
            <a:xfrm rot="10800000" flipV="1">
              <a:off x="7185248" y="2780928"/>
              <a:ext cx="711696" cy="512440"/>
            </a:xfrm>
            <a:prstGeom prst="curvedConnector3">
              <a:avLst>
                <a:gd name="adj1" fmla="val 50000"/>
              </a:avLst>
            </a:prstGeom>
            <a:noFill/>
            <a:ln w="9525" algn="ctr">
              <a:solidFill>
                <a:schemeClr val="tx1"/>
              </a:solidFill>
              <a:round/>
              <a:headEnd/>
              <a:tailEnd type="arrow" w="med" len="med"/>
            </a:ln>
          </p:spPr>
        </p:cxnSp>
      </p:grpSp>
      <p:sp>
        <p:nvSpPr>
          <p:cNvPr id="74760" name="Frihandsfigur 27"/>
          <p:cNvSpPr>
            <a:spLocks/>
          </p:cNvSpPr>
          <p:nvPr/>
        </p:nvSpPr>
        <p:spPr bwMode="auto">
          <a:xfrm>
            <a:off x="6105525" y="3573463"/>
            <a:ext cx="419100" cy="288925"/>
          </a:xfrm>
          <a:custGeom>
            <a:avLst/>
            <a:gdLst>
              <a:gd name="T0" fmla="*/ 419725 w 419725"/>
              <a:gd name="T1" fmla="*/ 289553 h 289553"/>
              <a:gd name="T2" fmla="*/ 329784 w 419725"/>
              <a:gd name="T3" fmla="*/ 259573 h 289553"/>
              <a:gd name="T4" fmla="*/ 299803 w 419725"/>
              <a:gd name="T5" fmla="*/ 229592 h 289553"/>
              <a:gd name="T6" fmla="*/ 209862 w 419725"/>
              <a:gd name="T7" fmla="*/ 169632 h 289553"/>
              <a:gd name="T8" fmla="*/ 134912 w 419725"/>
              <a:gd name="T9" fmla="*/ 124661 h 289553"/>
              <a:gd name="T10" fmla="*/ 119921 w 419725"/>
              <a:gd name="T11" fmla="*/ 79691 h 289553"/>
              <a:gd name="T12" fmla="*/ 44971 w 419725"/>
              <a:gd name="T13" fmla="*/ 4740 h 289553"/>
              <a:gd name="T14" fmla="*/ 0 w 419725"/>
              <a:gd name="T15" fmla="*/ 4740 h 2895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725" h="289553">
                <a:moveTo>
                  <a:pt x="419725" y="289553"/>
                </a:moveTo>
                <a:cubicBezTo>
                  <a:pt x="389745" y="279560"/>
                  <a:pt x="352130" y="281919"/>
                  <a:pt x="329784" y="259573"/>
                </a:cubicBezTo>
                <a:cubicBezTo>
                  <a:pt x="319790" y="249579"/>
                  <a:pt x="311110" y="238072"/>
                  <a:pt x="299803" y="229592"/>
                </a:cubicBezTo>
                <a:cubicBezTo>
                  <a:pt x="270978" y="207973"/>
                  <a:pt x="235340" y="195111"/>
                  <a:pt x="209862" y="169632"/>
                </a:cubicBezTo>
                <a:cubicBezTo>
                  <a:pt x="168709" y="128478"/>
                  <a:pt x="193290" y="144120"/>
                  <a:pt x="134912" y="124661"/>
                </a:cubicBezTo>
                <a:cubicBezTo>
                  <a:pt x="129915" y="109671"/>
                  <a:pt x="126987" y="93824"/>
                  <a:pt x="119921" y="79691"/>
                </a:cubicBezTo>
                <a:cubicBezTo>
                  <a:pt x="103931" y="47711"/>
                  <a:pt x="80948" y="16732"/>
                  <a:pt x="44971" y="4740"/>
                </a:cubicBezTo>
                <a:cubicBezTo>
                  <a:pt x="30750" y="0"/>
                  <a:pt x="14990" y="4740"/>
                  <a:pt x="0" y="4740"/>
                </a:cubicBezTo>
              </a:path>
            </a:pathLst>
          </a:custGeom>
          <a:solidFill>
            <a:schemeClr val="accent1"/>
          </a:solidFill>
          <a:ln w="6350" cap="flat" cmpd="sng" algn="ctr">
            <a:solidFill>
              <a:schemeClr val="tx1"/>
            </a:solidFill>
            <a:prstDash val="dash"/>
            <a:round/>
            <a:headEnd type="none" w="med" len="med"/>
            <a:tailEnd type="none" w="med" len="med"/>
          </a:ln>
        </p:spPr>
        <p:txBody>
          <a:bodyPr/>
          <a:lstStyle/>
          <a:p>
            <a:endParaRPr lang="en-US"/>
          </a:p>
        </p:txBody>
      </p:sp>
      <p:sp>
        <p:nvSpPr>
          <p:cNvPr id="74761" name="Frihandsfigur 28"/>
          <p:cNvSpPr>
            <a:spLocks/>
          </p:cNvSpPr>
          <p:nvPr/>
        </p:nvSpPr>
        <p:spPr bwMode="auto">
          <a:xfrm>
            <a:off x="6103938" y="3714750"/>
            <a:ext cx="419100" cy="290513"/>
          </a:xfrm>
          <a:custGeom>
            <a:avLst/>
            <a:gdLst>
              <a:gd name="T0" fmla="*/ 419725 w 419725"/>
              <a:gd name="T1" fmla="*/ 289553 h 289553"/>
              <a:gd name="T2" fmla="*/ 329784 w 419725"/>
              <a:gd name="T3" fmla="*/ 259573 h 289553"/>
              <a:gd name="T4" fmla="*/ 299803 w 419725"/>
              <a:gd name="T5" fmla="*/ 229592 h 289553"/>
              <a:gd name="T6" fmla="*/ 209862 w 419725"/>
              <a:gd name="T7" fmla="*/ 169632 h 289553"/>
              <a:gd name="T8" fmla="*/ 134912 w 419725"/>
              <a:gd name="T9" fmla="*/ 124661 h 289553"/>
              <a:gd name="T10" fmla="*/ 119921 w 419725"/>
              <a:gd name="T11" fmla="*/ 79691 h 289553"/>
              <a:gd name="T12" fmla="*/ 44971 w 419725"/>
              <a:gd name="T13" fmla="*/ 4740 h 289553"/>
              <a:gd name="T14" fmla="*/ 0 w 419725"/>
              <a:gd name="T15" fmla="*/ 4740 h 2895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725" h="289553">
                <a:moveTo>
                  <a:pt x="419725" y="289553"/>
                </a:moveTo>
                <a:cubicBezTo>
                  <a:pt x="389745" y="279560"/>
                  <a:pt x="352130" y="281919"/>
                  <a:pt x="329784" y="259573"/>
                </a:cubicBezTo>
                <a:cubicBezTo>
                  <a:pt x="319790" y="249579"/>
                  <a:pt x="311110" y="238072"/>
                  <a:pt x="299803" y="229592"/>
                </a:cubicBezTo>
                <a:cubicBezTo>
                  <a:pt x="270978" y="207973"/>
                  <a:pt x="235340" y="195111"/>
                  <a:pt x="209862" y="169632"/>
                </a:cubicBezTo>
                <a:cubicBezTo>
                  <a:pt x="168709" y="128478"/>
                  <a:pt x="193290" y="144120"/>
                  <a:pt x="134912" y="124661"/>
                </a:cubicBezTo>
                <a:cubicBezTo>
                  <a:pt x="129915" y="109671"/>
                  <a:pt x="126987" y="93824"/>
                  <a:pt x="119921" y="79691"/>
                </a:cubicBezTo>
                <a:cubicBezTo>
                  <a:pt x="103931" y="47711"/>
                  <a:pt x="80948" y="16732"/>
                  <a:pt x="44971" y="4740"/>
                </a:cubicBezTo>
                <a:cubicBezTo>
                  <a:pt x="30750" y="0"/>
                  <a:pt x="14990" y="4740"/>
                  <a:pt x="0" y="4740"/>
                </a:cubicBezTo>
              </a:path>
            </a:pathLst>
          </a:custGeom>
          <a:solidFill>
            <a:schemeClr val="accent1"/>
          </a:solidFill>
          <a:ln w="9525" cap="flat" cmpd="sng" algn="ctr">
            <a:solidFill>
              <a:schemeClr val="tx1"/>
            </a:solidFill>
            <a:prstDash val="dash"/>
            <a:round/>
            <a:headEnd type="none" w="med" len="med"/>
            <a:tailEnd type="none" w="med" len="med"/>
          </a:ln>
        </p:spPr>
        <p:txBody>
          <a:bodyPr/>
          <a:lstStyle/>
          <a:p>
            <a:endParaRPr lang="en-US"/>
          </a:p>
        </p:txBody>
      </p:sp>
      <p:graphicFrame>
        <p:nvGraphicFramePr>
          <p:cNvPr id="44" name="Tabell 43"/>
          <p:cNvGraphicFramePr>
            <a:graphicFrameLocks noGrp="1"/>
          </p:cNvGraphicFramePr>
          <p:nvPr>
            <p:extLst>
              <p:ext uri="{D42A27DB-BD31-4B8C-83A1-F6EECF244321}">
                <p14:modId xmlns:p14="http://schemas.microsoft.com/office/powerpoint/2010/main" xmlns="" val="1344330055"/>
              </p:ext>
            </p:extLst>
          </p:nvPr>
        </p:nvGraphicFramePr>
        <p:xfrm>
          <a:off x="200024" y="836712"/>
          <a:ext cx="4680967" cy="5011425"/>
        </p:xfrm>
        <a:graphic>
          <a:graphicData uri="http://schemas.openxmlformats.org/drawingml/2006/table">
            <a:tbl>
              <a:tblPr firstRow="1" bandRow="1">
                <a:tableStyleId>{7DF18680-E054-41AD-8BC1-D1AEF772440D}</a:tableStyleId>
              </a:tblPr>
              <a:tblGrid>
                <a:gridCol w="1383584"/>
                <a:gridCol w="1483823"/>
                <a:gridCol w="1813560"/>
              </a:tblGrid>
              <a:tr h="1021747">
                <a:tc>
                  <a:txBody>
                    <a:bodyPr/>
                    <a:lstStyle/>
                    <a:p>
                      <a:pPr algn="ctr"/>
                      <a:r>
                        <a:rPr lang="en-US" noProof="0" dirty="0" smtClean="0">
                          <a:solidFill>
                            <a:schemeClr val="tx1"/>
                          </a:solidFill>
                        </a:rPr>
                        <a:t>Mode of heat loss</a:t>
                      </a:r>
                      <a:endParaRPr lang="en-US" noProof="0" dirty="0">
                        <a:solidFill>
                          <a:schemeClr val="tx1"/>
                        </a:solidFill>
                      </a:endParaRPr>
                    </a:p>
                  </a:txBody>
                  <a:tcPr/>
                </a:tc>
                <a:tc>
                  <a:txBody>
                    <a:bodyPr/>
                    <a:lstStyle/>
                    <a:p>
                      <a:pPr algn="ctr"/>
                      <a:r>
                        <a:rPr lang="en-US" noProof="0" dirty="0" smtClean="0">
                          <a:solidFill>
                            <a:schemeClr val="tx1"/>
                          </a:solidFill>
                        </a:rPr>
                        <a:t>Climatic factor</a:t>
                      </a:r>
                      <a:endParaRPr lang="en-US" noProof="0" dirty="0">
                        <a:solidFill>
                          <a:schemeClr val="tx1"/>
                        </a:solidFill>
                      </a:endParaRPr>
                    </a:p>
                  </a:txBody>
                  <a:tcPr/>
                </a:tc>
                <a:tc>
                  <a:txBody>
                    <a:bodyPr/>
                    <a:lstStyle/>
                    <a:p>
                      <a:pPr algn="ctr"/>
                      <a:r>
                        <a:rPr lang="en-US" noProof="0" dirty="0" smtClean="0">
                          <a:solidFill>
                            <a:schemeClr val="tx1"/>
                          </a:solidFill>
                        </a:rPr>
                        <a:t>Other factors</a:t>
                      </a:r>
                      <a:endParaRPr lang="en-US" noProof="0" dirty="0">
                        <a:solidFill>
                          <a:schemeClr val="tx1"/>
                        </a:solidFill>
                      </a:endParaRPr>
                    </a:p>
                  </a:txBody>
                  <a:tcPr/>
                </a:tc>
              </a:tr>
              <a:tr h="827128">
                <a:tc>
                  <a:txBody>
                    <a:bodyPr/>
                    <a:lstStyle/>
                    <a:p>
                      <a:pPr algn="ctr"/>
                      <a:r>
                        <a:rPr lang="en-US" sz="1400" noProof="0" dirty="0" smtClean="0">
                          <a:solidFill>
                            <a:schemeClr val="tx1"/>
                          </a:solidFill>
                        </a:rPr>
                        <a:t>Convection</a:t>
                      </a:r>
                      <a:endParaRPr lang="en-US" sz="1400" noProof="0" dirty="0">
                        <a:solidFill>
                          <a:schemeClr val="tx1"/>
                        </a:solidFill>
                      </a:endParaRPr>
                    </a:p>
                  </a:txBody>
                  <a:tcPr/>
                </a:tc>
                <a:tc>
                  <a:txBody>
                    <a:bodyPr/>
                    <a:lstStyle/>
                    <a:p>
                      <a:pPr algn="ctr"/>
                      <a:r>
                        <a:rPr lang="en-US" sz="1400" noProof="0" dirty="0" smtClean="0">
                          <a:solidFill>
                            <a:schemeClr val="tx1"/>
                          </a:solidFill>
                        </a:rPr>
                        <a:t>Air temp</a:t>
                      </a:r>
                    </a:p>
                    <a:p>
                      <a:pPr algn="ctr"/>
                      <a:r>
                        <a:rPr lang="en-US" sz="1400" noProof="0" dirty="0" smtClean="0">
                          <a:solidFill>
                            <a:schemeClr val="tx1"/>
                          </a:solidFill>
                        </a:rPr>
                        <a:t>Wind speed</a:t>
                      </a:r>
                    </a:p>
                  </a:txBody>
                  <a:tcPr/>
                </a:tc>
                <a:tc>
                  <a:txBody>
                    <a:bodyPr/>
                    <a:lstStyle/>
                    <a:p>
                      <a:pPr algn="ctr"/>
                      <a:r>
                        <a:rPr lang="en-US" sz="1400" noProof="0" dirty="0" smtClean="0">
                          <a:solidFill>
                            <a:schemeClr val="tx1"/>
                          </a:solidFill>
                        </a:rPr>
                        <a:t>Activities</a:t>
                      </a:r>
                    </a:p>
                    <a:p>
                      <a:pPr algn="ctr"/>
                      <a:r>
                        <a:rPr lang="en-US" sz="1400" noProof="0" dirty="0" smtClean="0">
                          <a:solidFill>
                            <a:schemeClr val="tx1"/>
                          </a:solidFill>
                        </a:rPr>
                        <a:t>Clothing</a:t>
                      </a:r>
                      <a:r>
                        <a:rPr lang="en-US" sz="1400" baseline="0" noProof="0" dirty="0" smtClean="0">
                          <a:solidFill>
                            <a:schemeClr val="tx1"/>
                          </a:solidFill>
                        </a:rPr>
                        <a:t> isolation</a:t>
                      </a:r>
                      <a:endParaRPr lang="en-US" sz="1400" noProof="0" dirty="0">
                        <a:solidFill>
                          <a:schemeClr val="tx1"/>
                        </a:solidFill>
                      </a:endParaRPr>
                    </a:p>
                  </a:txBody>
                  <a:tcPr/>
                </a:tc>
              </a:tr>
              <a:tr h="827128">
                <a:tc>
                  <a:txBody>
                    <a:bodyPr/>
                    <a:lstStyle/>
                    <a:p>
                      <a:pPr algn="ctr"/>
                      <a:r>
                        <a:rPr lang="en-US" sz="1400" noProof="0" dirty="0" smtClean="0">
                          <a:solidFill>
                            <a:schemeClr val="tx1"/>
                          </a:solidFill>
                        </a:rPr>
                        <a:t>Radiation</a:t>
                      </a:r>
                      <a:endParaRPr lang="en-US" sz="1400" noProof="0" dirty="0">
                        <a:solidFill>
                          <a:schemeClr val="tx1"/>
                        </a:solidFill>
                      </a:endParaRPr>
                    </a:p>
                  </a:txBody>
                  <a:tcPr/>
                </a:tc>
                <a:tc>
                  <a:txBody>
                    <a:bodyPr/>
                    <a:lstStyle/>
                    <a:p>
                      <a:pPr algn="ctr"/>
                      <a:r>
                        <a:rPr lang="en-US" sz="1400" noProof="0" dirty="0" smtClean="0">
                          <a:solidFill>
                            <a:schemeClr val="tx1"/>
                          </a:solidFill>
                        </a:rPr>
                        <a:t>Radiant</a:t>
                      </a:r>
                      <a:r>
                        <a:rPr lang="en-US" sz="1400" baseline="0" noProof="0" dirty="0" smtClean="0">
                          <a:solidFill>
                            <a:schemeClr val="tx1"/>
                          </a:solidFill>
                        </a:rPr>
                        <a:t> temp</a:t>
                      </a:r>
                    </a:p>
                  </a:txBody>
                  <a:tcPr/>
                </a:tc>
                <a:tc>
                  <a:txBody>
                    <a:bodyPr/>
                    <a:lstStyle/>
                    <a:p>
                      <a:pPr algn="ctr"/>
                      <a:r>
                        <a:rPr lang="en-US" sz="1400" noProof="0" dirty="0" smtClean="0">
                          <a:solidFill>
                            <a:schemeClr val="tx1"/>
                          </a:solidFill>
                        </a:rPr>
                        <a:t>Clothing </a:t>
                      </a:r>
                    </a:p>
                    <a:p>
                      <a:pPr algn="ctr"/>
                      <a:r>
                        <a:rPr lang="en-US" sz="1400" noProof="0" dirty="0" smtClean="0">
                          <a:solidFill>
                            <a:schemeClr val="tx1"/>
                          </a:solidFill>
                        </a:rPr>
                        <a:t>Color of surface</a:t>
                      </a:r>
                      <a:endParaRPr lang="en-US" sz="1400" noProof="0" dirty="0">
                        <a:solidFill>
                          <a:schemeClr val="tx1"/>
                        </a:solidFill>
                      </a:endParaRPr>
                    </a:p>
                  </a:txBody>
                  <a:tcPr/>
                </a:tc>
              </a:tr>
              <a:tr h="1167711">
                <a:tc>
                  <a:txBody>
                    <a:bodyPr/>
                    <a:lstStyle/>
                    <a:p>
                      <a:pPr algn="ctr"/>
                      <a:r>
                        <a:rPr lang="en-US" sz="1400" noProof="0" dirty="0" smtClean="0">
                          <a:solidFill>
                            <a:schemeClr val="tx1"/>
                          </a:solidFill>
                        </a:rPr>
                        <a:t>Conduction</a:t>
                      </a:r>
                      <a:endParaRPr lang="en-US" sz="1400" noProof="0" dirty="0">
                        <a:solidFill>
                          <a:schemeClr val="tx1"/>
                        </a:solidFill>
                      </a:endParaRPr>
                    </a:p>
                  </a:txBody>
                  <a:tcPr/>
                </a:tc>
                <a:tc>
                  <a:txBody>
                    <a:bodyPr/>
                    <a:lstStyle/>
                    <a:p>
                      <a:pPr algn="ctr"/>
                      <a:r>
                        <a:rPr lang="en-US" sz="1400" noProof="0" smtClean="0">
                          <a:solidFill>
                            <a:schemeClr val="tx1"/>
                          </a:solidFill>
                        </a:rPr>
                        <a:t>Surface temp</a:t>
                      </a:r>
                      <a:endParaRPr lang="en-US" sz="1400" noProof="0">
                        <a:solidFill>
                          <a:schemeClr val="tx1"/>
                        </a:solidFill>
                      </a:endParaRPr>
                    </a:p>
                  </a:txBody>
                  <a:tcPr/>
                </a:tc>
                <a:tc>
                  <a:txBody>
                    <a:bodyPr/>
                    <a:lstStyle/>
                    <a:p>
                      <a:pPr algn="ctr"/>
                      <a:r>
                        <a:rPr lang="en-US" sz="1400" noProof="0" smtClean="0">
                          <a:solidFill>
                            <a:schemeClr val="tx1"/>
                          </a:solidFill>
                        </a:rPr>
                        <a:t>Clothing </a:t>
                      </a:r>
                    </a:p>
                    <a:p>
                      <a:pPr algn="ctr"/>
                      <a:r>
                        <a:rPr lang="en-US" sz="1400" noProof="0" smtClean="0">
                          <a:solidFill>
                            <a:schemeClr val="tx1"/>
                          </a:solidFill>
                        </a:rPr>
                        <a:t>Properties</a:t>
                      </a:r>
                      <a:r>
                        <a:rPr lang="en-US" sz="1400" baseline="0" noProof="0" smtClean="0">
                          <a:solidFill>
                            <a:schemeClr val="tx1"/>
                          </a:solidFill>
                        </a:rPr>
                        <a:t> of contact material</a:t>
                      </a:r>
                      <a:r>
                        <a:rPr lang="en-US" sz="1400" noProof="0" smtClean="0">
                          <a:solidFill>
                            <a:schemeClr val="tx1"/>
                          </a:solidFill>
                        </a:rPr>
                        <a:t> </a:t>
                      </a:r>
                      <a:endParaRPr lang="en-US" sz="1400" noProof="0">
                        <a:solidFill>
                          <a:schemeClr val="tx1"/>
                        </a:solidFill>
                      </a:endParaRPr>
                    </a:p>
                  </a:txBody>
                  <a:tcPr/>
                </a:tc>
              </a:tr>
              <a:tr h="1167711">
                <a:tc>
                  <a:txBody>
                    <a:bodyPr/>
                    <a:lstStyle/>
                    <a:p>
                      <a:pPr algn="ctr"/>
                      <a:r>
                        <a:rPr lang="en-US" sz="1400" noProof="0" dirty="0" smtClean="0">
                          <a:solidFill>
                            <a:schemeClr val="tx1"/>
                          </a:solidFill>
                        </a:rPr>
                        <a:t>Evaporation</a:t>
                      </a:r>
                      <a:endParaRPr lang="en-US" sz="1400" noProof="0" dirty="0">
                        <a:solidFill>
                          <a:schemeClr val="tx1"/>
                        </a:solidFill>
                      </a:endParaRPr>
                    </a:p>
                  </a:txBody>
                  <a:tcPr/>
                </a:tc>
                <a:tc>
                  <a:txBody>
                    <a:bodyPr/>
                    <a:lstStyle/>
                    <a:p>
                      <a:pPr algn="ctr"/>
                      <a:r>
                        <a:rPr lang="en-US" sz="1400" noProof="0" dirty="0" smtClean="0">
                          <a:solidFill>
                            <a:schemeClr val="tx1"/>
                          </a:solidFill>
                        </a:rPr>
                        <a:t>Humidity </a:t>
                      </a:r>
                    </a:p>
                    <a:p>
                      <a:pPr algn="ctr"/>
                      <a:r>
                        <a:rPr lang="en-US" sz="1400" noProof="0" dirty="0" smtClean="0">
                          <a:solidFill>
                            <a:schemeClr val="tx1"/>
                          </a:solidFill>
                        </a:rPr>
                        <a:t>Air temp</a:t>
                      </a:r>
                    </a:p>
                    <a:p>
                      <a:pPr algn="ctr"/>
                      <a:r>
                        <a:rPr lang="en-US" sz="1400" noProof="0" dirty="0" smtClean="0">
                          <a:solidFill>
                            <a:schemeClr val="tx1"/>
                          </a:solidFill>
                        </a:rPr>
                        <a:t>Wind speed</a:t>
                      </a:r>
                    </a:p>
                  </a:txBody>
                  <a:tcPr/>
                </a:tc>
                <a:tc>
                  <a:txBody>
                    <a:bodyPr/>
                    <a:lstStyle/>
                    <a:p>
                      <a:pPr algn="ctr"/>
                      <a:r>
                        <a:rPr lang="en-US" sz="1400" noProof="0" dirty="0" smtClean="0">
                          <a:solidFill>
                            <a:schemeClr val="tx1"/>
                          </a:solidFill>
                        </a:rPr>
                        <a:t>Activities</a:t>
                      </a:r>
                    </a:p>
                    <a:p>
                      <a:pPr algn="ctr"/>
                      <a:r>
                        <a:rPr lang="en-US" sz="1400" noProof="0" dirty="0" smtClean="0">
                          <a:solidFill>
                            <a:schemeClr val="tx1"/>
                          </a:solidFill>
                        </a:rPr>
                        <a:t>Clothing </a:t>
                      </a:r>
                    </a:p>
                  </a:txBody>
                  <a:tcPr/>
                </a:tc>
              </a:tr>
            </a:tbl>
          </a:graphicData>
        </a:graphic>
      </p:graphicFrame>
      <p:sp>
        <p:nvSpPr>
          <p:cNvPr id="14" name="Text Box 2"/>
          <p:cNvSpPr txBox="1">
            <a:spLocks noChangeArrowheads="1"/>
          </p:cNvSpPr>
          <p:nvPr/>
        </p:nvSpPr>
        <p:spPr bwMode="auto">
          <a:xfrm>
            <a:off x="4016375" y="5229225"/>
            <a:ext cx="1657350" cy="363538"/>
          </a:xfrm>
          <a:prstGeom prst="rect">
            <a:avLst/>
          </a:prstGeom>
          <a:noFill/>
          <a:ln w="9525">
            <a:noFill/>
            <a:miter lim="800000"/>
            <a:headEnd/>
            <a:tailEnd/>
          </a:ln>
        </p:spPr>
        <p:txBody>
          <a:bodyPr/>
          <a:lstStyle/>
          <a:p>
            <a:pPr>
              <a:spcAft>
                <a:spcPts val="1000"/>
              </a:spcAft>
              <a:defRPr/>
            </a:pPr>
            <a:r>
              <a:rPr lang="sv-SE" altLang="zh-CN" sz="2000" b="1" i="1" dirty="0" err="1">
                <a:solidFill>
                  <a:srgbClr val="0F0F0F"/>
                </a:solidFill>
                <a:latin typeface="+mn-lt"/>
                <a:ea typeface="SimSun" pitchFamily="2" charset="-122"/>
              </a:rPr>
              <a:t>Conduction</a:t>
            </a:r>
            <a:endParaRPr lang="sv-SE" sz="2000" dirty="0">
              <a:latin typeface="+mn-lt"/>
            </a:endParaRPr>
          </a:p>
        </p:txBody>
      </p:sp>
      <p:cxnSp>
        <p:nvCxnSpPr>
          <p:cNvPr id="74789" name="Rak pil 38"/>
          <p:cNvCxnSpPr>
            <a:cxnSpLocks noChangeShapeType="1"/>
          </p:cNvCxnSpPr>
          <p:nvPr/>
        </p:nvCxnSpPr>
        <p:spPr bwMode="auto">
          <a:xfrm>
            <a:off x="5673725" y="5445125"/>
            <a:ext cx="792163" cy="287338"/>
          </a:xfrm>
          <a:prstGeom prst="straightConnector1">
            <a:avLst/>
          </a:prstGeom>
          <a:noFill/>
          <a:ln w="34925" algn="ctr">
            <a:solidFill>
              <a:schemeClr val="tx1"/>
            </a:solidFill>
            <a:round/>
            <a:headEnd type="arrow" w="med" len="med"/>
            <a:tailEnd type="arrow" w="med" len="med"/>
          </a:ln>
        </p:spPr>
      </p:cxnSp>
      <p:cxnSp>
        <p:nvCxnSpPr>
          <p:cNvPr id="74790" name="Rak pil 39"/>
          <p:cNvCxnSpPr>
            <a:cxnSpLocks noChangeShapeType="1"/>
          </p:cNvCxnSpPr>
          <p:nvPr/>
        </p:nvCxnSpPr>
        <p:spPr bwMode="auto">
          <a:xfrm flipV="1">
            <a:off x="5600700" y="4437063"/>
            <a:ext cx="1081088" cy="944562"/>
          </a:xfrm>
          <a:prstGeom prst="straightConnector1">
            <a:avLst/>
          </a:prstGeom>
          <a:noFill/>
          <a:ln w="34925" algn="ctr">
            <a:solidFill>
              <a:schemeClr val="tx1"/>
            </a:solidFill>
            <a:round/>
            <a:headEnd type="arrow" w="med" len="med"/>
            <a:tailEnd type="arrow" w="med" len="med"/>
          </a:ln>
        </p:spPr>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3" descr="1.jpg"/>
          <p:cNvPicPr>
            <a:picLocks noChangeAspect="1"/>
          </p:cNvPicPr>
          <p:nvPr/>
        </p:nvPicPr>
        <p:blipFill>
          <a:blip r:embed="rId3" cstate="screen"/>
          <a:srcRect/>
          <a:stretch>
            <a:fillRect/>
          </a:stretch>
        </p:blipFill>
        <p:spPr bwMode="auto">
          <a:xfrm>
            <a:off x="4433888" y="442913"/>
            <a:ext cx="5472112" cy="6415087"/>
          </a:xfrm>
          <a:prstGeom prst="rect">
            <a:avLst/>
          </a:prstGeom>
          <a:noFill/>
          <a:ln w="9525">
            <a:noFill/>
            <a:miter lim="800000"/>
            <a:headEnd/>
            <a:tailEnd/>
          </a:ln>
        </p:spPr>
      </p:pic>
      <p:sp>
        <p:nvSpPr>
          <p:cNvPr id="4" name="Rubrik 14"/>
          <p:cNvSpPr txBox="1">
            <a:spLocks/>
          </p:cNvSpPr>
          <p:nvPr/>
        </p:nvSpPr>
        <p:spPr bwMode="auto">
          <a:xfrm>
            <a:off x="7473950" y="0"/>
            <a:ext cx="2432050" cy="620713"/>
          </a:xfrm>
          <a:prstGeom prst="rect">
            <a:avLst/>
          </a:prstGeom>
          <a:blipFill>
            <a:blip r:embed="rId4" cstate="screen"/>
            <a:tile tx="0" ty="0" sx="100000" sy="100000" flip="none" algn="tl"/>
          </a:blipFill>
          <a:ln w="9525">
            <a:noFill/>
            <a:miter lim="800000"/>
            <a:headEnd/>
            <a:tailEnd/>
          </a:ln>
          <a:effectLst/>
        </p:spPr>
        <p:txBody>
          <a:bodyPr anchor="ctr"/>
          <a:lstStyle/>
          <a:p>
            <a:pPr algn="r">
              <a:defRPr/>
            </a:pPr>
            <a:r>
              <a:rPr lang="sv-SE" sz="3200" b="1" kern="0" dirty="0">
                <a:solidFill>
                  <a:schemeClr val="tx2"/>
                </a:solidFill>
                <a:latin typeface="+mj-lt"/>
                <a:ea typeface="+mj-ea"/>
                <a:cs typeface="+mj-cs"/>
              </a:rPr>
              <a:t>Cold stress</a:t>
            </a:r>
          </a:p>
        </p:txBody>
      </p:sp>
      <p:sp>
        <p:nvSpPr>
          <p:cNvPr id="9" name="Rektangel 8"/>
          <p:cNvSpPr/>
          <p:nvPr/>
        </p:nvSpPr>
        <p:spPr>
          <a:xfrm>
            <a:off x="44450" y="1052513"/>
            <a:ext cx="5241925" cy="1939925"/>
          </a:xfrm>
          <a:prstGeom prst="rect">
            <a:avLst/>
          </a:prstGeom>
        </p:spPr>
        <p:txBody>
          <a:bodyPr>
            <a:spAutoFit/>
          </a:bodyPr>
          <a:lstStyle/>
          <a:p>
            <a:pPr algn="ctr" eaLnBrk="0" hangingPunct="0">
              <a:defRPr/>
            </a:pPr>
            <a:r>
              <a:rPr lang="en-US" b="1" dirty="0">
                <a:latin typeface="+mn-lt"/>
                <a:cs typeface="+mn-cs"/>
              </a:rPr>
              <a:t>Cold stress </a:t>
            </a:r>
            <a:r>
              <a:rPr lang="en-US" dirty="0">
                <a:latin typeface="+mn-lt"/>
                <a:cs typeface="+mn-cs"/>
              </a:rPr>
              <a:t>- thermal load on the body when abnormal heat loss is anticipated and compensatory thermoregulatory actions are needed to maintain a thermally neutral state.</a:t>
            </a:r>
            <a:endParaRPr lang="sv-SE" dirty="0">
              <a:latin typeface="+mn-lt"/>
              <a:cs typeface="+mn-cs"/>
            </a:endParaRPr>
          </a:p>
        </p:txBody>
      </p:sp>
      <p:sp>
        <p:nvSpPr>
          <p:cNvPr id="13" name="Rektangel 12"/>
          <p:cNvSpPr/>
          <p:nvPr/>
        </p:nvSpPr>
        <p:spPr>
          <a:xfrm>
            <a:off x="1568450" y="3716338"/>
            <a:ext cx="3081338" cy="1201737"/>
          </a:xfrm>
          <a:prstGeom prst="rect">
            <a:avLst/>
          </a:prstGeom>
        </p:spPr>
        <p:txBody>
          <a:bodyPr>
            <a:spAutoFit/>
          </a:bodyPr>
          <a:lstStyle/>
          <a:p>
            <a:pPr algn="r" eaLnBrk="0" hangingPunct="0">
              <a:defRPr/>
            </a:pPr>
            <a:r>
              <a:rPr lang="sv-SE" b="1" dirty="0">
                <a:solidFill>
                  <a:srgbClr val="0065B0"/>
                </a:solidFill>
                <a:latin typeface="+mj-lt"/>
                <a:cs typeface="+mn-cs"/>
              </a:rPr>
              <a:t>Cold and cold protection effects on work</a:t>
            </a:r>
          </a:p>
        </p:txBody>
      </p:sp>
      <p:sp>
        <p:nvSpPr>
          <p:cNvPr id="76805" name="textruta 7"/>
          <p:cNvSpPr txBox="1">
            <a:spLocks noChangeArrowheads="1"/>
          </p:cNvSpPr>
          <p:nvPr/>
        </p:nvSpPr>
        <p:spPr bwMode="auto">
          <a:xfrm>
            <a:off x="8048625" y="5157788"/>
            <a:ext cx="936625" cy="276225"/>
          </a:xfrm>
          <a:prstGeom prst="rect">
            <a:avLst/>
          </a:prstGeom>
          <a:solidFill>
            <a:schemeClr val="bg1"/>
          </a:solidFill>
          <a:ln w="9525">
            <a:noFill/>
            <a:miter lim="800000"/>
            <a:headEnd/>
            <a:tailEnd/>
          </a:ln>
        </p:spPr>
        <p:txBody>
          <a:bodyPr>
            <a:spAutoFit/>
          </a:bodyPr>
          <a:lstStyle/>
          <a:p>
            <a:pPr eaLnBrk="0" hangingPunct="0"/>
            <a:endParaRPr lang="sv-SE" sz="1200"/>
          </a:p>
        </p:txBody>
      </p:sp>
      <p:sp>
        <p:nvSpPr>
          <p:cNvPr id="76806" name="textruta 9"/>
          <p:cNvSpPr txBox="1">
            <a:spLocks noChangeArrowheads="1"/>
          </p:cNvSpPr>
          <p:nvPr/>
        </p:nvSpPr>
        <p:spPr bwMode="auto">
          <a:xfrm>
            <a:off x="8121650" y="5229225"/>
            <a:ext cx="863600" cy="338138"/>
          </a:xfrm>
          <a:prstGeom prst="rect">
            <a:avLst/>
          </a:prstGeom>
          <a:solidFill>
            <a:schemeClr val="bg1"/>
          </a:solidFill>
          <a:ln w="9525">
            <a:noFill/>
            <a:miter lim="800000"/>
            <a:headEnd/>
            <a:tailEnd/>
          </a:ln>
        </p:spPr>
        <p:txBody>
          <a:bodyPr>
            <a:spAutoFit/>
          </a:bodyPr>
          <a:lstStyle/>
          <a:p>
            <a:pPr eaLnBrk="0" hangingPunct="0"/>
            <a:endParaRPr lang="sv-SE" sz="1600"/>
          </a:p>
        </p:txBody>
      </p:sp>
      <p:pic>
        <p:nvPicPr>
          <p:cNvPr id="76807" name="Picture 10" descr="logo2"/>
          <p:cNvPicPr>
            <a:picLocks noChangeAspect="1" noChangeArrowheads="1"/>
          </p:cNvPicPr>
          <p:nvPr/>
        </p:nvPicPr>
        <p:blipFill>
          <a:blip r:embed="rId5" cstate="screen"/>
          <a:srcRect/>
          <a:stretch>
            <a:fillRect/>
          </a:stretch>
        </p:blipFill>
        <p:spPr bwMode="auto">
          <a:xfrm>
            <a:off x="0" y="0"/>
            <a:ext cx="776288" cy="525463"/>
          </a:xfrm>
          <a:prstGeom prst="rect">
            <a:avLst/>
          </a:prstGeom>
          <a:noFill/>
          <a:ln w="9525">
            <a:noFill/>
            <a:miter lim="800000"/>
            <a:headEnd/>
            <a:tailEnd/>
          </a:ln>
        </p:spPr>
      </p:pic>
      <p:pic>
        <p:nvPicPr>
          <p:cNvPr id="76808" name="Picture 2" descr="Purdue signature"/>
          <p:cNvPicPr>
            <a:picLocks noChangeAspect="1" noChangeArrowheads="1"/>
          </p:cNvPicPr>
          <p:nvPr/>
        </p:nvPicPr>
        <p:blipFill>
          <a:blip r:embed="rId6" cstate="screen"/>
          <a:srcRect/>
          <a:stretch>
            <a:fillRect/>
          </a:stretch>
        </p:blipFill>
        <p:spPr bwMode="auto">
          <a:xfrm>
            <a:off x="776288" y="0"/>
            <a:ext cx="1497012" cy="5572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descr="1.jpg"/>
          <p:cNvPicPr>
            <a:picLocks noChangeAspect="1"/>
          </p:cNvPicPr>
          <p:nvPr/>
        </p:nvPicPr>
        <p:blipFill>
          <a:blip r:embed="rId3" cstate="screen"/>
          <a:srcRect/>
          <a:stretch>
            <a:fillRect/>
          </a:stretch>
        </p:blipFill>
        <p:spPr bwMode="auto">
          <a:xfrm>
            <a:off x="1379538" y="341313"/>
            <a:ext cx="8526462" cy="6516687"/>
          </a:xfrm>
          <a:prstGeom prst="rect">
            <a:avLst/>
          </a:prstGeom>
          <a:noFill/>
          <a:ln w="9525">
            <a:noFill/>
            <a:miter lim="800000"/>
            <a:headEnd/>
            <a:tailEnd/>
          </a:ln>
        </p:spPr>
      </p:pic>
      <p:pic>
        <p:nvPicPr>
          <p:cNvPr id="78850" name="Bildobjekt 2" descr="Kyla"/>
          <p:cNvPicPr>
            <a:picLocks noChangeAspect="1"/>
          </p:cNvPicPr>
          <p:nvPr/>
        </p:nvPicPr>
        <p:blipFill>
          <a:blip r:embed="rId4" cstate="screen"/>
          <a:srcRect/>
          <a:stretch>
            <a:fillRect/>
          </a:stretch>
        </p:blipFill>
        <p:spPr bwMode="auto">
          <a:xfrm>
            <a:off x="8048625" y="0"/>
            <a:ext cx="1857375" cy="1857375"/>
          </a:xfrm>
          <a:prstGeom prst="rect">
            <a:avLst/>
          </a:prstGeom>
          <a:noFill/>
          <a:ln w="9525">
            <a:noFill/>
            <a:miter lim="800000"/>
            <a:headEnd/>
            <a:tailEnd/>
          </a:ln>
        </p:spPr>
      </p:pic>
      <p:pic>
        <p:nvPicPr>
          <p:cNvPr id="78851" name="Picture 10" descr="logo2"/>
          <p:cNvPicPr>
            <a:picLocks noChangeAspect="1" noChangeArrowheads="1"/>
          </p:cNvPicPr>
          <p:nvPr/>
        </p:nvPicPr>
        <p:blipFill>
          <a:blip r:embed="rId5" cstate="screen"/>
          <a:srcRect/>
          <a:stretch>
            <a:fillRect/>
          </a:stretch>
        </p:blipFill>
        <p:spPr bwMode="auto">
          <a:xfrm>
            <a:off x="0" y="0"/>
            <a:ext cx="776288" cy="525463"/>
          </a:xfrm>
          <a:prstGeom prst="rect">
            <a:avLst/>
          </a:prstGeom>
          <a:noFill/>
          <a:ln w="9525">
            <a:noFill/>
            <a:miter lim="800000"/>
            <a:headEnd/>
            <a:tailEnd/>
          </a:ln>
        </p:spPr>
      </p:pic>
      <p:pic>
        <p:nvPicPr>
          <p:cNvPr id="78852" name="Picture 2" descr="Purdue signature"/>
          <p:cNvPicPr>
            <a:picLocks noChangeAspect="1" noChangeArrowheads="1"/>
          </p:cNvPicPr>
          <p:nvPr/>
        </p:nvPicPr>
        <p:blipFill>
          <a:blip r:embed="rId6" cstate="screen"/>
          <a:srcRect/>
          <a:stretch>
            <a:fillRect/>
          </a:stretch>
        </p:blipFill>
        <p:spPr bwMode="auto">
          <a:xfrm>
            <a:off x="776288" y="0"/>
            <a:ext cx="1497012" cy="5572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JTI-SP-eng-mall">
  <a:themeElements>
    <a:clrScheme name="Jtiohmallsv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tiohmalls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tiohmallsv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tiohmallsv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tiohmallsv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tiohmallsv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tiohmalls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tiohmalls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tiohmalls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rake">
  <a:themeElements>
    <a:clrScheme name="Drake">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Drake">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rake">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JTI-SP-eng-mall</Template>
  <TotalTime>10852</TotalTime>
  <Words>5571</Words>
  <Application>Microsoft Office PowerPoint</Application>
  <PresentationFormat>A4 Paper (210x297 mm)</PresentationFormat>
  <Paragraphs>526</Paragraphs>
  <Slides>33</Slides>
  <Notes>30</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JTI-SP-eng-mall</vt:lpstr>
      <vt:lpstr>1_Anpassad formgivning</vt:lpstr>
      <vt:lpstr>2_Anpassad formgivning</vt:lpstr>
      <vt:lpstr>Anpassad formgivning</vt:lpstr>
      <vt:lpstr>Drake</vt:lpstr>
      <vt:lpstr>Cold Work Injuries in Agriculture - Strategies for Prevention and Rehabilitation</vt:lpstr>
      <vt:lpstr>Basic Webinar Instructions</vt:lpstr>
      <vt:lpstr>Slide 3</vt:lpstr>
      <vt:lpstr>Slide 4</vt:lpstr>
      <vt:lpstr>Slide 5</vt:lpstr>
      <vt:lpstr>Cold Environment </vt:lpstr>
      <vt:lpstr>Slide 7</vt:lpstr>
      <vt:lpstr>Slide 8</vt:lpstr>
      <vt:lpstr>Slide 9</vt:lpstr>
      <vt:lpstr>Slide 10</vt:lpstr>
      <vt:lpstr>Cold injuries - Frostbite</vt:lpstr>
      <vt:lpstr>Cold injuries - Hypothermia</vt:lpstr>
      <vt:lpstr>Cold injuries - Non-Freezing Cold Injuries (NFCI)</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Additional Resources</vt:lpstr>
      <vt:lpstr>Slide 32</vt:lpstr>
      <vt:lpstr>Slide 33</vt:lpstr>
    </vt:vector>
  </TitlesOfParts>
  <Company>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Qiuqing Geng</dc:creator>
  <cp:lastModifiedBy>jonesp</cp:lastModifiedBy>
  <cp:revision>1126</cp:revision>
  <cp:lastPrinted>2012-02-17T13:11:39Z</cp:lastPrinted>
  <dcterms:created xsi:type="dcterms:W3CDTF">2010-05-21T10:38:47Z</dcterms:created>
  <dcterms:modified xsi:type="dcterms:W3CDTF">2012-02-27T19:38:33Z</dcterms:modified>
</cp:coreProperties>
</file>