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2" r:id="rId3"/>
    <p:sldId id="313" r:id="rId4"/>
    <p:sldId id="314" r:id="rId5"/>
    <p:sldId id="315" r:id="rId6"/>
    <p:sldId id="316" r:id="rId7"/>
    <p:sldId id="273" r:id="rId8"/>
    <p:sldId id="307" r:id="rId9"/>
    <p:sldId id="293" r:id="rId10"/>
    <p:sldId id="272" r:id="rId11"/>
    <p:sldId id="309" r:id="rId12"/>
    <p:sldId id="271" r:id="rId13"/>
    <p:sldId id="303" r:id="rId14"/>
    <p:sldId id="284" r:id="rId15"/>
    <p:sldId id="277" r:id="rId16"/>
    <p:sldId id="304" r:id="rId17"/>
    <p:sldId id="285" r:id="rId18"/>
    <p:sldId id="276" r:id="rId19"/>
    <p:sldId id="278" r:id="rId20"/>
    <p:sldId id="279" r:id="rId21"/>
    <p:sldId id="262" r:id="rId22"/>
    <p:sldId id="310" r:id="rId23"/>
    <p:sldId id="261" r:id="rId24"/>
    <p:sldId id="280" r:id="rId25"/>
    <p:sldId id="311" r:id="rId26"/>
    <p:sldId id="286" r:id="rId27"/>
    <p:sldId id="298" r:id="rId28"/>
    <p:sldId id="306" r:id="rId29"/>
    <p:sldId id="295" r:id="rId30"/>
    <p:sldId id="289" r:id="rId31"/>
    <p:sldId id="290" r:id="rId32"/>
    <p:sldId id="291" r:id="rId33"/>
    <p:sldId id="292" r:id="rId34"/>
    <p:sldId id="308" r:id="rId35"/>
    <p:sldId id="305" r:id="rId36"/>
    <p:sldId id="294" r:id="rId37"/>
    <p:sldId id="297" r:id="rId38"/>
  </p:sldIdLst>
  <p:sldSz cx="9144000" cy="6858000" type="screen4x3"/>
  <p:notesSz cx="9236075" cy="70104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l">
              <a:defRPr sz="1200" b="0">
                <a:latin typeface="+mn-lt"/>
                <a:cs typeface="Arial" panose="020B0604020202020204" pitchFamily="34" charset="0"/>
              </a:defRPr>
            </a:pPr>
            <a:r>
              <a:rPr lang="en-US" sz="1400" b="0" u="sng" dirty="0">
                <a:latin typeface="+mn-lt"/>
                <a:cs typeface="Arial" panose="020B0604020202020204" pitchFamily="34" charset="0"/>
              </a:rPr>
              <a:t>Primary Source of </a:t>
            </a:r>
            <a:r>
              <a:rPr lang="en-US" sz="1400" b="0" u="sng" dirty="0" smtClean="0">
                <a:latin typeface="+mn-lt"/>
                <a:cs typeface="Arial" panose="020B0604020202020204" pitchFamily="34" charset="0"/>
              </a:rPr>
              <a:t>News</a:t>
            </a:r>
            <a:r>
              <a:rPr lang="en-US" sz="1200" b="0" dirty="0" smtClean="0">
                <a:latin typeface="+mn-lt"/>
                <a:cs typeface="Arial" panose="020B0604020202020204" pitchFamily="34" charset="0"/>
              </a:rPr>
              <a:t>: National Telecommunications Commission: June</a:t>
            </a:r>
            <a:r>
              <a:rPr lang="en-US" sz="1200" b="0" baseline="0" dirty="0" smtClean="0">
                <a:latin typeface="+mn-lt"/>
                <a:cs typeface="Arial" panose="020B0604020202020204" pitchFamily="34" charset="0"/>
              </a:rPr>
              <a:t> 2013 (Age 25+)</a:t>
            </a:r>
            <a:endParaRPr lang="en-US" sz="1200" b="0" dirty="0"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1333871727572511E-2"/>
          <c:y val="3.0677957708116686E-2"/>
        </c:manualLayout>
      </c:layout>
    </c:title>
    <c:plotArea>
      <c:layout>
        <c:manualLayout>
          <c:layoutTarget val="inner"/>
          <c:xMode val="edge"/>
          <c:yMode val="edge"/>
          <c:x val="8.5945653852092019E-2"/>
          <c:y val="0.17926859142607177"/>
          <c:w val="0.91405439773685848"/>
          <c:h val="0.464687682268883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dLbls>
            <c:dLbl>
              <c:idx val="1"/>
              <c:layout>
                <c:manualLayout>
                  <c:x val="-7.3529411764705881E-3"/>
                  <c:y val="3.70370370370370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Television</c:v>
                </c:pt>
                <c:pt idx="1">
                  <c:v>Internet</c:v>
                </c:pt>
                <c:pt idx="2">
                  <c:v>Print Newspapers or Magazines</c:v>
                </c:pt>
                <c:pt idx="3">
                  <c:v>Radio</c:v>
                </c:pt>
                <c:pt idx="4">
                  <c:v>Family/Friends/Co-workers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0.22</c:v>
                </c:pt>
                <c:pt idx="2">
                  <c:v>0.1</c:v>
                </c:pt>
                <c:pt idx="3">
                  <c:v>7.0000000000000021E-2</c:v>
                </c:pt>
                <c:pt idx="4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25-44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Television</c:v>
                </c:pt>
                <c:pt idx="1">
                  <c:v>Internet</c:v>
                </c:pt>
                <c:pt idx="2">
                  <c:v>Print Newspapers or Magazines</c:v>
                </c:pt>
                <c:pt idx="3">
                  <c:v>Radio</c:v>
                </c:pt>
                <c:pt idx="4">
                  <c:v>Family/Friends/Co-workers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0.51</c:v>
                </c:pt>
                <c:pt idx="1">
                  <c:v>0.31000000000000005</c:v>
                </c:pt>
                <c:pt idx="2">
                  <c:v>6.0000000000000005E-2</c:v>
                </c:pt>
                <c:pt idx="3">
                  <c:v>7.0000000000000021E-2</c:v>
                </c:pt>
                <c:pt idx="4">
                  <c:v>4.0000000000000008E-2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45-64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smtClean="0"/>
                      <a:t>  61</a:t>
                    </a:r>
                    <a:r>
                      <a:rPr lang="en-US" sz="900"/>
                      <a:t>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    17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Television</c:v>
                </c:pt>
                <c:pt idx="1">
                  <c:v>Internet</c:v>
                </c:pt>
                <c:pt idx="2">
                  <c:v>Print Newspapers or Magazines</c:v>
                </c:pt>
                <c:pt idx="3">
                  <c:v>Radio</c:v>
                </c:pt>
                <c:pt idx="4">
                  <c:v>Family/Friends/Co-workers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0.6100000000000001</c:v>
                </c:pt>
                <c:pt idx="1">
                  <c:v>0.17</c:v>
                </c:pt>
                <c:pt idx="2">
                  <c:v>0.12000000000000001</c:v>
                </c:pt>
                <c:pt idx="3">
                  <c:v>7.0000000000000021E-2</c:v>
                </c:pt>
                <c:pt idx="4">
                  <c:v>2.0000000000000004E-2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65+</c:v>
                </c:pt>
              </c:strCache>
            </c:strRef>
          </c:tx>
          <c:dLbls>
            <c:dLbl>
              <c:idx val="0"/>
              <c:layout>
                <c:manualLayout>
                  <c:x val="2.9411764705882353E-2"/>
                  <c:y val="2.59259259259259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Television</c:v>
                </c:pt>
                <c:pt idx="1">
                  <c:v>Internet</c:v>
                </c:pt>
                <c:pt idx="2">
                  <c:v>Print Newspapers or Magazines</c:v>
                </c:pt>
                <c:pt idx="3">
                  <c:v>Radio</c:v>
                </c:pt>
                <c:pt idx="4">
                  <c:v>Family/Friends/Co-workers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0.64000000000000012</c:v>
                </c:pt>
                <c:pt idx="1">
                  <c:v>8.0000000000000016E-2</c:v>
                </c:pt>
                <c:pt idx="2">
                  <c:v>0.21000000000000002</c:v>
                </c:pt>
                <c:pt idx="3">
                  <c:v>4.0000000000000008E-2</c:v>
                </c:pt>
                <c:pt idx="4">
                  <c:v>1.0000000000000002E-2</c:v>
                </c:pt>
              </c:numCache>
            </c:numRef>
          </c:val>
        </c:ser>
        <c:dLbls/>
        <c:axId val="98534144"/>
        <c:axId val="98535680"/>
      </c:barChart>
      <c:catAx>
        <c:axId val="98534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8535680"/>
        <c:crosses val="autoZero"/>
        <c:auto val="1"/>
        <c:lblAlgn val="ctr"/>
        <c:lblOffset val="100"/>
      </c:catAx>
      <c:valAx>
        <c:axId val="985356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8534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7926049307939077"/>
          <c:y val="0.1277252511745357"/>
          <c:w val="0.68849597325975287"/>
          <c:h val="0.800978312130998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1">
                  <c:v>&lt; $10,000 Farm Income</c:v>
                </c:pt>
                <c:pt idx="2">
                  <c:v>$10,000 - $99,999 Farm Income</c:v>
                </c:pt>
                <c:pt idx="3">
                  <c:v>$100,000-$249,000 Farm Income</c:v>
                </c:pt>
                <c:pt idx="4">
                  <c:v>$250,000+ Farm Income</c:v>
                </c:pt>
                <c:pt idx="5">
                  <c:v>Crop Farmers</c:v>
                </c:pt>
                <c:pt idx="6">
                  <c:v>Livestock Farmers</c:v>
                </c:pt>
                <c:pt idx="7">
                  <c:v>Internet Access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1">
                  <c:v>56</c:v>
                </c:pt>
                <c:pt idx="2">
                  <c:v>57</c:v>
                </c:pt>
                <c:pt idx="3">
                  <c:v>63</c:v>
                </c:pt>
                <c:pt idx="4">
                  <c:v>76</c:v>
                </c:pt>
                <c:pt idx="5">
                  <c:v>60</c:v>
                </c:pt>
                <c:pt idx="6">
                  <c:v>58</c:v>
                </c:pt>
                <c:pt idx="7">
                  <c:v>67</c:v>
                </c:pt>
              </c:numCache>
            </c:numRef>
          </c:val>
        </c:ser>
        <c:dLbls/>
        <c:gapWidth val="182"/>
        <c:axId val="98774016"/>
        <c:axId val="98796288"/>
      </c:barChart>
      <c:catAx>
        <c:axId val="98774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96288"/>
        <c:crosses val="autoZero"/>
        <c:auto val="1"/>
        <c:lblAlgn val="ctr"/>
        <c:lblOffset val="100"/>
      </c:catAx>
      <c:valAx>
        <c:axId val="987962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201639859120182"/>
          <c:y val="0.83309455269775179"/>
          <c:w val="6.7306234156627884E-2"/>
          <c:h val="6.75330582726470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53268703683856988"/>
          <c:y val="0.14237711989426291"/>
          <c:w val="0.38701086115941452"/>
          <c:h val="0.724724936263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Social Media</c:v>
                </c:pt>
                <c:pt idx="1">
                  <c:v>Business Media</c:v>
                </c:pt>
                <c:pt idx="2">
                  <c:v>Apps via Pad or Tablet</c:v>
                </c:pt>
                <c:pt idx="3">
                  <c:v>Websites via Laptop/PC</c:v>
                </c:pt>
                <c:pt idx="4">
                  <c:v>Text Alerts via Cell Phone</c:v>
                </c:pt>
                <c:pt idx="5">
                  <c:v>Mobile Websites via Smartphone or iPad/Table Device</c:v>
                </c:pt>
                <c:pt idx="6">
                  <c:v>Apps via Smartphone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4.0000000000000008E-2</c:v>
                </c:pt>
                <c:pt idx="2">
                  <c:v>3.0000000000000002E-2</c:v>
                </c:pt>
                <c:pt idx="3">
                  <c:v>0.25</c:v>
                </c:pt>
                <c:pt idx="4">
                  <c:v>0.22</c:v>
                </c:pt>
                <c:pt idx="5">
                  <c:v>0.21000000000000002</c:v>
                </c:pt>
                <c:pt idx="6">
                  <c:v>0.2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233989378319272E-2"/>
          <c:y val="0.29692027752644912"/>
          <c:w val="0.65350745741438676"/>
          <c:h val="0.697412206971676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0726899522175127"/>
          <c:y val="0.12356196651889102"/>
          <c:w val="0.64440462553206879"/>
          <c:h val="0.7839674170850046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Phone Calls</c:v>
                </c:pt>
                <c:pt idx="1">
                  <c:v>Weather</c:v>
                </c:pt>
                <c:pt idx="2">
                  <c:v>Texting</c:v>
                </c:pt>
                <c:pt idx="3">
                  <c:v>E-Mail</c:v>
                </c:pt>
                <c:pt idx="4">
                  <c:v>Commodity Pricing</c:v>
                </c:pt>
                <c:pt idx="5">
                  <c:v>Search for Info</c:v>
                </c:pt>
                <c:pt idx="6">
                  <c:v>Apps</c:v>
                </c:pt>
                <c:pt idx="7">
                  <c:v>Photos</c:v>
                </c:pt>
                <c:pt idx="8">
                  <c:v>Daily News</c:v>
                </c:pt>
                <c:pt idx="9">
                  <c:v>Agronomic Information</c:v>
                </c:pt>
                <c:pt idx="10">
                  <c:v>Social Media</c:v>
                </c:pt>
                <c:pt idx="11">
                  <c:v>Online Banking</c:v>
                </c:pt>
                <c:pt idx="12">
                  <c:v>Business Tips</c:v>
                </c:pt>
                <c:pt idx="13">
                  <c:v>Reading</c:v>
                </c:pt>
                <c:pt idx="14">
                  <c:v>Streaming audio/video</c:v>
                </c:pt>
                <c:pt idx="15">
                  <c:v>Entertainment/Games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0.81</c:v>
                </c:pt>
                <c:pt idx="1">
                  <c:v>0.5</c:v>
                </c:pt>
                <c:pt idx="2">
                  <c:v>0.43000000000000005</c:v>
                </c:pt>
                <c:pt idx="3">
                  <c:v>0.42000000000000004</c:v>
                </c:pt>
                <c:pt idx="4">
                  <c:v>0.30000000000000004</c:v>
                </c:pt>
                <c:pt idx="5">
                  <c:v>0.26</c:v>
                </c:pt>
                <c:pt idx="6">
                  <c:v>0.19</c:v>
                </c:pt>
                <c:pt idx="7">
                  <c:v>0.16</c:v>
                </c:pt>
                <c:pt idx="8">
                  <c:v>0.15000000000000002</c:v>
                </c:pt>
                <c:pt idx="9">
                  <c:v>0.13</c:v>
                </c:pt>
                <c:pt idx="10">
                  <c:v>0.1</c:v>
                </c:pt>
                <c:pt idx="11">
                  <c:v>7.0000000000000021E-2</c:v>
                </c:pt>
                <c:pt idx="12">
                  <c:v>7.0000000000000021E-2</c:v>
                </c:pt>
                <c:pt idx="13">
                  <c:v>6.0000000000000005E-2</c:v>
                </c:pt>
                <c:pt idx="14">
                  <c:v>0.05</c:v>
                </c:pt>
                <c:pt idx="15">
                  <c:v>3.0000000000000002E-2</c:v>
                </c:pt>
              </c:numCache>
            </c:numRef>
          </c:val>
        </c:ser>
        <c:dLbls/>
        <c:gapWidth val="182"/>
        <c:axId val="99060352"/>
        <c:axId val="99074432"/>
      </c:barChart>
      <c:catAx>
        <c:axId val="99060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74432"/>
        <c:crosses val="autoZero"/>
        <c:auto val="1"/>
        <c:lblAlgn val="ctr"/>
        <c:lblOffset val="100"/>
      </c:catAx>
      <c:valAx>
        <c:axId val="990744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0.11691</cdr:x>
      <cdr:y>0.14877</cdr:y>
    </cdr:from>
    <cdr:to>
      <cdr:x>0.48116</cdr:x>
      <cdr:y>0.384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8177" y="666750"/>
          <a:ext cx="3701936" cy="1054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1" dirty="0" smtClean="0"/>
            <a:t>Mobile Websites increased 6% since 2013</a:t>
          </a:r>
        </a:p>
        <a:p xmlns:a="http://schemas.openxmlformats.org/drawingml/2006/main">
          <a:r>
            <a:rPr lang="en-US" sz="1800" i="1" dirty="0" smtClean="0"/>
            <a:t>Websites via laptops dec</a:t>
          </a:r>
          <a:r>
            <a:rPr lang="en-US" sz="1800" i="1" dirty="0" smtClean="0">
              <a:solidFill>
                <a:schemeClr val="tx1"/>
              </a:solidFill>
            </a:rPr>
            <a:t>r</a:t>
          </a:r>
          <a:r>
            <a:rPr lang="en-US" sz="1800" i="1" dirty="0" smtClean="0"/>
            <a:t>eased 11%</a:t>
          </a:r>
          <a:endParaRPr lang="en-US" sz="18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3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0B6B5C-A4E5-4B69-85BD-343B498FE9D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5527EE-9CEC-4374-A982-31CBF2868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03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3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9C59DB-4E36-4C4F-A994-7B8D4D075DC5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8C50EE-4571-40A8-9C02-395CB98C9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7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1650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9B1A-ACBF-4ADB-BD7F-6420D63F91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38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1650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09B1A-ACBF-4ADB-BD7F-6420D63F91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0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41650" y="876300"/>
            <a:ext cx="3152775" cy="23653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  <a:ea typeface="+mn-ea"/>
              </a:rPr>
              <a:t>Source: The Pew Research Center Internet &amp; American Life Project Teen &amp; Parent surveys. Source: Teen data taken from surveys of teens age 12-17 conducted October-November 2006, September-November 2007, November 2007-February 2008, June-September 2009, April-July 2011, and July-September 2012 (n=802). Adult data taken from surveys of adults ages 18+ conducted August 2006, April-May 2009, August-September 2009, July-August 2011, and November-December 2012 (n=2,261). Methodological information for each survey is available from http://pewrsr.ch/ZLGBUL 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11322-A7B7-4AEA-B7E6-D93CB060E95E}" type="slidenum">
              <a:rPr lang="en-US" smtClean="0">
                <a:ea typeface="MS PGothic" pitchFamily="34" charset="-128"/>
              </a:rPr>
              <a:pPr>
                <a:defRPr/>
              </a:pPr>
              <a:t>21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38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41650" y="876300"/>
            <a:ext cx="3152775" cy="23653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  <a:ea typeface="+mn-ea"/>
              </a:rPr>
              <a:t>Source: The Pew Research Center Internet &amp; American Life Project Teen &amp; Parent surveys. Source: Teen data taken from surveys of teens age 12-17 conducted October-November 2006, September-November 2007, November 2007-February 2008, June-September 2009, April-July 2011, and July-September 2012 (n=802). Adult data taken from surveys of adults ages 18+ conducted August 2006, April-May 2009, August-September 2009, July-August 2011, and November-December 2012 (n=2,261). Methodological information for each survey is available from http://pewrsr.ch/ZLGBUL 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11322-A7B7-4AEA-B7E6-D93CB060E95E}" type="slidenum">
              <a:rPr lang="en-US" smtClean="0">
                <a:ea typeface="MS PGothic" pitchFamily="34" charset="-128"/>
              </a:rPr>
              <a:pPr>
                <a:defRPr/>
              </a:pPr>
              <a:t>22</a:t>
            </a:fld>
            <a:endParaRPr 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24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1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1" y="4777382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3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4529543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1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2426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3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57527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6962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3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111224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7431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10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0" y="627408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8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61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>
            <a:lvl1pPr marL="342891" indent="-342891">
              <a:buSzPct val="150000"/>
              <a:buFont typeface="Arial" panose="020B0604020202020204" pitchFamily="34" charset="0"/>
              <a:buChar char="•"/>
              <a:defRPr/>
            </a:lvl1pPr>
            <a:lvl2pPr marL="742932" indent="-285744">
              <a:buSzPct val="100000"/>
              <a:buFont typeface="Arial" panose="020B0604020202020204" pitchFamily="34" charset="0"/>
              <a:buChar char="•"/>
              <a:defRPr/>
            </a:lvl2pPr>
            <a:lvl3pPr marL="1142971" indent="-228594">
              <a:buSzPct val="100000"/>
              <a:buFont typeface="Arial" panose="020B0604020202020204" pitchFamily="34" charset="0"/>
              <a:buChar char="•"/>
              <a:defRPr/>
            </a:lvl3pPr>
            <a:lvl4pPr marL="1600160" indent="-228594">
              <a:buSzPct val="100000"/>
              <a:buFont typeface="Arial" panose="020B0604020202020204" pitchFamily="34" charset="0"/>
              <a:buChar char="•"/>
              <a:defRPr/>
            </a:lvl4pPr>
            <a:lvl5pPr marL="2057349" indent="-228594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25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3244142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99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787785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3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1" y="787785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7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8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58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1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1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99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1" y="4983090"/>
            <a:ext cx="5848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87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5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1" y="6135811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1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4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adbandmap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agrimarketingdigital.com/?iid=86575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rimarketing.com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agrimarketing.com/arsg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bplanner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grability@agrability.org" TargetMode="External"/><Relationship Id="rId2" Type="http://schemas.openxmlformats.org/officeDocument/2006/relationships/hyperlink" Target="http://www.agrability.org/Online-Training/virtualn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.jpe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.jpeg"/><Relationship Id="rId5" Type="http://schemas.openxmlformats.org/officeDocument/2006/relationships/image" Target="../media/image46.png"/><Relationship Id="rId10" Type="http://schemas.openxmlformats.org/officeDocument/2006/relationships/image" Target="../media/image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2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WShafer@purdu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grabilit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Changes in Marketing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Integration of messages across all channels of communication to assure success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19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246065"/>
            <a:ext cx="7239001" cy="99218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 Age= Source of News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878007387"/>
              </p:ext>
            </p:extLst>
          </p:nvPr>
        </p:nvGraphicFramePr>
        <p:xfrm>
          <a:off x="1084373" y="1043608"/>
          <a:ext cx="7544087" cy="494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2543" y="5003361"/>
            <a:ext cx="1641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Brown: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Orange: 25-44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Tan:    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45-64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65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235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246065"/>
            <a:ext cx="7239001" cy="99218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 Age= Source of News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0621610"/>
              </p:ext>
            </p:extLst>
          </p:nvPr>
        </p:nvGraphicFramePr>
        <p:xfrm>
          <a:off x="1166396" y="1694634"/>
          <a:ext cx="3332452" cy="380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87"/>
                <a:gridCol w="1696465"/>
              </a:tblGrid>
              <a:tr h="1020320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 to Local Paper-by Age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44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871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55-64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598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45-54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89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505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830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5200" t="15238" r="31161" b="32942"/>
          <a:stretch/>
        </p:blipFill>
        <p:spPr>
          <a:xfrm>
            <a:off x="4987961" y="1944692"/>
            <a:ext cx="3385653" cy="33355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137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70" y="310762"/>
            <a:ext cx="6683765" cy="12808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996600"/>
                </a:solidFill>
              </a:rPr>
              <a:t>Where is time spent in media: </a:t>
            </a:r>
            <a:br>
              <a:rPr lang="en-US" sz="4000" dirty="0" smtClean="0">
                <a:solidFill>
                  <a:srgbClr val="996600"/>
                </a:solidFill>
              </a:rPr>
            </a:br>
            <a:r>
              <a:rPr lang="en-US" sz="4000" dirty="0" smtClean="0">
                <a:solidFill>
                  <a:srgbClr val="996600"/>
                </a:solidFill>
              </a:rPr>
              <a:t>digital… versus television?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87" y="2347026"/>
            <a:ext cx="1671639" cy="113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40" y="2001590"/>
            <a:ext cx="2660927" cy="1786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022" y="2193630"/>
            <a:ext cx="3100353" cy="2011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674" y="4391615"/>
            <a:ext cx="257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hours 51 minutes, or 23% of daily media time spent on mobile devices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91600" y="3199300"/>
            <a:ext cx="840511" cy="1136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5082" y="3961390"/>
            <a:ext cx="2562225" cy="1154162"/>
          </a:xfrm>
          <a:prstGeom prst="rect">
            <a:avLst/>
          </a:prstGeom>
          <a:noFill/>
        </p:spPr>
        <p:txBody>
          <a:bodyPr wrap="square" tIns="0" rtlCol="0" anchor="t" anchorCtr="1">
            <a:spAutoFit/>
          </a:bodyPr>
          <a:lstStyle/>
          <a:p>
            <a:r>
              <a:rPr lang="en-US" dirty="0"/>
              <a:t>2 hours 12 minutes, or 18% of daily media time spent on desktops/laptops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1116" y="4393689"/>
            <a:ext cx="282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hours 28 minutes, or 37% of daily media time spent with television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418785" y="1104900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Emarketer</a:t>
            </a:r>
            <a:r>
              <a:rPr lang="en-US" sz="1200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xmlns="" val="745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863" y="196513"/>
            <a:ext cx="7315837" cy="732172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National Broadband Coverage</a:t>
            </a:r>
            <a:endParaRPr lang="en-US" dirty="0">
              <a:solidFill>
                <a:srgbClr val="99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71" t="26839" r="12540" b="4493"/>
          <a:stretch/>
        </p:blipFill>
        <p:spPr>
          <a:xfrm>
            <a:off x="639285" y="1281018"/>
            <a:ext cx="8130179" cy="4241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2787" y="5522598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www.broadbandmap.gov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42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174" y="1294572"/>
            <a:ext cx="2941335" cy="44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33" y="131764"/>
            <a:ext cx="7610476" cy="6095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6600"/>
                </a:solidFill>
              </a:rPr>
              <a:t>Key Factors for New Communications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52910"/>
            <a:ext cx="7620000" cy="4973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996600"/>
                </a:solidFill>
                <a:latin typeface="+mj-lt"/>
              </a:rPr>
              <a:t>Location, Location, </a:t>
            </a: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Location:</a:t>
            </a:r>
            <a:endParaRPr lang="en-US" sz="2800" dirty="0">
              <a:solidFill>
                <a:srgbClr val="9966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Access </a:t>
            </a:r>
            <a:r>
              <a:rPr lang="en-US" sz="2800" dirty="0">
                <a:solidFill>
                  <a:srgbClr val="996600"/>
                </a:solidFill>
                <a:latin typeface="+mj-lt"/>
              </a:rPr>
              <a:t>to </a:t>
            </a:r>
            <a:r>
              <a:rPr lang="en-US" sz="2800" i="1" u="sng" dirty="0">
                <a:solidFill>
                  <a:srgbClr val="996600"/>
                </a:solidFill>
                <a:latin typeface="+mj-lt"/>
              </a:rPr>
              <a:t>Basic</a:t>
            </a:r>
            <a:r>
              <a:rPr lang="en-US" sz="2800" dirty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Broadband</a:t>
            </a:r>
            <a:endParaRPr lang="en-US" sz="2800" dirty="0">
              <a:solidFill>
                <a:srgbClr val="9966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3 Mbps/758 kbps</a:t>
            </a:r>
          </a:p>
          <a:p>
            <a:pPr>
              <a:buSzPct val="100000"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98%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>
                <a:latin typeface="+mj-lt"/>
              </a:rPr>
              <a:t>Urban Households have access</a:t>
            </a:r>
          </a:p>
          <a:p>
            <a:pPr>
              <a:buSzPct val="100000"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71%</a:t>
            </a:r>
            <a:r>
              <a:rPr lang="en-US" sz="1600" dirty="0">
                <a:latin typeface="+mj-lt"/>
              </a:rPr>
              <a:t>  </a:t>
            </a:r>
            <a:r>
              <a:rPr lang="en-US" sz="1700" dirty="0">
                <a:latin typeface="+mj-lt"/>
              </a:rPr>
              <a:t>Rural Households have access</a:t>
            </a:r>
          </a:p>
          <a:p>
            <a:pPr>
              <a:buSzPct val="100000"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65%</a:t>
            </a:r>
            <a:r>
              <a:rPr lang="en-US" sz="1600" i="1" dirty="0">
                <a:latin typeface="+mj-lt"/>
              </a:rPr>
              <a:t>  </a:t>
            </a:r>
            <a:r>
              <a:rPr lang="en-US" sz="1700" dirty="0">
                <a:latin typeface="+mj-lt"/>
              </a:rPr>
              <a:t>Very Rural Households have access</a:t>
            </a:r>
          </a:p>
          <a:p>
            <a:pPr>
              <a:buSzPct val="100000"/>
            </a:pP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63%</a:t>
            </a:r>
            <a:r>
              <a:rPr lang="en-US" sz="3600" b="1" i="1" dirty="0">
                <a:latin typeface="Britannic Bold" panose="020B0903060703020204" pitchFamily="34" charset="0"/>
              </a:rPr>
              <a:t> </a:t>
            </a:r>
            <a:r>
              <a:rPr lang="en-US" sz="1700" dirty="0">
                <a:latin typeface="+mj-lt"/>
              </a:rPr>
              <a:t>Farm Households have access</a:t>
            </a:r>
          </a:p>
          <a:p>
            <a:pPr marL="685800" lvl="1" indent="-284163"/>
            <a:r>
              <a:rPr lang="en-US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29% -37%   </a:t>
            </a:r>
            <a:r>
              <a:rPr lang="en-US" sz="1700" i="1" u="sng" dirty="0">
                <a:latin typeface="+mj-lt"/>
              </a:rPr>
              <a:t>Rural without </a:t>
            </a:r>
            <a:r>
              <a:rPr lang="en-US" sz="1700" i="1" u="sng" dirty="0" smtClean="0">
                <a:latin typeface="+mj-lt"/>
              </a:rPr>
              <a:t>broadband </a:t>
            </a:r>
          </a:p>
          <a:p>
            <a:pPr marL="2343150" lvl="1" indent="0">
              <a:buNone/>
            </a:pPr>
            <a:r>
              <a:rPr lang="en-US" sz="1700" i="1" u="sng" dirty="0" smtClean="0">
                <a:latin typeface="+mj-lt"/>
              </a:rPr>
              <a:t>access</a:t>
            </a:r>
            <a:endParaRPr lang="en-US" sz="1700" i="1" u="sng" dirty="0">
              <a:latin typeface="+mj-lt"/>
            </a:endParaRPr>
          </a:p>
          <a:p>
            <a:pPr marL="685800" lvl="1" indent="-284163"/>
            <a:r>
              <a:rPr lang="en-US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17% - 28%  </a:t>
            </a:r>
            <a:r>
              <a:rPr lang="en-US" sz="1700" i="1" u="sng" dirty="0">
                <a:latin typeface="+mj-lt"/>
              </a:rPr>
              <a:t>HHDs will NOT use internet</a:t>
            </a:r>
          </a:p>
          <a:p>
            <a:pPr lvl="1"/>
            <a:r>
              <a:rPr lang="en-US" sz="1000" dirty="0">
                <a:latin typeface="+mj-lt"/>
              </a:rPr>
              <a:t>Indiana Office of Technology Mapping Project 2013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947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052" y="285749"/>
            <a:ext cx="7455948" cy="5805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996600"/>
                </a:solidFill>
              </a:rPr>
              <a:t>Farmer use of Internet: USDA ’13 </a:t>
            </a:r>
            <a:r>
              <a:rPr lang="en-US" sz="1200" dirty="0">
                <a:solidFill>
                  <a:srgbClr val="996600"/>
                </a:solidFill>
              </a:rPr>
              <a:t>USDA/August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264649"/>
              </p:ext>
            </p:extLst>
          </p:nvPr>
        </p:nvGraphicFramePr>
        <p:xfrm>
          <a:off x="409059" y="1333500"/>
          <a:ext cx="8449191" cy="414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657922" y="3048001"/>
            <a:ext cx="7039531" cy="3200876"/>
          </a:xfrm>
          <a:prstGeom prst="rect">
            <a:avLst/>
          </a:prstGeom>
        </p:spPr>
        <p:txBody>
          <a:bodyPr wrap="square" lIns="1645920" tIns="2743200">
            <a:spAutoFit/>
          </a:bodyPr>
          <a:lstStyle/>
          <a:p>
            <a:r>
              <a:rPr lang="en-US" dirty="0">
                <a:solidFill>
                  <a:srgbClr val="D09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48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9" y="101769"/>
            <a:ext cx="6534911" cy="7855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96600"/>
                </a:solidFill>
              </a:rPr>
              <a:t>National Wireless</a:t>
            </a:r>
            <a:r>
              <a:rPr lang="en-US" dirty="0">
                <a:solidFill>
                  <a:srgbClr val="996600"/>
                </a:solidFill>
              </a:rPr>
              <a:t> </a:t>
            </a:r>
            <a:r>
              <a:rPr lang="en-US" dirty="0" smtClean="0">
                <a:solidFill>
                  <a:srgbClr val="996600"/>
                </a:solidFill>
              </a:rPr>
              <a:t>Coverage</a:t>
            </a:r>
            <a:endParaRPr lang="en-US" dirty="0">
              <a:solidFill>
                <a:srgbClr val="99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333" t="33247" r="28662" b="13712"/>
          <a:stretch/>
        </p:blipFill>
        <p:spPr>
          <a:xfrm>
            <a:off x="1770889" y="858783"/>
            <a:ext cx="6150613" cy="50481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900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337117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Location, Location, Location: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High speed Cell phone 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Coverage across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Indiana</a:t>
            </a:r>
          </a:p>
          <a:p>
            <a:pPr marL="0" indent="0">
              <a:buNone/>
            </a:pPr>
            <a:r>
              <a:rPr lang="en-US" sz="2800" i="1" dirty="0" smtClean="0"/>
              <a:t>				</a:t>
            </a:r>
          </a:p>
          <a:p>
            <a:pPr marL="0" indent="0">
              <a:buNone/>
            </a:pPr>
            <a:r>
              <a:rPr lang="en-US" sz="1400" i="1" dirty="0" smtClean="0">
                <a:latin typeface="+mj-lt"/>
              </a:rPr>
              <a:t>AT</a:t>
            </a:r>
            <a:r>
              <a:rPr lang="en-US" sz="1400" i="1" dirty="0">
                <a:latin typeface="+mj-lt"/>
              </a:rPr>
              <a:t>&amp; T Coverage Map</a:t>
            </a:r>
          </a:p>
          <a:p>
            <a:r>
              <a:rPr lang="en-US" sz="1400" i="1" dirty="0">
                <a:latin typeface="+mj-lt"/>
              </a:rPr>
              <a:t>Dark Gold: 4G</a:t>
            </a:r>
          </a:p>
          <a:p>
            <a:r>
              <a:rPr lang="en-US" sz="1400" i="1" dirty="0">
                <a:latin typeface="+mj-lt"/>
              </a:rPr>
              <a:t>Medium Gold: 3G</a:t>
            </a:r>
          </a:p>
          <a:p>
            <a:r>
              <a:rPr lang="en-US" sz="1400" i="1" dirty="0">
                <a:latin typeface="+mj-lt"/>
              </a:rPr>
              <a:t>Light Gold: Partners-Local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45" t="24571" r="34187" b="24593"/>
          <a:stretch/>
        </p:blipFill>
        <p:spPr bwMode="auto">
          <a:xfrm>
            <a:off x="5725579" y="1337117"/>
            <a:ext cx="2961223" cy="44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52701" y="3067050"/>
            <a:ext cx="4653489" cy="805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67026" y="4220444"/>
            <a:ext cx="4029073" cy="26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76625" y="4530665"/>
            <a:ext cx="4075747" cy="370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1463033" y="131764"/>
            <a:ext cx="7610476" cy="609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996600"/>
                </a:solidFill>
              </a:rPr>
              <a:t>Key Factors for New Communications</a:t>
            </a:r>
            <a:endParaRPr lang="en-US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63" y="205010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The ways farmers get information digitally </a:t>
            </a:r>
            <a:r>
              <a:rPr lang="en-US" sz="1200" dirty="0" err="1">
                <a:solidFill>
                  <a:srgbClr val="996600"/>
                </a:solidFill>
              </a:rPr>
              <a:t>AgWeb</a:t>
            </a:r>
            <a:r>
              <a:rPr lang="en-US" sz="1200" dirty="0">
                <a:solidFill>
                  <a:srgbClr val="996600"/>
                </a:solidFill>
              </a:rPr>
              <a:t>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3600944"/>
              </p:ext>
            </p:extLst>
          </p:nvPr>
        </p:nvGraphicFramePr>
        <p:xfrm>
          <a:off x="-28574" y="1114427"/>
          <a:ext cx="10163175" cy="448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992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231881"/>
            <a:ext cx="7038975" cy="8713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96600"/>
                </a:solidFill>
              </a:rPr>
              <a:t>Mobile Devices Farmers Use: </a:t>
            </a:r>
            <a:r>
              <a:rPr lang="en-US" sz="1200" dirty="0" err="1">
                <a:solidFill>
                  <a:srgbClr val="996600"/>
                </a:solidFill>
              </a:rPr>
              <a:t>AgWeb</a:t>
            </a:r>
            <a:r>
              <a:rPr lang="en-US" sz="1200" dirty="0">
                <a:solidFill>
                  <a:srgbClr val="996600"/>
                </a:solidFill>
              </a:rPr>
              <a:t> Research 14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010" y="1585452"/>
            <a:ext cx="1831927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626" y="3888844"/>
            <a:ext cx="2677951" cy="1990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473" y="1640486"/>
            <a:ext cx="4895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82% farmers send/receive text messages</a:t>
            </a:r>
          </a:p>
          <a:p>
            <a:r>
              <a:rPr lang="en-US" dirty="0"/>
              <a:t>65% use smartphone </a:t>
            </a:r>
            <a:r>
              <a:rPr lang="en-US" sz="1200" dirty="0"/>
              <a:t>(16% increase since 2013)</a:t>
            </a:r>
          </a:p>
          <a:p>
            <a:r>
              <a:rPr lang="en-US" dirty="0"/>
              <a:t>45% use a tablet </a:t>
            </a:r>
            <a:r>
              <a:rPr lang="en-US" sz="1200" dirty="0"/>
              <a:t>(17% increase since 2013)</a:t>
            </a:r>
          </a:p>
          <a:p>
            <a:endParaRPr lang="en-US" dirty="0"/>
          </a:p>
          <a:p>
            <a:r>
              <a:rPr lang="en-US" dirty="0"/>
              <a:t>95% take it to do farm work</a:t>
            </a:r>
          </a:p>
          <a:p>
            <a:r>
              <a:rPr lang="en-US" dirty="0"/>
              <a:t>92% use it hourly or multiple times a day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66801" y="4216731"/>
            <a:ext cx="2760825" cy="122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46% US Population have tablet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6879673" y="1543242"/>
            <a:ext cx="2181251" cy="1803065"/>
          </a:xfrm>
          <a:prstGeom prst="leftArrow">
            <a:avLst>
              <a:gd name="adj1" fmla="val 767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52% US Population have smartphone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647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80184" y="2286000"/>
            <a:ext cx="8001000" cy="4038600"/>
          </a:xfrm>
        </p:spPr>
        <p:txBody>
          <a:bodyPr rtlCol="0">
            <a:noAutofit/>
          </a:bodyPr>
          <a:lstStyle/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 speakers or headphones to hear the presentation. No phone connection.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 sound via Meeting &gt; Audio Setup Wizard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Questions about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presentation</a:t>
            </a:r>
          </a:p>
          <a:p>
            <a:pPr marL="801872" lvl="1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Type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into chat window and hit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return.</a:t>
            </a:r>
          </a:p>
          <a:p>
            <a:pPr marL="801872" lvl="1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During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Q &amp; A period, if you have a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web cam/ microphone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click the “Raise Hand”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icon to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indicate that you have a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question.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will enable your microphone</a:t>
            </a:r>
          </a:p>
        </p:txBody>
      </p:sp>
      <p:pic>
        <p:nvPicPr>
          <p:cNvPr id="3075" name="Picture 5" descr="agrMD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752" y="1295400"/>
            <a:ext cx="9149751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Basic Webinar Instructions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963" y="128810"/>
            <a:ext cx="6683765" cy="12808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996600"/>
                </a:solidFill>
              </a:rPr>
              <a:t>How Farmers use their Smartphones</a:t>
            </a:r>
            <a:r>
              <a:rPr lang="en-US" dirty="0" smtClean="0">
                <a:solidFill>
                  <a:srgbClr val="996600"/>
                </a:solidFill>
              </a:rPr>
              <a:t/>
            </a:r>
            <a:br>
              <a:rPr lang="en-US" dirty="0" smtClean="0">
                <a:solidFill>
                  <a:srgbClr val="996600"/>
                </a:solidFill>
              </a:rPr>
            </a:br>
            <a:r>
              <a:rPr lang="en-US" sz="1200" dirty="0" err="1">
                <a:solidFill>
                  <a:srgbClr val="996600"/>
                </a:solidFill>
              </a:rPr>
              <a:t>AgWeb</a:t>
            </a:r>
            <a:r>
              <a:rPr lang="en-US" sz="1200" dirty="0">
                <a:solidFill>
                  <a:srgbClr val="996600"/>
                </a:solidFill>
              </a:rPr>
              <a:t> Research 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7407746"/>
              </p:ext>
            </p:extLst>
          </p:nvPr>
        </p:nvGraphicFramePr>
        <p:xfrm>
          <a:off x="-278228" y="1139609"/>
          <a:ext cx="9647239" cy="468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738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675" y="243012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96600"/>
                </a:solidFill>
                <a:cs typeface="Arial" panose="020B0604020202020204" pitchFamily="34" charset="0"/>
              </a:rPr>
              <a:t>Social Networks-Critical Mass-Fast</a:t>
            </a:r>
            <a:endParaRPr lang="en-US" sz="3600" dirty="0">
              <a:solidFill>
                <a:srgbClr val="99660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996600"/>
                </a:solidFill>
                <a:cs typeface="Arial" panose="020B0604020202020204" pitchFamily="34" charset="0"/>
              </a:rPr>
              <a:t>% </a:t>
            </a:r>
            <a:r>
              <a:rPr lang="en-US" dirty="0">
                <a:solidFill>
                  <a:srgbClr val="996600"/>
                </a:solidFill>
                <a:cs typeface="Arial" panose="020B0604020202020204" pitchFamily="34" charset="0"/>
              </a:rPr>
              <a:t>who use social, over time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7834" y="34941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http://www.emarketer.com/images/chart_gifs/179001-180000/1795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672" y="1212671"/>
            <a:ext cx="4352116" cy="48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24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64"/>
          <a:stretch/>
        </p:blipFill>
        <p:spPr bwMode="auto">
          <a:xfrm>
            <a:off x="1719072" y="1166342"/>
            <a:ext cx="6310133" cy="48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9675" y="243012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96600"/>
                </a:solidFill>
                <a:cs typeface="Arial" panose="020B0604020202020204" pitchFamily="34" charset="0"/>
              </a:rPr>
              <a:t>Social Networks-Critical Mass-Fast</a:t>
            </a:r>
            <a:endParaRPr lang="en-US" sz="3600" dirty="0">
              <a:solidFill>
                <a:srgbClr val="99660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996600"/>
                </a:solidFill>
                <a:cs typeface="Arial" panose="020B0604020202020204" pitchFamily="34" charset="0"/>
              </a:rPr>
              <a:t>% </a:t>
            </a:r>
            <a:r>
              <a:rPr lang="en-US" dirty="0">
                <a:solidFill>
                  <a:srgbClr val="996600"/>
                </a:solidFill>
                <a:cs typeface="Arial" panose="020B0604020202020204" pitchFamily="34" charset="0"/>
              </a:rPr>
              <a:t>who use social, over time</a:t>
            </a:r>
          </a:p>
        </p:txBody>
      </p:sp>
      <p:sp>
        <p:nvSpPr>
          <p:cNvPr id="4" name="Oval 3"/>
          <p:cNvSpPr/>
          <p:nvPr/>
        </p:nvSpPr>
        <p:spPr>
          <a:xfrm>
            <a:off x="4793574" y="221524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98439" y="4095257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7834" y="34941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880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6505"/>
            <a:ext cx="7639050" cy="1524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Make email a part of your communications mix… </a:t>
            </a:r>
            <a:br>
              <a:rPr lang="en-US" sz="4000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700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Immediate Response Measurement</a:t>
            </a:r>
            <a:endParaRPr lang="en-US" sz="2700" dirty="0">
              <a:solidFill>
                <a:srgbClr val="9966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3" descr="http://www.emarketer.com/images/chart_gifs/159001-160000/15998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13"/>
          <a:stretch/>
        </p:blipFill>
        <p:spPr bwMode="auto">
          <a:xfrm>
            <a:off x="548641" y="2253517"/>
            <a:ext cx="3870322" cy="34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http://www.emarketer.com/images/chart_gifs/159001-160000/15998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83"/>
          <a:stretch/>
        </p:blipFill>
        <p:spPr bwMode="auto">
          <a:xfrm>
            <a:off x="4810175" y="2584704"/>
            <a:ext cx="4171110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608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5776" y="301923"/>
            <a:ext cx="7705344" cy="13038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Communications Trends: </a:t>
            </a:r>
            <a:br>
              <a:rPr lang="en-US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Dynamic, Real Time, and Personal</a:t>
            </a:r>
            <a:endParaRPr lang="en-US" i="1" dirty="0">
              <a:solidFill>
                <a:srgbClr val="99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2832190"/>
            <a:ext cx="2167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" y="2832190"/>
            <a:ext cx="2167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32190"/>
            <a:ext cx="24878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7" name="Picture 9" descr="http://www.emarketer.com/images/chart_gifs/160001-161000/1607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593" y="1552915"/>
            <a:ext cx="4498848" cy="44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304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67968" y="301923"/>
            <a:ext cx="7705344" cy="13038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Communications Trends: </a:t>
            </a:r>
            <a:br>
              <a:rPr lang="en-US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Dynamic, Real Time, and Personal</a:t>
            </a:r>
            <a:endParaRPr lang="en-US" i="1" dirty="0">
              <a:solidFill>
                <a:srgbClr val="99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2832190"/>
            <a:ext cx="2167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" y="2832190"/>
            <a:ext cx="2167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32190"/>
            <a:ext cx="24878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0" name="Picture 12" descr="http://www.emarketer.com/images/chart_gifs/160001-161000/1607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0371" y="1651811"/>
            <a:ext cx="5914253" cy="42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894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794" y="219068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Ag Resources for your Marketing Communications</a:t>
            </a:r>
            <a:endParaRPr lang="en-US" dirty="0">
              <a:solidFill>
                <a:srgbClr val="99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794" y="3111955"/>
            <a:ext cx="1345259" cy="1816100"/>
          </a:xfrm>
        </p:spPr>
      </p:pic>
      <p:sp>
        <p:nvSpPr>
          <p:cNvPr id="5" name="TextBox 4"/>
          <p:cNvSpPr txBox="1"/>
          <p:nvPr/>
        </p:nvSpPr>
        <p:spPr>
          <a:xfrm>
            <a:off x="3177588" y="2994934"/>
            <a:ext cx="6362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Agrimarketing</a:t>
            </a:r>
            <a:r>
              <a:rPr lang="en-US" u="sng" dirty="0"/>
              <a:t> Annual Marketing Services Guide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Detailed </a:t>
            </a:r>
            <a:r>
              <a:rPr lang="en-US" dirty="0"/>
              <a:t>contact information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://www.agrimarketingdigital.com/?iid=86575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/>
              <a:t>Agricultural Print Media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/>
              <a:t>Agricultural Radio Stations/ Networks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/>
              <a:t>Agricultural Television Programs/Channels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/>
              <a:t>Agricultural E Information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/>
              <a:t>Agricultural Direct Marketing &amp; List rental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/>
              <a:t>Agricultural Events- All Farm Show Events</a:t>
            </a:r>
          </a:p>
          <a:p>
            <a:r>
              <a:rPr lang="en-US" dirty="0"/>
              <a:t>		</a:t>
            </a:r>
            <a:r>
              <a:rPr lang="en-US" dirty="0">
                <a:hlinkClick r:id="rId4"/>
              </a:rPr>
              <a:t>http://www.agrimarketing.com/arsg.php</a:t>
            </a:r>
            <a:endParaRPr lang="en-US" dirty="0"/>
          </a:p>
          <a:p>
            <a:endParaRPr lang="en-US" dirty="0"/>
          </a:p>
          <a:p>
            <a:r>
              <a:rPr lang="en-US" sz="14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050" y="1802490"/>
            <a:ext cx="3333751" cy="85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2" y="2103120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www.agrimarketing.com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92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94252"/>
            <a:ext cx="6553965" cy="12808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996600"/>
                </a:solidFill>
              </a:rPr>
              <a:t>Ag Resources for Your Marketing Communications: Farm Radio</a:t>
            </a:r>
            <a:endParaRPr lang="en-US" dirty="0">
              <a:solidFill>
                <a:srgbClr val="99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20" t="18321" r="420" b="-1052"/>
          <a:stretch/>
        </p:blipFill>
        <p:spPr>
          <a:xfrm>
            <a:off x="1941911" y="2750866"/>
            <a:ext cx="6795875" cy="2999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24" y="2121920"/>
            <a:ext cx="653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dirty="0">
                <a:hlinkClick r:id="rId3"/>
              </a:rPr>
              <a:t>http://www.nafbplanner.com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029" y="4436433"/>
            <a:ext cx="1213209" cy="7742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769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711" y="269422"/>
            <a:ext cx="7494215" cy="12808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96600"/>
                </a:solidFill>
              </a:rPr>
              <a:t>Frequency, </a:t>
            </a:r>
            <a:r>
              <a:rPr lang="en-US" dirty="0" smtClean="0">
                <a:solidFill>
                  <a:srgbClr val="996600"/>
                </a:solidFill>
              </a:rPr>
              <a:t>Impact</a:t>
            </a:r>
            <a:r>
              <a:rPr lang="en-US" dirty="0">
                <a:solidFill>
                  <a:srgbClr val="996600"/>
                </a:solidFill>
              </a:rPr>
              <a:t>, </a:t>
            </a:r>
            <a:r>
              <a:rPr lang="en-US" dirty="0" smtClean="0">
                <a:solidFill>
                  <a:srgbClr val="996600"/>
                </a:solidFill>
              </a:rPr>
              <a:t>Cost: Effective </a:t>
            </a:r>
            <a:r>
              <a:rPr lang="en-US" dirty="0">
                <a:solidFill>
                  <a:srgbClr val="996600"/>
                </a:solidFill>
              </a:rPr>
              <a:t>Internet Advertising Resources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904" y="1740027"/>
            <a:ext cx="2857500" cy="2543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31" y="3409403"/>
            <a:ext cx="28575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911" y="2180392"/>
            <a:ext cx="1457071" cy="1133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477" y="3756747"/>
            <a:ext cx="1670449" cy="1481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8331" y="5517487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Pay per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click…you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only pay if people respond</a:t>
            </a:r>
          </a:p>
        </p:txBody>
      </p:sp>
    </p:spTree>
    <p:extLst>
      <p:ext uri="{BB962C8B-B14F-4D97-AF65-F5344CB8AC3E}">
        <p14:creationId xmlns:p14="http://schemas.microsoft.com/office/powerpoint/2010/main" xmlns="" val="41924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013" y="338360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Native advertising/ Infomercials/Paid Content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796215"/>
            <a:ext cx="7935913" cy="393804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New to the Web</a:t>
            </a:r>
            <a:r>
              <a:rPr lang="en-US" dirty="0" smtClean="0"/>
              <a:t>: Major news sites and aggregators  placing paid/sponsored content in editorial sections of website</a:t>
            </a:r>
          </a:p>
          <a:p>
            <a:r>
              <a:rPr lang="en-US" dirty="0" smtClean="0"/>
              <a:t>Broadcast: Long format messages- up to 2 minutes-are placed within program- on radio it may be read by announcer. Local stations/Cable Channels will accept long format paid programs- up to one hour. This can be very cost effective when other media drives audience</a:t>
            </a:r>
          </a:p>
          <a:p>
            <a:r>
              <a:rPr lang="en-US" dirty="0" smtClean="0"/>
              <a:t>Print: Featured/Sponsored Sections or Cover </a:t>
            </a:r>
            <a:r>
              <a:rPr lang="en-US" dirty="0"/>
              <a:t>W</a:t>
            </a:r>
            <a:r>
              <a:rPr lang="en-US" dirty="0" smtClean="0"/>
              <a:t>raps can be more cost effective than direct mail as you select your target audience to receive message</a:t>
            </a:r>
          </a:p>
          <a:p>
            <a:r>
              <a:rPr lang="en-US" dirty="0" smtClean="0"/>
              <a:t>All the above can be purchased as non-profit organization, and </a:t>
            </a:r>
            <a:r>
              <a:rPr lang="en-US" dirty="0" smtClean="0">
                <a:solidFill>
                  <a:schemeClr val="tx1"/>
                </a:solidFill>
              </a:rPr>
              <a:t>pre-emptible</a:t>
            </a:r>
            <a:r>
              <a:rPr lang="en-US" dirty="0" smtClean="0"/>
              <a:t> rate - usually heavily discounted - make sure programming matches your audience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28" y="2105228"/>
            <a:ext cx="1030204" cy="3296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73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76469" y="2388704"/>
            <a:ext cx="8458200" cy="4267200"/>
          </a:xfrm>
        </p:spPr>
        <p:txBody>
          <a:bodyPr rtlCol="0">
            <a:normAutofit/>
          </a:bodyPr>
          <a:lstStyle/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 quick survey questions</a:t>
            </a:r>
          </a:p>
          <a:p>
            <a:pPr marL="401822" indent="-401822">
              <a:lnSpc>
                <a:spcPts val="2900"/>
              </a:lnSpc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Session recorded and archived with PowerPoint files </a:t>
            </a:r>
            <a:r>
              <a:rPr lang="en-US" sz="3000">
                <a:latin typeface="Lucida Sans Unicode" panose="020B0602030504020204" pitchFamily="34" charset="0"/>
                <a:cs typeface="Lucida Sans Unicode" panose="020B0602030504020204" pitchFamily="34" charset="0"/>
              </a:rPr>
              <a:t>at </a:t>
            </a:r>
            <a:r>
              <a:rPr lang="en-US" sz="3000" smtClean="0"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www.agrability.org/Online-Training/virtualntw</a:t>
            </a:r>
            <a:r>
              <a:rPr lang="en-US" sz="300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00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along </a:t>
            </a: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with resource materials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Problems: use chat window or email </a:t>
            </a:r>
            <a:r>
              <a:rPr lang="en-US" sz="3000" dirty="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agrability@agrability.org</a:t>
            </a:r>
            <a:r>
              <a:rPr lang="en-US" sz="3000" dirty="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</a:p>
          <a:p>
            <a:pPr marL="1097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-5752" y="1295400"/>
            <a:ext cx="9149751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Basic Webinar Instructions</a:t>
            </a:r>
          </a:p>
        </p:txBody>
      </p:sp>
      <p:pic>
        <p:nvPicPr>
          <p:cNvPr id="4100" name="Picture 5" descr="agrMD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575" y="60960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109" y="244377"/>
            <a:ext cx="6683765" cy="12808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996600"/>
                </a:solidFill>
              </a:rPr>
              <a:t>Extend, multiply, and build relationships with social media and email</a:t>
            </a:r>
            <a:endParaRPr lang="en-US" dirty="0">
              <a:solidFill>
                <a:srgbClr val="99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4" y="3180038"/>
            <a:ext cx="1566715" cy="60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04" r="21579"/>
          <a:stretch/>
        </p:blipFill>
        <p:spPr>
          <a:xfrm>
            <a:off x="703384" y="2058688"/>
            <a:ext cx="1114427" cy="98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198" y="2857824"/>
            <a:ext cx="1303371" cy="543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4" y="4903957"/>
            <a:ext cx="1452563" cy="448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7811" y="2151665"/>
            <a:ext cx="5097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to Facebook 5 – 10 times a week- </a:t>
            </a:r>
            <a:r>
              <a:rPr lang="en-US" sz="1200" dirty="0"/>
              <a:t>75% Audience/5 hours = 90 minutes median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042" y="3087995"/>
            <a:ext cx="3067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to Twitter at least 5 times a day- </a:t>
            </a:r>
            <a:r>
              <a:rPr lang="en-US" sz="1200" dirty="0"/>
              <a:t>75% Audience/3 hours= 24 minutes median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28992" b="36554"/>
          <a:stretch/>
        </p:blipFill>
        <p:spPr>
          <a:xfrm>
            <a:off x="703384" y="4063965"/>
            <a:ext cx="1514475" cy="390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2042" y="4057698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to Linked in Daily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4238" y="4735699"/>
            <a:ext cx="481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Utilize 3</a:t>
            </a:r>
            <a:r>
              <a:rPr lang="en-US" baseline="30000" dirty="0"/>
              <a:t>rd</a:t>
            </a:r>
            <a:r>
              <a:rPr lang="en-US" dirty="0"/>
              <a:t> party email services to assure maximum delivery with measured responses &amp; feeds to social media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2212" y="3486267"/>
            <a:ext cx="2495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Utilize You Tube in </a:t>
            </a:r>
          </a:p>
          <a:p>
            <a:r>
              <a:rPr lang="en-US" dirty="0"/>
              <a:t>All messaging and increase impact 10X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84" y="5402300"/>
            <a:ext cx="200977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r="92571" b="87899"/>
          <a:stretch/>
        </p:blipFill>
        <p:spPr>
          <a:xfrm>
            <a:off x="2270099" y="4847455"/>
            <a:ext cx="495300" cy="50482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494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25" y="3293972"/>
            <a:ext cx="7296151" cy="323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10999"/>
            <a:ext cx="6321815" cy="12808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6600"/>
                </a:solidFill>
              </a:rPr>
              <a:t>Leverage your message with state commodity/trade organizations</a:t>
            </a:r>
            <a:endParaRPr lang="en-US" dirty="0">
              <a:solidFill>
                <a:srgbClr val="99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5598" y="4006587"/>
            <a:ext cx="1298353" cy="325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33" y="2159612"/>
            <a:ext cx="1277843" cy="1107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386" y="3932588"/>
            <a:ext cx="1625143" cy="945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202" y="4720956"/>
            <a:ext cx="1269144" cy="907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969" y="3965494"/>
            <a:ext cx="39528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725" y="2245782"/>
            <a:ext cx="2476500" cy="733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4990" y="4847203"/>
            <a:ext cx="1013667" cy="7972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28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23989"/>
            <a:ext cx="7791450" cy="128089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996600"/>
                </a:solidFill>
              </a:rPr>
              <a:t>Utilize traditional print media for reach, and add internet for frequency: </a:t>
            </a:r>
            <a:r>
              <a:rPr lang="en-US" sz="3200" dirty="0" smtClean="0">
                <a:solidFill>
                  <a:srgbClr val="996600"/>
                </a:solidFill>
              </a:rPr>
              <a:t/>
            </a:r>
            <a:br>
              <a:rPr lang="en-US" sz="3200" dirty="0" smtClean="0">
                <a:solidFill>
                  <a:srgbClr val="996600"/>
                </a:solidFill>
              </a:rPr>
            </a:br>
            <a:r>
              <a:rPr lang="en-US" sz="2800" i="1" dirty="0" smtClean="0">
                <a:solidFill>
                  <a:srgbClr val="996600"/>
                </a:solidFill>
              </a:rPr>
              <a:t>It </a:t>
            </a:r>
            <a:r>
              <a:rPr lang="en-US" sz="2800" i="1" dirty="0">
                <a:solidFill>
                  <a:srgbClr val="996600"/>
                </a:solidFill>
              </a:rPr>
              <a:t>can be local and cost effective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062" y="1999688"/>
            <a:ext cx="1190625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94" y="3525829"/>
            <a:ext cx="119062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78" y="1985401"/>
            <a:ext cx="1193007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837" y="4172139"/>
            <a:ext cx="1246608" cy="1662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352" y="2030243"/>
            <a:ext cx="1108367" cy="409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213" y="4065725"/>
            <a:ext cx="1981200" cy="619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5268" y="5003211"/>
            <a:ext cx="1642355" cy="552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5126" y="4793871"/>
            <a:ext cx="981075" cy="971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357" y="4979146"/>
            <a:ext cx="2103521" cy="601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0661" y="2722800"/>
            <a:ext cx="1830637" cy="523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8724" y="3359158"/>
            <a:ext cx="2076364" cy="593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7526" y="2061151"/>
            <a:ext cx="1355185" cy="387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6899" y="2784167"/>
            <a:ext cx="1631619" cy="4661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1945" y="2019333"/>
            <a:ext cx="1647904" cy="4708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/>
          <a:srcRect l="71400" t="-15906" r="621" b="15906"/>
          <a:stretch/>
        </p:blipFill>
        <p:spPr>
          <a:xfrm>
            <a:off x="700049" y="3972633"/>
            <a:ext cx="1940136" cy="85725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494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05" y="321367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Why is Multi-channel Marketing important?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220" y="1649882"/>
            <a:ext cx="6686550" cy="4516222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Makes it easy for Clients to complete desired action on whatever channel they are most comfortable…the user decides.</a:t>
            </a:r>
          </a:p>
          <a:p>
            <a:r>
              <a:rPr lang="en-US" sz="1900" dirty="0" smtClean="0"/>
              <a:t>Multi-channel Clients respon</a:t>
            </a:r>
            <a:r>
              <a:rPr lang="en-US" sz="1900" dirty="0" smtClean="0">
                <a:solidFill>
                  <a:schemeClr val="tx1"/>
                </a:solidFill>
              </a:rPr>
              <a:t>d </a:t>
            </a:r>
            <a:r>
              <a:rPr lang="en-US" sz="1900" dirty="0" smtClean="0"/>
              <a:t>three to four time</a:t>
            </a:r>
            <a:r>
              <a:rPr lang="en-US" sz="1900" dirty="0" smtClean="0">
                <a:solidFill>
                  <a:schemeClr val="tx1"/>
                </a:solidFill>
              </a:rPr>
              <a:t>s</a:t>
            </a:r>
            <a:r>
              <a:rPr lang="en-US" sz="1900" dirty="0" smtClean="0"/>
              <a:t> more than single channel Clients.</a:t>
            </a:r>
          </a:p>
          <a:p>
            <a:r>
              <a:rPr lang="en-US" sz="1900" dirty="0" smtClean="0"/>
              <a:t>72% of Clients prefer integrated marketing approach- avoid silo mentality- channel campaigns MUST be integrated together.</a:t>
            </a:r>
          </a:p>
          <a:p>
            <a:pPr lvl="1"/>
            <a:r>
              <a:rPr lang="en-US" sz="1900" dirty="0" smtClean="0"/>
              <a:t>Popular Multi-Channel Programs</a:t>
            </a:r>
          </a:p>
          <a:p>
            <a:pPr lvl="2"/>
            <a:r>
              <a:rPr lang="en-US" sz="1700" dirty="0"/>
              <a:t>Computer &amp; Mobile (9 am – 5 pm)		</a:t>
            </a:r>
            <a:r>
              <a:rPr lang="en-US" sz="1700" dirty="0" smtClean="0"/>
              <a:t>                                 </a:t>
            </a:r>
            <a:r>
              <a:rPr lang="en-US" sz="1700" i="1" dirty="0" smtClean="0"/>
              <a:t>Lowest </a:t>
            </a:r>
            <a:r>
              <a:rPr lang="en-US" sz="1700" i="1" dirty="0"/>
              <a:t>on weekend evenings</a:t>
            </a:r>
          </a:p>
          <a:p>
            <a:pPr lvl="2"/>
            <a:r>
              <a:rPr lang="en-US" sz="1700" dirty="0"/>
              <a:t>TV &amp; Mobile (5 pm- 11 pm)</a:t>
            </a:r>
          </a:p>
          <a:p>
            <a:pPr lvl="2"/>
            <a:r>
              <a:rPr lang="en-US" sz="1700" dirty="0"/>
              <a:t>Google Pay per click programs w/coupon offer</a:t>
            </a:r>
          </a:p>
          <a:p>
            <a:pPr lvl="2"/>
            <a:r>
              <a:rPr lang="en-US" sz="1700" dirty="0"/>
              <a:t>Direct Mail offer w/ website coupon</a:t>
            </a:r>
          </a:p>
          <a:p>
            <a:pPr lvl="2"/>
            <a:r>
              <a:rPr lang="en-US" sz="1700" dirty="0"/>
              <a:t>1/3 active </a:t>
            </a:r>
            <a:r>
              <a:rPr lang="en-US" sz="1700" dirty="0" smtClean="0"/>
              <a:t>Tw</a:t>
            </a:r>
            <a:r>
              <a:rPr lang="en-US" sz="1700" dirty="0" smtClean="0">
                <a:solidFill>
                  <a:schemeClr val="tx1"/>
                </a:solidFill>
              </a:rPr>
              <a:t>it</a:t>
            </a:r>
            <a:r>
              <a:rPr lang="en-US" sz="1700" dirty="0" smtClean="0"/>
              <a:t>ter </a:t>
            </a:r>
            <a:r>
              <a:rPr lang="en-US" sz="1700" dirty="0"/>
              <a:t>users tweet about TV program they are watching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109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95" y="217640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Example: National Training Workshop (NTW) Promotion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585" y="1857375"/>
            <a:ext cx="6686550" cy="39494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NTW Marketing Channels</a:t>
            </a:r>
          </a:p>
          <a:p>
            <a:pPr lvl="1"/>
            <a:r>
              <a:rPr lang="en-US" sz="1800" dirty="0" smtClean="0"/>
              <a:t>Direct Mail </a:t>
            </a:r>
            <a:r>
              <a:rPr lang="en-US" sz="1800" dirty="0" smtClean="0">
                <a:sym typeface="Wingdings" panose="05000000000000000000" pitchFamily="2" charset="2"/>
              </a:rPr>
              <a:t> Save the Date/Register Now Cards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Email  Save the Date, Register Now, NTW Updates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Social Media  Facebook and Twitter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Web  Link to NTW site from National AgrAbility site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Events  Pass out NTW information at events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Magazine  Purchased ad space in relevant publication in the region where the NTW is being held in addition to ad space on their website and e-newsletter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83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95" y="217640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Example: National Training Workshop (NTW) Promotion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585" y="1895475"/>
            <a:ext cx="6686550" cy="3911378"/>
          </a:xfrm>
        </p:spPr>
        <p:txBody>
          <a:bodyPr>
            <a:normAutofit/>
          </a:bodyPr>
          <a:lstStyle/>
          <a:p>
            <a:pPr marL="285750" lvl="1" indent="-285750"/>
            <a:r>
              <a:rPr lang="en-US" sz="2400" dirty="0" smtClean="0"/>
              <a:t>Other Marketing Channels to Consider</a:t>
            </a:r>
          </a:p>
          <a:p>
            <a:pPr marL="571500" lvl="2" indent="-228600"/>
            <a:r>
              <a:rPr lang="en-US" sz="1800" dirty="0" smtClean="0"/>
              <a:t>Texting </a:t>
            </a:r>
            <a:r>
              <a:rPr lang="en-US" sz="1800" dirty="0" smtClean="0">
                <a:sym typeface="Wingdings" panose="05000000000000000000" pitchFamily="2" charset="2"/>
              </a:rPr>
              <a:t> Send texts when registration is open and when it’s closing and updates/reminders</a:t>
            </a:r>
          </a:p>
          <a:p>
            <a:pPr marL="571500" lvl="2" indent="-228600"/>
            <a:r>
              <a:rPr lang="en-US" sz="1800" dirty="0" smtClean="0"/>
              <a:t>Radio </a:t>
            </a:r>
            <a:r>
              <a:rPr lang="en-US" sz="1800" dirty="0" smtClean="0">
                <a:sym typeface="Wingdings" panose="05000000000000000000" pitchFamily="2" charset="2"/>
              </a:rPr>
              <a:t> Utilize free PSA options to drive people to the website</a:t>
            </a:r>
          </a:p>
          <a:p>
            <a:pPr marL="571500" lvl="2" indent="-228600"/>
            <a:r>
              <a:rPr lang="en-US" sz="1800" dirty="0" smtClean="0">
                <a:sym typeface="Wingdings" panose="05000000000000000000" pitchFamily="2" charset="2"/>
              </a:rPr>
              <a:t>Newspapers/Magazines  Utilize the need for “filler” content or ad space to get low/no cost space. Also use press releases and feature stories to help promote the NTW</a:t>
            </a:r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374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49" y="319310"/>
            <a:ext cx="8523291" cy="1280891"/>
          </a:xfrm>
        </p:spPr>
        <p:txBody>
          <a:bodyPr/>
          <a:lstStyle/>
          <a:p>
            <a:r>
              <a:rPr lang="en-US" dirty="0" smtClean="0">
                <a:solidFill>
                  <a:srgbClr val="996600"/>
                </a:solidFill>
              </a:rPr>
              <a:t>Summary: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49" y="1319464"/>
            <a:ext cx="7134225" cy="4166936"/>
          </a:xfrm>
        </p:spPr>
        <p:txBody>
          <a:bodyPr/>
          <a:lstStyle/>
          <a:p>
            <a:r>
              <a:rPr lang="en-US" dirty="0" smtClean="0"/>
              <a:t>Identify/build database of your target audience(s)</a:t>
            </a:r>
          </a:p>
          <a:p>
            <a:r>
              <a:rPr lang="en-US" dirty="0" smtClean="0"/>
              <a:t>Identify Communications Channels that match you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dirty="0" smtClean="0"/>
              <a:t> audience</a:t>
            </a:r>
          </a:p>
          <a:p>
            <a:r>
              <a:rPr lang="en-US" dirty="0" smtClean="0"/>
              <a:t>Leverage 3</a:t>
            </a:r>
            <a:r>
              <a:rPr lang="en-US" baseline="30000" dirty="0" smtClean="0"/>
              <a:t>rd</a:t>
            </a:r>
            <a:r>
              <a:rPr lang="en-US" dirty="0" smtClean="0"/>
              <a:t> parties with the same audiences as yours- to deliver your message at low costs or free</a:t>
            </a:r>
          </a:p>
          <a:p>
            <a:r>
              <a:rPr lang="en-US" dirty="0" smtClean="0"/>
              <a:t>Utilize multiple channels to maximize effectiveness</a:t>
            </a:r>
          </a:p>
          <a:p>
            <a:r>
              <a:rPr lang="en-US" dirty="0" smtClean="0"/>
              <a:t>Integrate new e-communications with traditional communications options</a:t>
            </a:r>
          </a:p>
          <a:p>
            <a:r>
              <a:rPr lang="en-US" dirty="0" smtClean="0"/>
              <a:t>What strategy delivers most reach and frequency at lowest cost?</a:t>
            </a:r>
          </a:p>
          <a:p>
            <a:r>
              <a:rPr lang="en-US" dirty="0" smtClean="0"/>
              <a:t>Only do what you can easily manage with your resources- you can</a:t>
            </a:r>
            <a:r>
              <a:rPr lang="en-US" dirty="0" smtClean="0">
                <a:solidFill>
                  <a:schemeClr val="tx1"/>
                </a:solidFill>
              </a:rPr>
              <a:t>’t</a:t>
            </a:r>
            <a:r>
              <a:rPr lang="en-US" dirty="0" smtClean="0"/>
              <a:t> do everything.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352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980" y="427248"/>
            <a:ext cx="6683765" cy="128089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Contact Info: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13" y="1424239"/>
            <a:ext cx="8915400" cy="377762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Jerry Shafer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1900" dirty="0"/>
              <a:t>Marketing Specialist</a:t>
            </a:r>
          </a:p>
          <a:p>
            <a:pPr marL="0" indent="0">
              <a:buNone/>
            </a:pPr>
            <a:r>
              <a:rPr lang="en-US" sz="1900" dirty="0"/>
              <a:t>	Purdue University Ag Communications</a:t>
            </a:r>
          </a:p>
          <a:p>
            <a:pPr marL="0" indent="0">
              <a:buNone/>
            </a:pPr>
            <a:r>
              <a:rPr lang="en-US" sz="1900" dirty="0"/>
              <a:t>	Ag Administration Building</a:t>
            </a:r>
          </a:p>
          <a:p>
            <a:pPr marL="0" indent="0">
              <a:buNone/>
            </a:pPr>
            <a:r>
              <a:rPr lang="en-US" sz="1900" dirty="0"/>
              <a:t>	615 W State Street</a:t>
            </a:r>
          </a:p>
          <a:p>
            <a:pPr marL="0" indent="0">
              <a:buNone/>
            </a:pPr>
            <a:r>
              <a:rPr lang="en-US" sz="1900" dirty="0"/>
              <a:t>	West Lafayette, IN 47907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>
                <a:hlinkClick r:id="rId2"/>
              </a:rPr>
              <a:t>JWShafer@purdue.edu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	765-494-7817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44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776" y="2222310"/>
            <a:ext cx="8229600" cy="4525962"/>
          </a:xfrm>
        </p:spPr>
        <p:txBody>
          <a:bodyPr rtlCol="0">
            <a:normAutofit/>
          </a:bodyPr>
          <a:lstStyle/>
          <a:p>
            <a:pPr marL="401822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Echo</a:t>
            </a:r>
          </a:p>
          <a:p>
            <a:pPr marL="801872" lvl="1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 see if you are logged in twice</a:t>
            </a:r>
          </a:p>
          <a:p>
            <a:pPr marL="401822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Disconnection with 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presenters</a:t>
            </a:r>
          </a:p>
          <a:p>
            <a:pPr marL="801872" lvl="1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Hang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 – we’ll reconnect as soon </a:t>
            </a: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possible</a:t>
            </a:r>
          </a:p>
          <a:p>
            <a:pPr marL="401822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Disconnection with 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participants</a:t>
            </a:r>
          </a:p>
          <a:p>
            <a:pPr marL="801872" lvl="1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Log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 again</a:t>
            </a:r>
          </a:p>
          <a:p>
            <a:pPr marL="393172" lvl="1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36" y="1285875"/>
            <a:ext cx="9046464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Known Webinar Issues</a:t>
            </a:r>
          </a:p>
        </p:txBody>
      </p:sp>
      <p:pic>
        <p:nvPicPr>
          <p:cNvPr id="5124" name="Picture 5" descr="agrMD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15925" y="1722438"/>
            <a:ext cx="8458200" cy="51355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AgrAbility: USDA-sponsored program that assists farmers, ranchers, and other agricultural workers with disabilities.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 land grant universities with disability services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Organizations. Currently 20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state projects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National AgrAbility Project: Led by Purdue’s Breaking New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Ground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Resource Center. Partners include: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Goodwill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the Finger Lakes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Arthritis Foundation, Heartland Region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University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Illinois at Urbana-Champaign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Colorado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University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More information available at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www.agrability.org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147" name="Picture 5" descr="agrMD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26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Changes in Marketing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Integration of messages across all channels of communication to assure success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384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40" y="2815030"/>
            <a:ext cx="1666903" cy="15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-204357"/>
            <a:ext cx="7739389" cy="173106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Digital Technology </a:t>
            </a:r>
            <a:r>
              <a:rPr lang="en-US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is      changing </a:t>
            </a:r>
            <a:r>
              <a:rPr lang="en-US" dirty="0" smtClean="0">
                <a:solidFill>
                  <a:srgbClr val="996600"/>
                </a:solidFill>
                <a:latin typeface="+mn-lt"/>
                <a:cs typeface="Arial" panose="020B0604020202020204" pitchFamily="34" charset="0"/>
              </a:rPr>
              <a:t>communications…to targeting!</a:t>
            </a:r>
            <a:endParaRPr lang="en-US" dirty="0">
              <a:solidFill>
                <a:srgbClr val="99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63" y="2057402"/>
            <a:ext cx="6248400" cy="287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“because of smartphones, tablets, social media sites, e-mail and other forms of digital communications, the world creates 2.5 quintillion bytes of new data daily, according to IBM.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Company estimates that 90% of the data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now exists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world has been created in just the last two years. From now until 2020, the digital universe is expected to double every two years.”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		June 2013, International Data Corporation</a:t>
            </a:r>
          </a:p>
        </p:txBody>
      </p:sp>
      <p:sp>
        <p:nvSpPr>
          <p:cNvPr id="4" name="TextBox 3"/>
          <p:cNvSpPr txBox="1"/>
          <p:nvPr/>
        </p:nvSpPr>
        <p:spPr>
          <a:xfrm rot="20000610">
            <a:off x="5641190" y="259336"/>
            <a:ext cx="1269672" cy="29238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  <a:latin typeface="Segoe Script" panose="020B0504020000000003" pitchFamily="34" charset="0"/>
              </a:rPr>
              <a:t>RAPIDLY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41" y="1906610"/>
            <a:ext cx="1676400" cy="93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3318340"/>
            <a:ext cx="685800" cy="10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4263948"/>
            <a:ext cx="1764340" cy="117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580240"/>
            <a:ext cx="1135063" cy="113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798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675211" y="303526"/>
            <a:ext cx="6646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96600"/>
                </a:solidFill>
                <a:cs typeface="Arial" panose="020B0604020202020204" pitchFamily="34" charset="0"/>
              </a:rPr>
              <a:t>Changes in Communicating </a:t>
            </a:r>
            <a:endParaRPr lang="en-US" sz="3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602733" y="1272653"/>
            <a:ext cx="7324725" cy="4815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sz="8000" b="1" i="1" dirty="0" smtClean="0">
                <a:solidFill>
                  <a:srgbClr val="996600"/>
                </a:solidFill>
                <a:cs typeface="Arial" panose="020B0604020202020204" pitchFamily="34" charset="0"/>
              </a:rPr>
              <a:t>Old: Learning as a Transaction- 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Learners receive knowledge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Knowledge is organized in stable, hierarchical structures that can be treated 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independently of one another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We learn best passively, by listening and watching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Our “intelligence” is based on our individual abilities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US" sz="8000" b="1" i="1" dirty="0" smtClean="0">
                <a:solidFill>
                  <a:srgbClr val="996600"/>
                </a:solidFill>
                <a:cs typeface="Arial" panose="020B0604020202020204" pitchFamily="34" charset="0"/>
              </a:rPr>
              <a:t>New: Learning as a process</a:t>
            </a:r>
            <a:r>
              <a:rPr lang="en-US" sz="8000" i="1" dirty="0" smtClean="0">
                <a:solidFill>
                  <a:srgbClr val="996600"/>
                </a:solidFill>
                <a:cs typeface="Arial" panose="020B0604020202020204" pitchFamily="34" charset="0"/>
              </a:rPr>
              <a:t>- 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Learners create knowledge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Knowledge is organized “ecologically”- disciplines are integrated and interactive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We learn best actively doing and managing our own learning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r>
              <a:rPr lang="en-US" sz="7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Our “intelligence” is based on our learning communities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xmlns="" val="4633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10" y="1454315"/>
            <a:ext cx="6686550" cy="42130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Build your database</a:t>
            </a:r>
          </a:p>
          <a:p>
            <a:pPr lvl="1"/>
            <a:r>
              <a:rPr lang="en-US" sz="1900" dirty="0" smtClean="0"/>
              <a:t>Demographics- age/ gender/where they live</a:t>
            </a:r>
          </a:p>
          <a:p>
            <a:pPr lvl="1"/>
            <a:r>
              <a:rPr lang="en-US" sz="1900" dirty="0" smtClean="0"/>
              <a:t>Lifestyle- Organizations/Businesses/Community they associate</a:t>
            </a:r>
          </a:p>
          <a:p>
            <a:pPr lvl="1"/>
            <a:r>
              <a:rPr lang="en-US" sz="1900" dirty="0" smtClean="0"/>
              <a:t>Income Level</a:t>
            </a:r>
          </a:p>
          <a:p>
            <a:r>
              <a:rPr lang="en-US" sz="2200" dirty="0" smtClean="0"/>
              <a:t>What is most cost effective to reach?</a:t>
            </a:r>
          </a:p>
          <a:p>
            <a:pPr lvl="1"/>
            <a:r>
              <a:rPr lang="en-US" sz="1900" dirty="0" smtClean="0"/>
              <a:t>Do free stuff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!</a:t>
            </a:r>
          </a:p>
          <a:p>
            <a:pPr lvl="1"/>
            <a:r>
              <a:rPr lang="en-US" sz="1900" dirty="0" smtClean="0"/>
              <a:t>What delivers the most reach/ frequency to people you are targeting?</a:t>
            </a:r>
          </a:p>
          <a:p>
            <a:pPr lvl="1"/>
            <a:r>
              <a:rPr lang="en-US" sz="1900" dirty="0" smtClean="0"/>
              <a:t>What is easiest to do, and you can manage?</a:t>
            </a:r>
          </a:p>
          <a:p>
            <a:pPr lvl="1"/>
            <a:r>
              <a:rPr lang="en-US" sz="1900" dirty="0" smtClean="0"/>
              <a:t>Who can you leverage to multipl</a:t>
            </a:r>
            <a:r>
              <a:rPr lang="en-US" sz="1900" dirty="0" smtClean="0">
                <a:solidFill>
                  <a:schemeClr val="tx1"/>
                </a:solidFill>
              </a:rPr>
              <a:t>y</a:t>
            </a:r>
            <a:r>
              <a:rPr lang="en-US" sz="1900" dirty="0" smtClean="0"/>
              <a:t> your message with reach and frequency?</a:t>
            </a:r>
            <a:endParaRPr lang="en-US" sz="1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41911" y="6087838"/>
            <a:ext cx="6686549" cy="549725"/>
            <a:chOff x="1941911" y="6087838"/>
            <a:chExt cx="6686549" cy="549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911" y="6087838"/>
              <a:ext cx="4490188" cy="549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0788" y="6166104"/>
              <a:ext cx="1947672" cy="39319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675211" y="303526"/>
            <a:ext cx="6870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996600"/>
                </a:solidFill>
                <a:cs typeface="Arial" panose="020B0604020202020204" pitchFamily="34" charset="0"/>
              </a:rPr>
              <a:t>Who is your Target Audience?</a:t>
            </a:r>
          </a:p>
          <a:p>
            <a:r>
              <a:rPr lang="en-US" dirty="0" smtClean="0">
                <a:solidFill>
                  <a:srgbClr val="996600"/>
                </a:solidFill>
                <a:cs typeface="Arial" panose="020B0604020202020204" pitchFamily="34" charset="0"/>
              </a:rPr>
              <a:t>You cannot be everything to all audiences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8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nges in Marketing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Basic Webinar Instructions&amp;quot;&quot;/&gt;&lt;property id=&quot;20307&quot; value=&quot;312&quot;/&gt;&lt;/object&gt;&lt;object type=&quot;3&quot; unique_id=&quot;10006&quot;&gt;&lt;property id=&quot;20148&quot; value=&quot;5&quot;/&gt;&lt;property id=&quot;20300&quot; value=&quot;Slide 3 - &amp;quot;Basic Webinar Instructions&amp;quot;&quot;/&gt;&lt;property id=&quot;20307&quot; value=&quot;313&quot;/&gt;&lt;/object&gt;&lt;object type=&quot;3&quot; unique_id=&quot;10007&quot;&gt;&lt;property id=&quot;20148&quot; value=&quot;5&quot;/&gt;&lt;property id=&quot;20300&quot; value=&quot;Slide 4 - &amp;quot;Known Webinar Issues&amp;quot;&quot;/&gt;&lt;property id=&quot;20307&quot; value=&quot;314&quot;/&gt;&lt;/object&gt;&lt;object type=&quot;3&quot; unique_id=&quot;10008&quot;&gt;&lt;property id=&quot;20148&quot; value=&quot;5&quot;/&gt;&lt;property id=&quot;20300&quot; value=&quot;Slide 5&quot;/&gt;&lt;property id=&quot;20307&quot; value=&quot;315&quot;/&gt;&lt;/object&gt;&lt;object type=&quot;3&quot; unique_id=&quot;10009&quot;&gt;&lt;property id=&quot;20148&quot; value=&quot;5&quot;/&gt;&lt;property id=&quot;20300&quot; value=&quot;Slide 6 - &amp;quot;Changes in Marketing&amp;quot;&quot;/&gt;&lt;property id=&quot;20307&quot; value=&quot;316&quot;/&gt;&lt;/object&gt;&lt;object type=&quot;3&quot; unique_id=&quot;10010&quot;&gt;&lt;property id=&quot;20148&quot; value=&quot;5&quot;/&gt;&lt;property id=&quot;20300&quot; value=&quot;Slide 7 - &amp;quot;&amp;#x0D;&amp;#x0A;Digital Technology is      changing communications…to targeting!&amp;quot;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293&quot;/&gt;&lt;/object&gt;&lt;object type=&quot;3&quot; unique_id=&quot;10013&quot;&gt;&lt;property id=&quot;20148&quot; value=&quot;5&quot;/&gt;&lt;property id=&quot;20300&quot; value=&quot;Slide 10 - &amp;quot; Age= Source of News &amp;quot;&quot;/&gt;&lt;property id=&quot;20307&quot; value=&quot;272&quot;/&gt;&lt;/object&gt;&lt;object type=&quot;3&quot; unique_id=&quot;10014&quot;&gt;&lt;property id=&quot;20148&quot; value=&quot;5&quot;/&gt;&lt;property id=&quot;20300&quot; value=&quot;Slide 11 - &amp;quot; Age= Source of News &amp;quot;&quot;/&gt;&lt;property id=&quot;20307&quot; value=&quot;309&quot;/&gt;&lt;/object&gt;&lt;object type=&quot;3&quot; unique_id=&quot;10015&quot;&gt;&lt;property id=&quot;20148&quot; value=&quot;5&quot;/&gt;&lt;property id=&quot;20300&quot; value=&quot;Slide 12 - &amp;quot;Where is time spent in media: &amp;#x0D;&amp;#x0A;digital… versus television? &amp;quot;&quot;/&gt;&lt;property id=&quot;20307&quot; value=&quot;271&quot;/&gt;&lt;/object&gt;&lt;object type=&quot;3&quot; unique_id=&quot;10016&quot;&gt;&lt;property id=&quot;20148&quot; value=&quot;5&quot;/&gt;&lt;property id=&quot;20300&quot; value=&quot;Slide 13 - &amp;quot;National Broadband Coverage&amp;quot;&quot;/&gt;&lt;property id=&quot;20307&quot; value=&quot;303&quot;/&gt;&lt;/object&gt;&lt;object type=&quot;3&quot; unique_id=&quot;10017&quot;&gt;&lt;property id=&quot;20148&quot; value=&quot;5&quot;/&gt;&lt;property id=&quot;20300&quot; value=&quot;Slide 14 - &amp;quot;Key Factors for New Communications&amp;quot;&quot;/&gt;&lt;property id=&quot;20307&quot; value=&quot;284&quot;/&gt;&lt;/object&gt;&lt;object type=&quot;3&quot; unique_id=&quot;10018&quot;&gt;&lt;property id=&quot;20148&quot; value=&quot;5&quot;/&gt;&lt;property id=&quot;20300&quot; value=&quot;Slide 15 - &amp;quot;Farmer use of Internet: USDA ’13 USDA/August&amp;quot;&quot;/&gt;&lt;property id=&quot;20307&quot; value=&quot;277&quot;/&gt;&lt;/object&gt;&lt;object type=&quot;3&quot; unique_id=&quot;10019&quot;&gt;&lt;property id=&quot;20148&quot; value=&quot;5&quot;/&gt;&lt;property id=&quot;20300&quot; value=&quot;Slide 16 - &amp;quot;National Wireless Coverage&amp;quot;&quot;/&gt;&lt;property id=&quot;20307&quot; value=&quot;304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 - &amp;quot;The ways farmers get information digitally AgWeb 2014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Mobile Devices Farmers Use: AgWeb Research 14&amp;quot;&quot;/&gt;&lt;property id=&quot;20307&quot; value=&quot;278&quot;/&gt;&lt;/object&gt;&lt;object type=&quot;3&quot; unique_id=&quot;10023&quot;&gt;&lt;property id=&quot;20148&quot; value=&quot;5&quot;/&gt;&lt;property id=&quot;20300&quot; value=&quot;Slide 20 - &amp;quot;How Farmers use their Smartphones&amp;#x0D;&amp;#x0A;AgWeb Research 14&amp;quot;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62&quot;/&gt;&lt;/object&gt;&lt;object type=&quot;3&quot; unique_id=&quot;10025&quot;&gt;&lt;property id=&quot;20148&quot; value=&quot;5&quot;/&gt;&lt;property id=&quot;20300&quot; value=&quot;Slide 22&quot;/&gt;&lt;property id=&quot;20307&quot; value=&quot;310&quot;/&gt;&lt;/object&gt;&lt;object type=&quot;3&quot; unique_id=&quot;10026&quot;&gt;&lt;property id=&quot;20148&quot; value=&quot;5&quot;/&gt;&lt;property id=&quot;20300&quot; value=&quot;Slide 23 - &amp;quot;Make email a part of your communications mix… &amp;#x0D;&amp;#x0A;Immediate Response Measurement&amp;quot;&quot;/&gt;&lt;property id=&quot;20307&quot; value=&quot;261&quot;/&gt;&lt;/object&gt;&lt;object type=&quot;3&quot; unique_id=&quot;10027&quot;&gt;&lt;property id=&quot;20148&quot; value=&quot;5&quot;/&gt;&lt;property id=&quot;20300&quot; value=&quot;Slide 24 - &amp;quot;Communications Trends: &amp;#x0D;&amp;#x0A;Dynamic, Real Time, and Personal&amp;quot;&quot;/&gt;&lt;property id=&quot;20307&quot; value=&quot;280&quot;/&gt;&lt;/object&gt;&lt;object type=&quot;3&quot; unique_id=&quot;10028&quot;&gt;&lt;property id=&quot;20148&quot; value=&quot;5&quot;/&gt;&lt;property id=&quot;20300&quot; value=&quot;Slide 25 - &amp;quot;Communications Trends: &amp;#x0D;&amp;#x0A;Dynamic, Real Time, and Personal&amp;quot;&quot;/&gt;&lt;property id=&quot;20307&quot; value=&quot;311&quot;/&gt;&lt;/object&gt;&lt;object type=&quot;3&quot; unique_id=&quot;10029&quot;&gt;&lt;property id=&quot;20148&quot; value=&quot;5&quot;/&gt;&lt;property id=&quot;20300&quot; value=&quot;Slide 26 - &amp;quot;Ag Resources for your Marketing Communications&amp;quot;&quot;/&gt;&lt;property id=&quot;20307&quot; value=&quot;286&quot;/&gt;&lt;/object&gt;&lt;object type=&quot;3&quot; unique_id=&quot;10030&quot;&gt;&lt;property id=&quot;20148&quot; value=&quot;5&quot;/&gt;&lt;property id=&quot;20300&quot; value=&quot;Slide 27 - &amp;quot;Ag Resources for Your Marketing Communications: Farm Radio&amp;quot;&quot;/&gt;&lt;property id=&quot;20307&quot; value=&quot;298&quot;/&gt;&lt;/object&gt;&lt;object type=&quot;3&quot; unique_id=&quot;10031&quot;&gt;&lt;property id=&quot;20148&quot; value=&quot;5&quot;/&gt;&lt;property id=&quot;20300&quot; value=&quot;Slide 28 - &amp;quot;Frequency, Impact, Cost: Effective Internet Advertising Resources&amp;quot;&quot;/&gt;&lt;property id=&quot;20307&quot; value=&quot;306&quot;/&gt;&lt;/object&gt;&lt;object type=&quot;3&quot; unique_id=&quot;10032&quot;&gt;&lt;property id=&quot;20148&quot; value=&quot;5&quot;/&gt;&lt;property id=&quot;20300&quot; value=&quot;Slide 29 - &amp;quot;Native advertising/ Infomercials/Paid Content&amp;quot;&quot;/&gt;&lt;property id=&quot;20307&quot; value=&quot;295&quot;/&gt;&lt;/object&gt;&lt;object type=&quot;3&quot; unique_id=&quot;10033&quot;&gt;&lt;property id=&quot;20148&quot; value=&quot;5&quot;/&gt;&lt;property id=&quot;20300&quot; value=&quot;Slide 30 - &amp;quot;Extend, multiply, and build relationships with social media and email&amp;quot;&quot;/&gt;&lt;property id=&quot;20307&quot; value=&quot;289&quot;/&gt;&lt;/object&gt;&lt;object type=&quot;3&quot; unique_id=&quot;10034&quot;&gt;&lt;property id=&quot;20148&quot; value=&quot;5&quot;/&gt;&lt;property id=&quot;20300&quot; value=&quot;Slide 31 - &amp;quot;Leverage your message with state commodity/trade organizations&amp;quot;&quot;/&gt;&lt;property id=&quot;20307&quot; value=&quot;290&quot;/&gt;&lt;/object&gt;&lt;object type=&quot;3&quot; unique_id=&quot;10035&quot;&gt;&lt;property id=&quot;20148&quot; value=&quot;5&quot;/&gt;&lt;property id=&quot;20300&quot; value=&quot;Slide 32 - &amp;quot;Utilize traditional print media for reach, and add internet for frequency: &amp;#x0D;&amp;#x0A;It can be local and cost effective&amp;quot;&quot;/&gt;&lt;property id=&quot;20307&quot; value=&quot;291&quot;/&gt;&lt;/object&gt;&lt;object type=&quot;3&quot; unique_id=&quot;10036&quot;&gt;&lt;property id=&quot;20148&quot; value=&quot;5&quot;/&gt;&lt;property id=&quot;20300&quot; value=&quot;Slide 33 - &amp;quot;Why is Multi-channel Marketing important?&amp;quot;&quot;/&gt;&lt;property id=&quot;20307&quot; value=&quot;292&quot;/&gt;&lt;/object&gt;&lt;object type=&quot;3&quot; unique_id=&quot;10037&quot;&gt;&lt;property id=&quot;20148&quot; value=&quot;5&quot;/&gt;&lt;property id=&quot;20300&quot; value=&quot;Slide 34 - &amp;quot;Example: National Training Workshop (NTW) Promotion&amp;quot;&quot;/&gt;&lt;property id=&quot;20307&quot; value=&quot;308&quot;/&gt;&lt;/object&gt;&lt;object type=&quot;3&quot; unique_id=&quot;10038&quot;&gt;&lt;property id=&quot;20148&quot; value=&quot;5&quot;/&gt;&lt;property id=&quot;20300&quot; value=&quot;Slide 35 - &amp;quot;Example: National Training Workshop (NTW) Promotion&amp;quot;&quot;/&gt;&lt;property id=&quot;20307&quot; value=&quot;305&quot;/&gt;&lt;/object&gt;&lt;object type=&quot;3&quot; unique_id=&quot;10039&quot;&gt;&lt;property id=&quot;20148&quot; value=&quot;5&quot;/&gt;&lt;property id=&quot;20300&quot; value=&quot;Slide 36 - &amp;quot;Summary:&amp;quot;&quot;/&gt;&lt;property id=&quot;20307&quot; value=&quot;294&quot;/&gt;&lt;/object&gt;&lt;object type=&quot;3&quot; unique_id=&quot;10040&quot;&gt;&lt;property id=&quot;20148&quot; value=&quot;5&quot;/&gt;&lt;property id=&quot;20300&quot; value=&quot;Slide 37 - &amp;quot;Contact Info:&amp;quot;&quot;/&gt;&lt;property id=&quot;20307&quot; value=&quot;297&quot;/&gt;&lt;/object&gt;&lt;/object&gt;&lt;/object&gt;&lt;/database&gt;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1417</TotalTime>
  <Words>1552</Words>
  <Application>Microsoft Office PowerPoint</Application>
  <PresentationFormat>On-screen Show (4:3)</PresentationFormat>
  <Paragraphs>218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Wisp</vt:lpstr>
      <vt:lpstr>Changes in Marketing</vt:lpstr>
      <vt:lpstr>Basic Webinar Instructions</vt:lpstr>
      <vt:lpstr>Basic Webinar Instructions</vt:lpstr>
      <vt:lpstr>Known Webinar Issues</vt:lpstr>
      <vt:lpstr>Slide 5</vt:lpstr>
      <vt:lpstr>Changes in Marketing</vt:lpstr>
      <vt:lpstr> Digital Technology is      changing communications…to targeting!</vt:lpstr>
      <vt:lpstr>Slide 8</vt:lpstr>
      <vt:lpstr>Slide 9</vt:lpstr>
      <vt:lpstr> Age= Source of News </vt:lpstr>
      <vt:lpstr> Age= Source of News </vt:lpstr>
      <vt:lpstr>Where is time spent in media:  digital… versus television? </vt:lpstr>
      <vt:lpstr>National Broadband Coverage</vt:lpstr>
      <vt:lpstr>Key Factors for New Communications</vt:lpstr>
      <vt:lpstr>Farmer use of Internet: USDA ’13 USDA/August</vt:lpstr>
      <vt:lpstr>National Wireless Coverage</vt:lpstr>
      <vt:lpstr>Slide 17</vt:lpstr>
      <vt:lpstr>The ways farmers get information digitally AgWeb 2014</vt:lpstr>
      <vt:lpstr>Mobile Devices Farmers Use: AgWeb Research 14</vt:lpstr>
      <vt:lpstr>How Farmers use their Smartphones AgWeb Research 14</vt:lpstr>
      <vt:lpstr>Slide 21</vt:lpstr>
      <vt:lpstr>Slide 22</vt:lpstr>
      <vt:lpstr>Make email a part of your communications mix…  Immediate Response Measurement</vt:lpstr>
      <vt:lpstr>Communications Trends:  Dynamic, Real Time, and Personal</vt:lpstr>
      <vt:lpstr>Communications Trends:  Dynamic, Real Time, and Personal</vt:lpstr>
      <vt:lpstr>Ag Resources for your Marketing Communications</vt:lpstr>
      <vt:lpstr>Ag Resources for Your Marketing Communications: Farm Radio</vt:lpstr>
      <vt:lpstr>Frequency, Impact, Cost: Effective Internet Advertising Resources</vt:lpstr>
      <vt:lpstr>Native advertising/ Infomercials/Paid Content</vt:lpstr>
      <vt:lpstr>Extend, multiply, and build relationships with social media and email</vt:lpstr>
      <vt:lpstr>Leverage your message with state commodity/trade organizations</vt:lpstr>
      <vt:lpstr>Utilize traditional print media for reach, and add internet for frequency:  It can be local and cost effective</vt:lpstr>
      <vt:lpstr>Why is Multi-channel Marketing important?</vt:lpstr>
      <vt:lpstr>Example: National Training Workshop (NTW) Promotion</vt:lpstr>
      <vt:lpstr>Example: National Training Workshop (NTW) Promotion</vt:lpstr>
      <vt:lpstr>Summary:</vt:lpstr>
      <vt:lpstr>Contact Info:</vt:lpstr>
    </vt:vector>
  </TitlesOfParts>
  <Company>Purdue University - AgIT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Shafer, Jerry W</dc:creator>
  <cp:lastModifiedBy>paul</cp:lastModifiedBy>
  <cp:revision>104</cp:revision>
  <cp:lastPrinted>2014-11-24T14:40:44Z</cp:lastPrinted>
  <dcterms:created xsi:type="dcterms:W3CDTF">2014-10-21T20:43:50Z</dcterms:created>
  <dcterms:modified xsi:type="dcterms:W3CDTF">2014-12-03T15:13:19Z</dcterms:modified>
</cp:coreProperties>
</file>