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9236075" cy="7010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C86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5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5231639" y="0"/>
            <a:ext cx="4002299" cy="350520"/>
          </a:xfrm>
          <a:prstGeom prst="rect">
            <a:avLst/>
          </a:prstGeom>
        </p:spPr>
        <p:txBody>
          <a:bodyPr vert="horz" lIns="92830" tIns="46415" rIns="92830" bIns="46415" rtlCol="0"/>
          <a:lstStyle>
            <a:lvl1pPr algn="r">
              <a:defRPr sz="1200"/>
            </a:lvl1pPr>
          </a:lstStyle>
          <a:p>
            <a:fld id="{58CD086C-8D61-46AF-950C-EBC312CE3F0E}" type="datetimeFigureOut">
              <a:rPr lang="en-US" smtClean="0"/>
              <a:pPr/>
              <a:t>11/27/2012</a:t>
            </a:fld>
            <a:endParaRPr lang="en-US"/>
          </a:p>
        </p:txBody>
      </p:sp>
      <p:sp>
        <p:nvSpPr>
          <p:cNvPr id="4" name="Footer Placeholder 3"/>
          <p:cNvSpPr>
            <a:spLocks noGrp="1"/>
          </p:cNvSpPr>
          <p:nvPr>
            <p:ph type="ftr" sz="quarter" idx="2"/>
          </p:nvPr>
        </p:nvSpPr>
        <p:spPr>
          <a:xfrm>
            <a:off x="0" y="6658664"/>
            <a:ext cx="4002299" cy="350520"/>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4"/>
            <a:ext cx="4002299" cy="350520"/>
          </a:xfrm>
          <a:prstGeom prst="rect">
            <a:avLst/>
          </a:prstGeom>
        </p:spPr>
        <p:txBody>
          <a:bodyPr vert="horz" lIns="92830" tIns="46415" rIns="92830" bIns="46415" rtlCol="0" anchor="b"/>
          <a:lstStyle>
            <a:lvl1pPr algn="r">
              <a:defRPr sz="1200"/>
            </a:lvl1pPr>
          </a:lstStyle>
          <a:p>
            <a:fld id="{98B11428-059C-4603-BA74-5A76AFB52DBB}" type="slidenum">
              <a:rPr lang="en-US" smtClean="0"/>
              <a:pPr/>
              <a:t>‹#›</a:t>
            </a:fld>
            <a:endParaRPr lang="en-US"/>
          </a:p>
        </p:txBody>
      </p:sp>
    </p:spTree>
    <p:extLst>
      <p:ext uri="{BB962C8B-B14F-4D97-AF65-F5344CB8AC3E}">
        <p14:creationId xmlns:p14="http://schemas.microsoft.com/office/powerpoint/2010/main" xmlns="" val="18441861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148174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335847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166930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37941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101836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2868457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367761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147533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149500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4079500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697D7B-F9B5-4E4F-BB21-E55A9792CFBB}"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118729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17000">
              <a:srgbClr val="9CB86E">
                <a:lumMod val="100000"/>
              </a:srgbClr>
            </a:gs>
            <a:gs pos="100000">
              <a:srgbClr val="156B13"/>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97D7B-F9B5-4E4F-BB21-E55A9792CFBB}" type="datetimeFigureOut">
              <a:rPr lang="en-US" smtClean="0"/>
              <a:pPr/>
              <a:t>11/27/2012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E6F3A-7F1C-4181-85D0-1A95C3E328C0}" type="slidenum">
              <a:rPr lang="en-US" smtClean="0"/>
              <a:pPr/>
              <a:t>‹#›</a:t>
            </a:fld>
            <a:endParaRPr lang="en-US"/>
          </a:p>
        </p:txBody>
      </p:sp>
    </p:spTree>
    <p:extLst>
      <p:ext uri="{BB962C8B-B14F-4D97-AF65-F5344CB8AC3E}">
        <p14:creationId xmlns:p14="http://schemas.microsoft.com/office/powerpoint/2010/main" xmlns="" val="33505042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17000">
              <a:srgbClr val="9CB86E">
                <a:lumMod val="100000"/>
              </a:srgbClr>
            </a:gs>
            <a:gs pos="100000">
              <a:srgbClr val="156B13"/>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847850"/>
          </a:xfrm>
        </p:spPr>
        <p:txBody>
          <a:bodyPr>
            <a:normAutofit fontScale="90000"/>
          </a:bodyPr>
          <a:lstStyle/>
          <a:p>
            <a:r>
              <a:rPr lang="en-US" b="1" dirty="0" smtClean="0"/>
              <a:t>Develop and Validate Minimum Core Criteria and Competencies for AgrAbility Program Staff</a:t>
            </a:r>
            <a:endParaRPr lang="en-US" b="1" dirty="0"/>
          </a:p>
        </p:txBody>
      </p:sp>
      <p:sp>
        <p:nvSpPr>
          <p:cNvPr id="3" name="Subtitle 2"/>
          <p:cNvSpPr>
            <a:spLocks noGrp="1"/>
          </p:cNvSpPr>
          <p:nvPr>
            <p:ph type="subTitle" idx="1"/>
          </p:nvPr>
        </p:nvSpPr>
        <p:spPr>
          <a:xfrm>
            <a:off x="1371600" y="4572000"/>
            <a:ext cx="6400800" cy="1752600"/>
          </a:xfrm>
        </p:spPr>
        <p:txBody>
          <a:bodyPr>
            <a:normAutofit/>
          </a:bodyPr>
          <a:lstStyle/>
          <a:p>
            <a:r>
              <a:rPr lang="en-US" sz="2800" dirty="0" smtClean="0">
                <a:solidFill>
                  <a:schemeClr val="tx1">
                    <a:lumMod val="85000"/>
                    <a:lumOff val="15000"/>
                  </a:schemeClr>
                </a:solidFill>
              </a:rPr>
              <a:t>Bill Field, Ed.D., Professor</a:t>
            </a:r>
            <a:br>
              <a:rPr lang="en-US" sz="2800" dirty="0" smtClean="0">
                <a:solidFill>
                  <a:schemeClr val="tx1">
                    <a:lumMod val="85000"/>
                    <a:lumOff val="15000"/>
                  </a:schemeClr>
                </a:solidFill>
              </a:rPr>
            </a:br>
            <a:r>
              <a:rPr lang="en-US" sz="2800" dirty="0" smtClean="0">
                <a:solidFill>
                  <a:schemeClr val="tx1">
                    <a:lumMod val="85000"/>
                    <a:lumOff val="15000"/>
                  </a:schemeClr>
                </a:solidFill>
              </a:rPr>
              <a:t>National AgrAbility Project Director</a:t>
            </a:r>
            <a:br>
              <a:rPr lang="en-US" sz="2800" dirty="0" smtClean="0">
                <a:solidFill>
                  <a:schemeClr val="tx1">
                    <a:lumMod val="85000"/>
                    <a:lumOff val="15000"/>
                  </a:schemeClr>
                </a:solidFill>
              </a:rPr>
            </a:br>
            <a:r>
              <a:rPr lang="en-US" sz="2800" dirty="0" smtClean="0">
                <a:solidFill>
                  <a:schemeClr val="tx1">
                    <a:lumMod val="85000"/>
                    <a:lumOff val="15000"/>
                  </a:schemeClr>
                </a:solidFill>
              </a:rPr>
              <a:t>Purdue University</a:t>
            </a:r>
            <a:endParaRPr lang="en-US" sz="2800" dirty="0">
              <a:solidFill>
                <a:schemeClr val="tx1">
                  <a:lumMod val="85000"/>
                  <a:lumOff val="15000"/>
                </a:schemeClr>
              </a:solidFill>
            </a:endParaRPr>
          </a:p>
        </p:txBody>
      </p:sp>
      <p:pic>
        <p:nvPicPr>
          <p:cNvPr id="1027" name="Picture 3" descr="\\pasture.ecn.purdue.edu\cookke\pchome\.pcprefs\Desktop\agrLG.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0" y="533400"/>
            <a:ext cx="6966855" cy="1524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77237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03238"/>
            <a:ext cx="8534400" cy="1858962"/>
          </a:xfrm>
        </p:spPr>
        <p:txBody>
          <a:bodyPr>
            <a:noAutofit/>
          </a:bodyPr>
          <a:lstStyle/>
          <a:p>
            <a:pPr algn="l"/>
            <a:r>
              <a:rPr lang="en-US" sz="3600" dirty="0" smtClean="0"/>
              <a:t>To the extent possible, minimum core competencies should be clearly stated in operational, measurable terms (Bloom).</a:t>
            </a:r>
            <a:br>
              <a:rPr lang="en-US" sz="3600" dirty="0" smtClean="0"/>
            </a:br>
            <a:r>
              <a:rPr lang="en-US" sz="3600" dirty="0" smtClean="0"/>
              <a:t>For example:</a:t>
            </a:r>
            <a:endParaRPr lang="en-US" sz="3600" dirty="0"/>
          </a:p>
        </p:txBody>
      </p:sp>
      <p:sp>
        <p:nvSpPr>
          <p:cNvPr id="3" name="Content Placeholder 2"/>
          <p:cNvSpPr>
            <a:spLocks noGrp="1"/>
          </p:cNvSpPr>
          <p:nvPr>
            <p:ph idx="1"/>
          </p:nvPr>
        </p:nvSpPr>
        <p:spPr>
          <a:xfrm>
            <a:off x="457200" y="2743200"/>
            <a:ext cx="8229600" cy="3505200"/>
          </a:xfrm>
        </p:spPr>
        <p:txBody>
          <a:bodyPr>
            <a:normAutofit fontScale="92500" lnSpcReduction="20000"/>
          </a:bodyPr>
          <a:lstStyle/>
          <a:p>
            <a:pPr marL="0" indent="0">
              <a:buNone/>
            </a:pPr>
            <a:r>
              <a:rPr lang="en-US" sz="3500" dirty="0"/>
              <a:t>T</a:t>
            </a:r>
            <a:r>
              <a:rPr lang="en-US" sz="3500" dirty="0" smtClean="0"/>
              <a:t>he AgrAbility staff member should be able to:</a:t>
            </a:r>
          </a:p>
          <a:p>
            <a:r>
              <a:rPr lang="en-US" dirty="0" smtClean="0"/>
              <a:t>Recognize...</a:t>
            </a:r>
          </a:p>
          <a:p>
            <a:r>
              <a:rPr lang="en-US" dirty="0" smtClean="0"/>
              <a:t>List...</a:t>
            </a:r>
          </a:p>
          <a:p>
            <a:r>
              <a:rPr lang="en-US" dirty="0" smtClean="0"/>
              <a:t>Name...</a:t>
            </a:r>
          </a:p>
          <a:p>
            <a:r>
              <a:rPr lang="en-US" dirty="0" smtClean="0"/>
              <a:t>Describe...</a:t>
            </a:r>
          </a:p>
          <a:p>
            <a:r>
              <a:rPr lang="en-US" dirty="0" smtClean="0"/>
              <a:t>Explain...</a:t>
            </a:r>
          </a:p>
          <a:p>
            <a:r>
              <a:rPr lang="en-US" dirty="0" smtClean="0"/>
              <a:t>Analyze...</a:t>
            </a:r>
          </a:p>
        </p:txBody>
      </p:sp>
    </p:spTree>
    <p:extLst>
      <p:ext uri="{BB962C8B-B14F-4D97-AF65-F5344CB8AC3E}">
        <p14:creationId xmlns:p14="http://schemas.microsoft.com/office/powerpoint/2010/main" xmlns="" val="1893962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03238"/>
            <a:ext cx="8534400" cy="1858962"/>
          </a:xfrm>
        </p:spPr>
        <p:txBody>
          <a:bodyPr>
            <a:noAutofit/>
          </a:bodyPr>
          <a:lstStyle/>
          <a:p>
            <a:pPr algn="l"/>
            <a:r>
              <a:rPr lang="en-US" sz="3200" dirty="0" smtClean="0"/>
              <a:t>Minimum core competencies could be categorized into related subsets of knowledge, skills, behaviors, and attitude. For example:</a:t>
            </a:r>
            <a:endParaRPr lang="en-US" sz="3200" dirty="0"/>
          </a:p>
        </p:txBody>
      </p:sp>
      <p:sp>
        <p:nvSpPr>
          <p:cNvPr id="3" name="Content Placeholder 2"/>
          <p:cNvSpPr>
            <a:spLocks noGrp="1"/>
          </p:cNvSpPr>
          <p:nvPr>
            <p:ph idx="1"/>
          </p:nvPr>
        </p:nvSpPr>
        <p:spPr>
          <a:xfrm>
            <a:off x="457200" y="2560637"/>
            <a:ext cx="8229600" cy="3687763"/>
          </a:xfrm>
        </p:spPr>
        <p:txBody>
          <a:bodyPr>
            <a:noAutofit/>
          </a:bodyPr>
          <a:lstStyle/>
          <a:p>
            <a:r>
              <a:rPr lang="en-US" sz="2000" dirty="0" smtClean="0"/>
              <a:t>AgrAbility Program-related knowledge</a:t>
            </a:r>
          </a:p>
          <a:p>
            <a:r>
              <a:rPr lang="en-US" sz="2000" dirty="0" smtClean="0"/>
              <a:t>Delivery of AgrAbility services</a:t>
            </a:r>
          </a:p>
          <a:p>
            <a:r>
              <a:rPr lang="en-US" sz="2000" dirty="0" smtClean="0"/>
              <a:t>Communications</a:t>
            </a:r>
          </a:p>
          <a:p>
            <a:r>
              <a:rPr lang="en-US" sz="2000" dirty="0" smtClean="0"/>
              <a:t>Record keeping and management</a:t>
            </a:r>
          </a:p>
          <a:p>
            <a:r>
              <a:rPr lang="en-US" sz="2000" dirty="0" smtClean="0"/>
              <a:t>Professional collaboration</a:t>
            </a:r>
          </a:p>
          <a:p>
            <a:r>
              <a:rPr lang="en-US" sz="2000" dirty="0" smtClean="0"/>
              <a:t>Current agricultural practices</a:t>
            </a:r>
          </a:p>
          <a:p>
            <a:r>
              <a:rPr lang="en-US" sz="2000" dirty="0" smtClean="0"/>
              <a:t>Assistive Technology</a:t>
            </a:r>
          </a:p>
          <a:p>
            <a:r>
              <a:rPr lang="en-US" sz="2000" dirty="0" smtClean="0"/>
              <a:t>Program management</a:t>
            </a:r>
          </a:p>
          <a:p>
            <a:r>
              <a:rPr lang="en-US" sz="2000" dirty="0" smtClean="0"/>
              <a:t>Program evaluation</a:t>
            </a:r>
          </a:p>
          <a:p>
            <a:r>
              <a:rPr lang="en-US" sz="2000" dirty="0" smtClean="0"/>
              <a:t>Other</a:t>
            </a:r>
          </a:p>
        </p:txBody>
      </p:sp>
    </p:spTree>
    <p:extLst>
      <p:ext uri="{BB962C8B-B14F-4D97-AF65-F5344CB8AC3E}">
        <p14:creationId xmlns:p14="http://schemas.microsoft.com/office/powerpoint/2010/main" xmlns="" val="3579280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AgrAbility Program-Related Knowledge</a:t>
            </a:r>
            <a:endParaRPr lang="en-US" dirty="0"/>
          </a:p>
        </p:txBody>
      </p:sp>
      <p:sp>
        <p:nvSpPr>
          <p:cNvPr id="3" name="Content Placeholder 2"/>
          <p:cNvSpPr>
            <a:spLocks noGrp="1"/>
          </p:cNvSpPr>
          <p:nvPr>
            <p:ph idx="1"/>
          </p:nvPr>
        </p:nvSpPr>
        <p:spPr>
          <a:xfrm>
            <a:off x="457200" y="1524000"/>
            <a:ext cx="8229600" cy="2057400"/>
          </a:xfrm>
        </p:spPr>
        <p:txBody>
          <a:bodyPr>
            <a:normAutofit/>
          </a:bodyPr>
          <a:lstStyle/>
          <a:p>
            <a:pPr marL="0" indent="0">
              <a:buNone/>
            </a:pPr>
            <a:r>
              <a:rPr lang="en-US" sz="2400" dirty="0" smtClean="0"/>
              <a:t>AgrAbility staff will have a thorough knowledge of the mission, goals, and objectives of the AgrAbility Program as defined by the USDA AgrAbility Program authorization language and the most current published requests for application (RFA). Staff should be able to:</a:t>
            </a:r>
            <a:endParaRPr lang="en-US" sz="2400" dirty="0"/>
          </a:p>
        </p:txBody>
      </p:sp>
      <p:sp>
        <p:nvSpPr>
          <p:cNvPr id="4" name="Content Placeholder 2"/>
          <p:cNvSpPr txBox="1">
            <a:spLocks/>
          </p:cNvSpPr>
          <p:nvPr/>
        </p:nvSpPr>
        <p:spPr>
          <a:xfrm>
            <a:off x="457200" y="3581400"/>
            <a:ext cx="8229600" cy="2620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dirty="0" smtClean="0"/>
              <a:t>Describe the source of AgrAbility funding and the agency that is charged with program management and oversight</a:t>
            </a:r>
          </a:p>
          <a:p>
            <a:pPr marL="514350" indent="-514350">
              <a:buFont typeface="+mj-lt"/>
              <a:buAutoNum type="arabicPeriod"/>
            </a:pPr>
            <a:r>
              <a:rPr lang="en-US" dirty="0" smtClean="0"/>
              <a:t>Name the key contacts at the National AgrAbility Project and USDA/NIFA responsible for program management and oversight</a:t>
            </a:r>
            <a:endParaRPr lang="en-US" dirty="0"/>
          </a:p>
        </p:txBody>
      </p:sp>
    </p:spTree>
    <p:extLst>
      <p:ext uri="{BB962C8B-B14F-4D97-AF65-F5344CB8AC3E}">
        <p14:creationId xmlns:p14="http://schemas.microsoft.com/office/powerpoint/2010/main" xmlns="" val="2444480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AgrAbility Program-Related Knowledge</a:t>
            </a:r>
            <a:endParaRPr lang="en-US" dirty="0"/>
          </a:p>
        </p:txBody>
      </p:sp>
      <p:sp>
        <p:nvSpPr>
          <p:cNvPr id="3" name="Content Placeholder 2"/>
          <p:cNvSpPr>
            <a:spLocks noGrp="1"/>
          </p:cNvSpPr>
          <p:nvPr>
            <p:ph idx="1"/>
          </p:nvPr>
        </p:nvSpPr>
        <p:spPr>
          <a:xfrm>
            <a:off x="457200" y="1143000"/>
            <a:ext cx="8229600" cy="609600"/>
          </a:xfrm>
        </p:spPr>
        <p:txBody>
          <a:bodyPr>
            <a:normAutofit/>
          </a:bodyPr>
          <a:lstStyle/>
          <a:p>
            <a:pPr marL="0" indent="0" algn="ctr">
              <a:buNone/>
            </a:pPr>
            <a:r>
              <a:rPr lang="en-US" sz="2400" dirty="0" smtClean="0"/>
              <a:t>(continued)</a:t>
            </a:r>
            <a:endParaRPr lang="en-US" sz="2400" dirty="0"/>
          </a:p>
        </p:txBody>
      </p:sp>
      <p:sp>
        <p:nvSpPr>
          <p:cNvPr id="4" name="Content Placeholder 2"/>
          <p:cNvSpPr txBox="1">
            <a:spLocks/>
          </p:cNvSpPr>
          <p:nvPr/>
        </p:nvSpPr>
        <p:spPr>
          <a:xfrm>
            <a:off x="457200" y="3581400"/>
            <a:ext cx="8229600" cy="2620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startAt="3"/>
            </a:pPr>
            <a:r>
              <a:rPr lang="en-US" dirty="0" smtClean="0"/>
              <a:t>Explain the scope and limitations of services</a:t>
            </a:r>
          </a:p>
          <a:p>
            <a:pPr marL="514350" indent="-514350">
              <a:buFont typeface="+mj-lt"/>
              <a:buAutoNum type="arabicPeriod" startAt="3"/>
            </a:pPr>
            <a:r>
              <a:rPr lang="en-US" dirty="0" smtClean="0"/>
              <a:t>Describe the prevalence of the key forms of disability within the agricultural community</a:t>
            </a:r>
          </a:p>
          <a:p>
            <a:pPr marL="514350" indent="-514350">
              <a:buFont typeface="+mj-lt"/>
              <a:buAutoNum type="arabicPeriod" startAt="3"/>
            </a:pPr>
            <a:r>
              <a:rPr lang="en-US" dirty="0" smtClean="0"/>
              <a:t>List the primary sources of AgrAbility-related information and resources and demonstrate how to access them</a:t>
            </a:r>
            <a:endParaRPr lang="en-US" dirty="0"/>
          </a:p>
        </p:txBody>
      </p:sp>
    </p:spTree>
    <p:extLst>
      <p:ext uri="{BB962C8B-B14F-4D97-AF65-F5344CB8AC3E}">
        <p14:creationId xmlns:p14="http://schemas.microsoft.com/office/powerpoint/2010/main" xmlns="" val="3526757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Delivery of AgrAbility Services</a:t>
            </a:r>
            <a:endParaRPr lang="en-US" dirty="0"/>
          </a:p>
        </p:txBody>
      </p:sp>
      <p:sp>
        <p:nvSpPr>
          <p:cNvPr id="3" name="Content Placeholder 2"/>
          <p:cNvSpPr>
            <a:spLocks noGrp="1"/>
          </p:cNvSpPr>
          <p:nvPr>
            <p:ph idx="1"/>
          </p:nvPr>
        </p:nvSpPr>
        <p:spPr>
          <a:xfrm>
            <a:off x="457200" y="1524000"/>
            <a:ext cx="8229600" cy="2057400"/>
          </a:xfrm>
        </p:spPr>
        <p:txBody>
          <a:bodyPr>
            <a:normAutofit/>
          </a:bodyPr>
          <a:lstStyle/>
          <a:p>
            <a:pPr marL="0" indent="0">
              <a:buNone/>
            </a:pPr>
            <a:r>
              <a:rPr lang="en-US" sz="2400" dirty="0" smtClean="0"/>
              <a:t>AgrAbility staff will apply recognized evidence-based knowledge and technology that is safe, compassionate, appropriate, and effective for enhancing the likelihood that AgrAbility clientele will achieve their personal and career goals, especially related to their success in agriculture. Staff should be able to:</a:t>
            </a:r>
            <a:endParaRPr lang="en-US" sz="2400" dirty="0"/>
          </a:p>
        </p:txBody>
      </p:sp>
      <p:sp>
        <p:nvSpPr>
          <p:cNvPr id="4" name="Content Placeholder 2"/>
          <p:cNvSpPr txBox="1">
            <a:spLocks/>
          </p:cNvSpPr>
          <p:nvPr/>
        </p:nvSpPr>
        <p:spPr>
          <a:xfrm>
            <a:off x="457200" y="3627437"/>
            <a:ext cx="8229600" cy="2620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dirty="0" smtClean="0"/>
              <a:t>Conduct a relevant and accurate assessment of an AgrAbility client’s needs and goals using a standard assessment process</a:t>
            </a:r>
          </a:p>
          <a:p>
            <a:pPr marL="514350" indent="-514350">
              <a:buFont typeface="+mj-lt"/>
              <a:buAutoNum type="arabicPeriod"/>
            </a:pPr>
            <a:r>
              <a:rPr lang="en-US" dirty="0" smtClean="0"/>
              <a:t>Identify potential limitations that would hinder an AgrAbility client from reaching their personal and career goals, especially related to their success in agriculture</a:t>
            </a:r>
            <a:endParaRPr lang="en-US" dirty="0"/>
          </a:p>
        </p:txBody>
      </p:sp>
    </p:spTree>
    <p:extLst>
      <p:ext uri="{BB962C8B-B14F-4D97-AF65-F5344CB8AC3E}">
        <p14:creationId xmlns:p14="http://schemas.microsoft.com/office/powerpoint/2010/main" xmlns="" val="3678968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Delivery of AgrAbility Services</a:t>
            </a:r>
            <a:endParaRPr lang="en-US" dirty="0"/>
          </a:p>
        </p:txBody>
      </p:sp>
      <p:sp>
        <p:nvSpPr>
          <p:cNvPr id="4" name="Content Placeholder 2"/>
          <p:cNvSpPr txBox="1">
            <a:spLocks/>
          </p:cNvSpPr>
          <p:nvPr/>
        </p:nvSpPr>
        <p:spPr>
          <a:xfrm>
            <a:off x="457200" y="3581400"/>
            <a:ext cx="8229600" cy="2620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startAt="3"/>
            </a:pPr>
            <a:r>
              <a:rPr lang="en-US" sz="2700" dirty="0" smtClean="0"/>
              <a:t>Identify potential risks for secondary injury within the client’s living and working environment</a:t>
            </a:r>
          </a:p>
          <a:p>
            <a:pPr marL="514350" indent="-514350">
              <a:buFont typeface="+mj-lt"/>
              <a:buAutoNum type="arabicPeriod" startAt="3"/>
            </a:pPr>
            <a:r>
              <a:rPr lang="en-US" sz="2700" dirty="0" smtClean="0"/>
              <a:t>Identify behavioral signs that indicated a need for referral to behavioral or mental health professionals</a:t>
            </a:r>
          </a:p>
          <a:p>
            <a:pPr marL="514350" indent="-514350">
              <a:buFont typeface="+mj-lt"/>
              <a:buAutoNum type="arabicPeriod" startAt="3"/>
            </a:pPr>
            <a:r>
              <a:rPr lang="en-US" sz="2700" dirty="0" smtClean="0"/>
              <a:t>Identify signs and symptoms that indicate the need for referral to a healthcare professional</a:t>
            </a:r>
            <a:endParaRPr lang="en-US" sz="2700" dirty="0"/>
          </a:p>
        </p:txBody>
      </p:sp>
      <p:sp>
        <p:nvSpPr>
          <p:cNvPr id="6" name="Content Placeholder 2"/>
          <p:cNvSpPr>
            <a:spLocks noGrp="1"/>
          </p:cNvSpPr>
          <p:nvPr>
            <p:ph idx="1"/>
          </p:nvPr>
        </p:nvSpPr>
        <p:spPr>
          <a:xfrm>
            <a:off x="457200" y="1143000"/>
            <a:ext cx="8229600" cy="609600"/>
          </a:xfrm>
        </p:spPr>
        <p:txBody>
          <a:bodyPr>
            <a:normAutofit/>
          </a:bodyPr>
          <a:lstStyle/>
          <a:p>
            <a:pPr marL="0" indent="0" algn="ctr">
              <a:buNone/>
            </a:pPr>
            <a:r>
              <a:rPr lang="en-US" sz="2400" dirty="0" smtClean="0"/>
              <a:t>(continued)</a:t>
            </a:r>
            <a:endParaRPr lang="en-US" sz="2400" dirty="0"/>
          </a:p>
        </p:txBody>
      </p:sp>
    </p:spTree>
    <p:extLst>
      <p:ext uri="{BB962C8B-B14F-4D97-AF65-F5344CB8AC3E}">
        <p14:creationId xmlns:p14="http://schemas.microsoft.com/office/powerpoint/2010/main" xmlns="" val="4242696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Communication Skills</a:t>
            </a:r>
            <a:endParaRPr lang="en-US" dirty="0"/>
          </a:p>
        </p:txBody>
      </p:sp>
      <p:sp>
        <p:nvSpPr>
          <p:cNvPr id="3" name="Content Placeholder 2"/>
          <p:cNvSpPr>
            <a:spLocks noGrp="1"/>
          </p:cNvSpPr>
          <p:nvPr>
            <p:ph idx="1"/>
          </p:nvPr>
        </p:nvSpPr>
        <p:spPr>
          <a:xfrm>
            <a:off x="457200" y="1524000"/>
            <a:ext cx="8229600" cy="2057400"/>
          </a:xfrm>
        </p:spPr>
        <p:txBody>
          <a:bodyPr>
            <a:normAutofit/>
          </a:bodyPr>
          <a:lstStyle/>
          <a:p>
            <a:pPr marL="0" indent="0">
              <a:buNone/>
            </a:pPr>
            <a:r>
              <a:rPr lang="en-US" sz="2400" dirty="0" smtClean="0"/>
              <a:t>AgrAbility staff will demonstrate a sufficient level of written and verbal communication skills that will allow for the effective delivery of relevant and evidence-based information to AgrAbility clients, collaborating professionals, and other stakeholders. Staff should be able to:</a:t>
            </a:r>
            <a:endParaRPr lang="en-US" sz="2400" dirty="0"/>
          </a:p>
        </p:txBody>
      </p:sp>
      <p:sp>
        <p:nvSpPr>
          <p:cNvPr id="4" name="Content Placeholder 2"/>
          <p:cNvSpPr txBox="1">
            <a:spLocks/>
          </p:cNvSpPr>
          <p:nvPr/>
        </p:nvSpPr>
        <p:spPr>
          <a:xfrm>
            <a:off x="457200" y="3581400"/>
            <a:ext cx="8229600" cy="2620963"/>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dirty="0" smtClean="0"/>
              <a:t>Communicate to clients in their primary language or recognize the need for an interpreter</a:t>
            </a:r>
          </a:p>
          <a:p>
            <a:pPr marL="514350" indent="-514350">
              <a:buFont typeface="+mj-lt"/>
              <a:buAutoNum type="arabicPeriod"/>
            </a:pPr>
            <a:r>
              <a:rPr lang="en-US" dirty="0" smtClean="0"/>
              <a:t>Demonstrate the necessary writing skills to prepare needed reports, assessments, and communications</a:t>
            </a:r>
          </a:p>
          <a:p>
            <a:pPr marL="514350" indent="-514350">
              <a:buFont typeface="+mj-lt"/>
              <a:buAutoNum type="arabicPeriod"/>
            </a:pPr>
            <a:r>
              <a:rPr lang="en-US" dirty="0" smtClean="0"/>
              <a:t>Present a verbal overview of AgrAbility services to an audience of stakeholders</a:t>
            </a:r>
            <a:endParaRPr lang="en-US" dirty="0"/>
          </a:p>
        </p:txBody>
      </p:sp>
    </p:spTree>
    <p:extLst>
      <p:ext uri="{BB962C8B-B14F-4D97-AF65-F5344CB8AC3E}">
        <p14:creationId xmlns:p14="http://schemas.microsoft.com/office/powerpoint/2010/main" xmlns="" val="2579187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Record Keeping and Management</a:t>
            </a:r>
            <a:endParaRPr lang="en-US" dirty="0"/>
          </a:p>
        </p:txBody>
      </p:sp>
      <p:sp>
        <p:nvSpPr>
          <p:cNvPr id="3" name="Content Placeholder 2"/>
          <p:cNvSpPr>
            <a:spLocks noGrp="1"/>
          </p:cNvSpPr>
          <p:nvPr>
            <p:ph idx="1"/>
          </p:nvPr>
        </p:nvSpPr>
        <p:spPr>
          <a:xfrm>
            <a:off x="457200" y="1524000"/>
            <a:ext cx="8229600" cy="1600200"/>
          </a:xfrm>
        </p:spPr>
        <p:txBody>
          <a:bodyPr>
            <a:normAutofit/>
          </a:bodyPr>
          <a:lstStyle/>
          <a:p>
            <a:pPr marL="0" indent="0">
              <a:buNone/>
            </a:pPr>
            <a:r>
              <a:rPr lang="en-US" sz="2400" dirty="0" smtClean="0"/>
              <a:t>AgrAbility staff will demonstrate a sufficient ability to maintain and manage AgrAbility client records to protect client confidentiality and meet their respective Institutional Review Board requirements. Staff should be able to:</a:t>
            </a:r>
            <a:endParaRPr lang="en-US" sz="2400" dirty="0"/>
          </a:p>
        </p:txBody>
      </p:sp>
      <p:sp>
        <p:nvSpPr>
          <p:cNvPr id="4" name="Content Placeholder 2"/>
          <p:cNvSpPr txBox="1">
            <a:spLocks/>
          </p:cNvSpPr>
          <p:nvPr/>
        </p:nvSpPr>
        <p:spPr>
          <a:xfrm>
            <a:off x="457200" y="3352800"/>
            <a:ext cx="8229600" cy="2895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sz="2700" dirty="0" smtClean="0"/>
              <a:t>Explain the importance of maintaining client confidentiality and protecting the professional/client relationship</a:t>
            </a:r>
          </a:p>
          <a:p>
            <a:pPr marL="514350" indent="-514350">
              <a:buFont typeface="+mj-lt"/>
              <a:buAutoNum type="arabicPeriod"/>
            </a:pPr>
            <a:r>
              <a:rPr lang="en-US" sz="2700" dirty="0" smtClean="0"/>
              <a:t>Explain the requirements of the Institutional Review Board policies concerning client confidentiality and access to client records</a:t>
            </a:r>
          </a:p>
        </p:txBody>
      </p:sp>
    </p:spTree>
    <p:extLst>
      <p:ext uri="{BB962C8B-B14F-4D97-AF65-F5344CB8AC3E}">
        <p14:creationId xmlns:p14="http://schemas.microsoft.com/office/powerpoint/2010/main" xmlns="" val="2083435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Record Keeping and Management</a:t>
            </a:r>
            <a:endParaRPr lang="en-US" dirty="0"/>
          </a:p>
        </p:txBody>
      </p:sp>
      <p:sp>
        <p:nvSpPr>
          <p:cNvPr id="4" name="Content Placeholder 2"/>
          <p:cNvSpPr txBox="1">
            <a:spLocks/>
          </p:cNvSpPr>
          <p:nvPr/>
        </p:nvSpPr>
        <p:spPr>
          <a:xfrm>
            <a:off x="457200" y="3352800"/>
            <a:ext cx="8229600" cy="2895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startAt="3"/>
            </a:pPr>
            <a:r>
              <a:rPr lang="en-US" sz="2700" dirty="0" smtClean="0"/>
              <a:t>Explain the role of photo release forms and their role in maintaining client confidentiality, if requested</a:t>
            </a:r>
          </a:p>
          <a:p>
            <a:pPr marL="514350" indent="-514350">
              <a:buFont typeface="+mj-lt"/>
              <a:buAutoNum type="arabicPeriod" startAt="3"/>
            </a:pPr>
            <a:r>
              <a:rPr lang="en-US" sz="2700" dirty="0" smtClean="0"/>
              <a:t>Explain why some healthcare providers and rehabilitation service providers are restricted from revealing certain client information</a:t>
            </a:r>
            <a:endParaRPr lang="en-US" sz="2700" dirty="0"/>
          </a:p>
        </p:txBody>
      </p:sp>
      <p:sp>
        <p:nvSpPr>
          <p:cNvPr id="6" name="Content Placeholder 2"/>
          <p:cNvSpPr>
            <a:spLocks noGrp="1"/>
          </p:cNvSpPr>
          <p:nvPr>
            <p:ph idx="1"/>
          </p:nvPr>
        </p:nvSpPr>
        <p:spPr>
          <a:xfrm>
            <a:off x="457200" y="1143000"/>
            <a:ext cx="8229600" cy="609600"/>
          </a:xfrm>
        </p:spPr>
        <p:txBody>
          <a:bodyPr>
            <a:normAutofit/>
          </a:bodyPr>
          <a:lstStyle/>
          <a:p>
            <a:pPr marL="0" indent="0" algn="ctr">
              <a:buNone/>
            </a:pPr>
            <a:r>
              <a:rPr lang="en-US" sz="2400" dirty="0" smtClean="0"/>
              <a:t>(continued)</a:t>
            </a:r>
            <a:endParaRPr lang="en-US" sz="2400" dirty="0"/>
          </a:p>
        </p:txBody>
      </p:sp>
    </p:spTree>
    <p:extLst>
      <p:ext uri="{BB962C8B-B14F-4D97-AF65-F5344CB8AC3E}">
        <p14:creationId xmlns:p14="http://schemas.microsoft.com/office/powerpoint/2010/main" xmlns="" val="1086908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Professional Collaboration</a:t>
            </a:r>
            <a:endParaRPr lang="en-US" dirty="0"/>
          </a:p>
        </p:txBody>
      </p:sp>
      <p:sp>
        <p:nvSpPr>
          <p:cNvPr id="3" name="Content Placeholder 2"/>
          <p:cNvSpPr>
            <a:spLocks noGrp="1"/>
          </p:cNvSpPr>
          <p:nvPr>
            <p:ph idx="1"/>
          </p:nvPr>
        </p:nvSpPr>
        <p:spPr>
          <a:xfrm>
            <a:off x="457200" y="1524000"/>
            <a:ext cx="8229600" cy="2057400"/>
          </a:xfrm>
        </p:spPr>
        <p:txBody>
          <a:bodyPr>
            <a:normAutofit/>
          </a:bodyPr>
          <a:lstStyle/>
          <a:p>
            <a:pPr marL="0" indent="0">
              <a:buNone/>
            </a:pPr>
            <a:r>
              <a:rPr lang="en-US" sz="2400" dirty="0" smtClean="0"/>
              <a:t>AgrAbility staff will demonstrate an awareness of the need, in most cases, for a professional collaborative approach to providing services to AgrAbility clients and their families to ensure the greatest potential for successful outcomes. Staff should be able to:</a:t>
            </a:r>
            <a:endParaRPr lang="en-US" sz="2400" dirty="0"/>
          </a:p>
        </p:txBody>
      </p:sp>
      <p:sp>
        <p:nvSpPr>
          <p:cNvPr id="4" name="Content Placeholder 2"/>
          <p:cNvSpPr txBox="1">
            <a:spLocks/>
          </p:cNvSpPr>
          <p:nvPr/>
        </p:nvSpPr>
        <p:spPr>
          <a:xfrm>
            <a:off x="457200" y="3581400"/>
            <a:ext cx="8229600" cy="2620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sz="2800" dirty="0" smtClean="0"/>
              <a:t>List the key stakeholders in the delivery of appropriate rehabilitation services and the contributions that they can make to increasing the likelihood of successful outcomes. This includes VR, OTs, PTs, Tech Act Projects, and ATPs.</a:t>
            </a:r>
            <a:endParaRPr lang="en-US" sz="2800" dirty="0"/>
          </a:p>
        </p:txBody>
      </p:sp>
    </p:spTree>
    <p:extLst>
      <p:ext uri="{BB962C8B-B14F-4D97-AF65-F5344CB8AC3E}">
        <p14:creationId xmlns:p14="http://schemas.microsoft.com/office/powerpoint/2010/main" xmlns="" val="1585729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a:xfrm>
            <a:off x="457200" y="2057400"/>
            <a:ext cx="8229600" cy="4068763"/>
          </a:xfrm>
        </p:spPr>
        <p:txBody>
          <a:bodyPr/>
          <a:lstStyle/>
          <a:p>
            <a:pPr marL="0" indent="0" algn="ctr">
              <a:buNone/>
            </a:pPr>
            <a:r>
              <a:rPr lang="en-US" dirty="0" smtClean="0"/>
              <a:t>Develop, validate, and introduce a </a:t>
            </a:r>
            <a:r>
              <a:rPr lang="en-US" b="1" dirty="0" smtClean="0"/>
              <a:t>recommended</a:t>
            </a:r>
            <a:r>
              <a:rPr lang="en-US" dirty="0" smtClean="0"/>
              <a:t> set of minimum core criteria</a:t>
            </a:r>
            <a:br>
              <a:rPr lang="en-US" dirty="0" smtClean="0"/>
            </a:br>
            <a:r>
              <a:rPr lang="en-US" dirty="0" smtClean="0"/>
              <a:t>and competencies for professionals providing AgrAbility-related services to individuals under the current provisions of the USDA AgrAbility Program funding authorization.</a:t>
            </a:r>
            <a:endParaRPr lang="en-US" dirty="0"/>
          </a:p>
        </p:txBody>
      </p:sp>
    </p:spTree>
    <p:extLst>
      <p:ext uri="{BB962C8B-B14F-4D97-AF65-F5344CB8AC3E}">
        <p14:creationId xmlns:p14="http://schemas.microsoft.com/office/powerpoint/2010/main" xmlns="" val="5373051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17000">
              <a:srgbClr val="9CB86E">
                <a:lumMod val="100000"/>
              </a:srgbClr>
            </a:gs>
            <a:gs pos="100000">
              <a:srgbClr val="156B13"/>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Professional Collaboration</a:t>
            </a:r>
            <a:endParaRPr lang="en-US" dirty="0"/>
          </a:p>
        </p:txBody>
      </p:sp>
      <p:sp>
        <p:nvSpPr>
          <p:cNvPr id="4" name="Content Placeholder 2"/>
          <p:cNvSpPr txBox="1">
            <a:spLocks/>
          </p:cNvSpPr>
          <p:nvPr/>
        </p:nvSpPr>
        <p:spPr>
          <a:xfrm>
            <a:off x="457200" y="1676400"/>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rabicPeriod" startAt="2"/>
            </a:pPr>
            <a:r>
              <a:rPr lang="en-US" sz="2800" dirty="0" smtClean="0"/>
              <a:t>List the key resources available to assist in addressing agricultural-related issues that affect an AgrAbility client’s ability to reach their vocational goals, including Cooperative Extension, FSA, equipment dealers, and bankers</a:t>
            </a:r>
          </a:p>
          <a:p>
            <a:pPr marL="514350" indent="-514350">
              <a:buFont typeface="+mj-lt"/>
              <a:buAutoNum type="arabicPeriod" startAt="2"/>
            </a:pPr>
            <a:r>
              <a:rPr lang="en-US" sz="2800" dirty="0" smtClean="0"/>
              <a:t>Describe the process of developing a collaborative individualized rehabilitation plan</a:t>
            </a:r>
          </a:p>
          <a:p>
            <a:pPr marL="514350" indent="-514350">
              <a:buFont typeface="+mj-lt"/>
              <a:buAutoNum type="arabicPeriod" startAt="2"/>
            </a:pPr>
            <a:r>
              <a:rPr lang="en-US" sz="2800" dirty="0" smtClean="0"/>
              <a:t>Describe the professional liabilities that may limit the role that certain professionals can play in prescribing rehabilitation solutions</a:t>
            </a:r>
            <a:endParaRPr lang="en-US" sz="2800" dirty="0"/>
          </a:p>
        </p:txBody>
      </p:sp>
      <p:sp>
        <p:nvSpPr>
          <p:cNvPr id="6" name="Content Placeholder 2"/>
          <p:cNvSpPr>
            <a:spLocks noGrp="1"/>
          </p:cNvSpPr>
          <p:nvPr>
            <p:ph idx="1"/>
          </p:nvPr>
        </p:nvSpPr>
        <p:spPr>
          <a:xfrm>
            <a:off x="457200" y="1143000"/>
            <a:ext cx="8229600" cy="609600"/>
          </a:xfrm>
        </p:spPr>
        <p:txBody>
          <a:bodyPr>
            <a:normAutofit/>
          </a:bodyPr>
          <a:lstStyle/>
          <a:p>
            <a:pPr marL="0" indent="0" algn="ctr">
              <a:buNone/>
            </a:pPr>
            <a:r>
              <a:rPr lang="en-US" sz="2400" dirty="0" smtClean="0"/>
              <a:t>(continued)</a:t>
            </a:r>
            <a:endParaRPr lang="en-US" sz="2400" dirty="0"/>
          </a:p>
        </p:txBody>
      </p:sp>
    </p:spTree>
    <p:extLst>
      <p:ext uri="{BB962C8B-B14F-4D97-AF65-F5344CB8AC3E}">
        <p14:creationId xmlns:p14="http://schemas.microsoft.com/office/powerpoint/2010/main" xmlns="" val="2025568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03238"/>
            <a:ext cx="8534400" cy="1858962"/>
          </a:xfrm>
        </p:spPr>
        <p:txBody>
          <a:bodyPr>
            <a:noAutofit/>
          </a:bodyPr>
          <a:lstStyle/>
          <a:p>
            <a:pPr algn="l"/>
            <a:r>
              <a:rPr lang="en-US" sz="3200" dirty="0" smtClean="0"/>
              <a:t>Minimum core competencies identified through this effort:</a:t>
            </a:r>
            <a:endParaRPr lang="en-US" sz="3200" dirty="0"/>
          </a:p>
        </p:txBody>
      </p:sp>
      <p:sp>
        <p:nvSpPr>
          <p:cNvPr id="3" name="Content Placeholder 2"/>
          <p:cNvSpPr>
            <a:spLocks noGrp="1"/>
          </p:cNvSpPr>
          <p:nvPr>
            <p:ph idx="1"/>
          </p:nvPr>
        </p:nvSpPr>
        <p:spPr>
          <a:xfrm>
            <a:off x="457200" y="2286000"/>
            <a:ext cx="8229600" cy="3962401"/>
          </a:xfrm>
        </p:spPr>
        <p:txBody>
          <a:bodyPr>
            <a:noAutofit/>
          </a:bodyPr>
          <a:lstStyle/>
          <a:p>
            <a:r>
              <a:rPr lang="en-US" sz="2400" dirty="0" smtClean="0"/>
              <a:t>Will be reviewed by all AgrAbility staff</a:t>
            </a:r>
          </a:p>
          <a:p>
            <a:r>
              <a:rPr lang="en-US" sz="2400" dirty="0" smtClean="0"/>
              <a:t>Will not be mandatory</a:t>
            </a:r>
          </a:p>
          <a:p>
            <a:r>
              <a:rPr lang="en-US" sz="2400" dirty="0" smtClean="0"/>
              <a:t>Will be recommended as a guide for staff selection and development</a:t>
            </a:r>
          </a:p>
          <a:p>
            <a:r>
              <a:rPr lang="en-US" sz="2400" dirty="0" smtClean="0"/>
              <a:t>Will recognize the diversity of skill sets that current staff bring to the table </a:t>
            </a:r>
          </a:p>
          <a:p>
            <a:r>
              <a:rPr lang="en-US" sz="2400" dirty="0" smtClean="0"/>
              <a:t>Will help shape the contents of the NTW</a:t>
            </a:r>
          </a:p>
          <a:p>
            <a:r>
              <a:rPr lang="en-US" sz="2400" dirty="0" smtClean="0"/>
              <a:t>Will not be used to evaluate State and Regional AgrAbility Projects</a:t>
            </a:r>
          </a:p>
        </p:txBody>
      </p:sp>
    </p:spTree>
    <p:extLst>
      <p:ext uri="{BB962C8B-B14F-4D97-AF65-F5344CB8AC3E}">
        <p14:creationId xmlns:p14="http://schemas.microsoft.com/office/powerpoint/2010/main" xmlns="" val="1511485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lstStyle/>
          <a:p>
            <a:r>
              <a:rPr lang="en-US" dirty="0" smtClean="0"/>
              <a:t>Questions</a:t>
            </a:r>
            <a:endParaRPr lang="en-US" dirty="0"/>
          </a:p>
        </p:txBody>
      </p:sp>
    </p:spTree>
    <p:extLst>
      <p:ext uri="{BB962C8B-B14F-4D97-AF65-F5344CB8AC3E}">
        <p14:creationId xmlns:p14="http://schemas.microsoft.com/office/powerpoint/2010/main" xmlns="" val="1590300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1858962"/>
          </a:xfrm>
        </p:spPr>
        <p:txBody>
          <a:bodyPr>
            <a:normAutofit fontScale="90000"/>
          </a:bodyPr>
          <a:lstStyle/>
          <a:p>
            <a:r>
              <a:rPr lang="en-US" dirty="0" smtClean="0"/>
              <a:t>After 20 years, why the interest in identifying core criteria and competencies?</a:t>
            </a:r>
            <a:endParaRPr lang="en-US" dirty="0"/>
          </a:p>
        </p:txBody>
      </p:sp>
      <p:sp>
        <p:nvSpPr>
          <p:cNvPr id="3" name="Content Placeholder 2"/>
          <p:cNvSpPr>
            <a:spLocks noGrp="1"/>
          </p:cNvSpPr>
          <p:nvPr>
            <p:ph idx="1"/>
          </p:nvPr>
        </p:nvSpPr>
        <p:spPr>
          <a:xfrm>
            <a:off x="457200" y="2560637"/>
            <a:ext cx="8229600" cy="3687763"/>
          </a:xfrm>
        </p:spPr>
        <p:txBody>
          <a:bodyPr>
            <a:normAutofit fontScale="85000" lnSpcReduction="20000"/>
          </a:bodyPr>
          <a:lstStyle/>
          <a:p>
            <a:r>
              <a:rPr lang="en-US" dirty="0" smtClean="0"/>
              <a:t>AgrAbility is maturing as a service delivery program</a:t>
            </a:r>
          </a:p>
          <a:p>
            <a:r>
              <a:rPr lang="en-US" dirty="0" smtClean="0"/>
              <a:t>Increased institutional expectations for fiscal accountability and successful outcomes</a:t>
            </a:r>
          </a:p>
          <a:p>
            <a:r>
              <a:rPr lang="en-US" dirty="0" smtClean="0"/>
              <a:t>Increased client expectations</a:t>
            </a:r>
          </a:p>
          <a:p>
            <a:r>
              <a:rPr lang="en-US" dirty="0" smtClean="0"/>
              <a:t>Greater complexity of rehabilitation services</a:t>
            </a:r>
          </a:p>
          <a:p>
            <a:r>
              <a:rPr lang="en-US" dirty="0" smtClean="0"/>
              <a:t>Greater emphasis on risk management</a:t>
            </a:r>
          </a:p>
          <a:p>
            <a:r>
              <a:rPr lang="en-US" dirty="0" smtClean="0"/>
              <a:t>Concerns over professional liability</a:t>
            </a:r>
          </a:p>
          <a:p>
            <a:r>
              <a:rPr lang="en-US" dirty="0" smtClean="0"/>
              <a:t>High rate of staff turnover</a:t>
            </a:r>
          </a:p>
          <a:p>
            <a:r>
              <a:rPr lang="en-US" dirty="0" smtClean="0"/>
              <a:t>Other</a:t>
            </a:r>
            <a:endParaRPr lang="en-US" dirty="0"/>
          </a:p>
        </p:txBody>
      </p:sp>
    </p:spTree>
    <p:extLst>
      <p:ext uri="{BB962C8B-B14F-4D97-AF65-F5344CB8AC3E}">
        <p14:creationId xmlns:p14="http://schemas.microsoft.com/office/powerpoint/2010/main" xmlns="" val="301378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Anticipated Outcomes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Increase likelihood of successful outcomes</a:t>
            </a:r>
          </a:p>
          <a:p>
            <a:r>
              <a:rPr lang="en-US" dirty="0" smtClean="0"/>
              <a:t>Improve productivity of AgrAbility staff</a:t>
            </a:r>
          </a:p>
          <a:p>
            <a:r>
              <a:rPr lang="en-US" dirty="0" smtClean="0"/>
              <a:t>Enhance cost effectiveness</a:t>
            </a:r>
          </a:p>
          <a:p>
            <a:r>
              <a:rPr lang="en-US" dirty="0" smtClean="0"/>
              <a:t>Contribute to development of professional standards</a:t>
            </a:r>
          </a:p>
          <a:p>
            <a:r>
              <a:rPr lang="en-US" dirty="0" smtClean="0"/>
              <a:t>Aid in hiring of new and replacement staff</a:t>
            </a:r>
          </a:p>
          <a:p>
            <a:r>
              <a:rPr lang="en-US" dirty="0" smtClean="0"/>
              <a:t>Provide guidance to developing outcome-based, continuing education opportunities (NTW) for AgrAbility staff</a:t>
            </a:r>
          </a:p>
          <a:p>
            <a:r>
              <a:rPr lang="en-US" dirty="0" smtClean="0"/>
              <a:t>Other</a:t>
            </a:r>
            <a:endParaRPr lang="en-US" dirty="0"/>
          </a:p>
        </p:txBody>
      </p:sp>
    </p:spTree>
    <p:extLst>
      <p:ext uri="{BB962C8B-B14F-4D97-AF65-F5344CB8AC3E}">
        <p14:creationId xmlns:p14="http://schemas.microsoft.com/office/powerpoint/2010/main" xmlns="" val="3654364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1858962"/>
          </a:xfrm>
        </p:spPr>
        <p:txBody>
          <a:bodyPr>
            <a:normAutofit/>
          </a:bodyPr>
          <a:lstStyle/>
          <a:p>
            <a:r>
              <a:rPr lang="en-US" dirty="0" smtClean="0"/>
              <a:t>The process will begin with the AgrAbility mission:</a:t>
            </a:r>
            <a:endParaRPr lang="en-US" dirty="0"/>
          </a:p>
        </p:txBody>
      </p:sp>
      <p:sp>
        <p:nvSpPr>
          <p:cNvPr id="3" name="Content Placeholder 2"/>
          <p:cNvSpPr>
            <a:spLocks noGrp="1"/>
          </p:cNvSpPr>
          <p:nvPr>
            <p:ph idx="1"/>
          </p:nvPr>
        </p:nvSpPr>
        <p:spPr>
          <a:xfrm>
            <a:off x="457200" y="2743200"/>
            <a:ext cx="8229600" cy="3505200"/>
          </a:xfrm>
        </p:spPr>
        <p:txBody>
          <a:bodyPr>
            <a:normAutofit/>
          </a:bodyPr>
          <a:lstStyle/>
          <a:p>
            <a:pPr marL="0" indent="0">
              <a:buNone/>
            </a:pPr>
            <a:r>
              <a:rPr lang="en-US" dirty="0" smtClean="0"/>
              <a:t>AgrAbility is a program sponsored by USDA that provides assistance to farmers, ranchers, other agricultural workers, and their family members affected by disability and who desire to be successful in agricultural-related employment.</a:t>
            </a:r>
            <a:endParaRPr lang="en-US" dirty="0"/>
          </a:p>
        </p:txBody>
      </p:sp>
    </p:spTree>
    <p:extLst>
      <p:ext uri="{BB962C8B-B14F-4D97-AF65-F5344CB8AC3E}">
        <p14:creationId xmlns:p14="http://schemas.microsoft.com/office/powerpoint/2010/main" xmlns="" val="3122548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will include: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Relevant literature regarding professional criteria and competency identification will be reviewed</a:t>
            </a:r>
          </a:p>
          <a:p>
            <a:r>
              <a:rPr lang="en-US" dirty="0" smtClean="0"/>
              <a:t>A preliminary list of minimum core criteria and competencies will be drafted</a:t>
            </a:r>
          </a:p>
          <a:p>
            <a:r>
              <a:rPr lang="en-US" dirty="0" smtClean="0"/>
              <a:t>An expert panel will be used to review, refine, and validate the list (DACUM/Delphi Methods)</a:t>
            </a:r>
          </a:p>
          <a:p>
            <a:r>
              <a:rPr lang="en-US" dirty="0" smtClean="0"/>
              <a:t>All current AgrAbility staff will be provided an opportunity for input</a:t>
            </a:r>
          </a:p>
          <a:p>
            <a:r>
              <a:rPr lang="en-US" dirty="0" smtClean="0"/>
              <a:t>Process will be documented and findings published</a:t>
            </a:r>
          </a:p>
        </p:txBody>
      </p:sp>
    </p:spTree>
    <p:extLst>
      <p:ext uri="{BB962C8B-B14F-4D97-AF65-F5344CB8AC3E}">
        <p14:creationId xmlns:p14="http://schemas.microsoft.com/office/powerpoint/2010/main" xmlns="" val="525292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Criteria</a:t>
            </a:r>
            <a:endParaRPr lang="en-US" dirty="0"/>
          </a:p>
        </p:txBody>
      </p:sp>
      <p:sp>
        <p:nvSpPr>
          <p:cNvPr id="3" name="Content Placeholder 2"/>
          <p:cNvSpPr>
            <a:spLocks noGrp="1"/>
          </p:cNvSpPr>
          <p:nvPr>
            <p:ph idx="1"/>
          </p:nvPr>
        </p:nvSpPr>
        <p:spPr>
          <a:xfrm>
            <a:off x="457200" y="2438400"/>
            <a:ext cx="8229600" cy="3687763"/>
          </a:xfrm>
        </p:spPr>
        <p:txBody>
          <a:bodyPr/>
          <a:lstStyle/>
          <a:p>
            <a:pPr marL="0" indent="0" algn="ctr">
              <a:buNone/>
            </a:pPr>
            <a:r>
              <a:rPr lang="en-US" dirty="0" smtClean="0"/>
              <a:t>Minimum qualifications </a:t>
            </a:r>
            <a:r>
              <a:rPr lang="en-US" b="1" dirty="0" smtClean="0"/>
              <a:t>recommended</a:t>
            </a:r>
            <a:r>
              <a:rPr lang="en-US" dirty="0"/>
              <a:t/>
            </a:r>
            <a:br>
              <a:rPr lang="en-US" dirty="0"/>
            </a:br>
            <a:r>
              <a:rPr lang="en-US" dirty="0" smtClean="0"/>
              <a:t>for persons currently employed and pursuing employment to provide direct AgrAbility client services that meet the provisions of the</a:t>
            </a:r>
            <a:br>
              <a:rPr lang="en-US" dirty="0" smtClean="0"/>
            </a:br>
            <a:r>
              <a:rPr lang="en-US" dirty="0" smtClean="0"/>
              <a:t>USDA AgrAbility authorization language.</a:t>
            </a:r>
            <a:endParaRPr lang="en-US" dirty="0"/>
          </a:p>
        </p:txBody>
      </p:sp>
    </p:spTree>
    <p:extLst>
      <p:ext uri="{BB962C8B-B14F-4D97-AF65-F5344CB8AC3E}">
        <p14:creationId xmlns:p14="http://schemas.microsoft.com/office/powerpoint/2010/main" xmlns="" val="133919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1858962"/>
          </a:xfrm>
        </p:spPr>
        <p:txBody>
          <a:bodyPr>
            <a:normAutofit/>
          </a:bodyPr>
          <a:lstStyle/>
          <a:p>
            <a:pPr algn="l"/>
            <a:r>
              <a:rPr lang="en-US" dirty="0" smtClean="0"/>
              <a:t>For example, these minimum criteria could include:</a:t>
            </a:r>
            <a:endParaRPr lang="en-US" dirty="0"/>
          </a:p>
        </p:txBody>
      </p:sp>
      <p:sp>
        <p:nvSpPr>
          <p:cNvPr id="3" name="Content Placeholder 2"/>
          <p:cNvSpPr>
            <a:spLocks noGrp="1"/>
          </p:cNvSpPr>
          <p:nvPr>
            <p:ph idx="1"/>
          </p:nvPr>
        </p:nvSpPr>
        <p:spPr>
          <a:xfrm>
            <a:off x="457200" y="2560637"/>
            <a:ext cx="8229600" cy="3687763"/>
          </a:xfrm>
        </p:spPr>
        <p:txBody>
          <a:bodyPr>
            <a:normAutofit fontScale="92500" lnSpcReduction="20000"/>
          </a:bodyPr>
          <a:lstStyle/>
          <a:p>
            <a:r>
              <a:rPr lang="en-US" dirty="0" smtClean="0"/>
              <a:t>Minimum age (21)</a:t>
            </a:r>
          </a:p>
          <a:p>
            <a:r>
              <a:rPr lang="en-US" dirty="0" smtClean="0"/>
              <a:t>Minimum educational qualifications (B.S., M.S.)</a:t>
            </a:r>
          </a:p>
          <a:p>
            <a:r>
              <a:rPr lang="en-US" dirty="0" smtClean="0"/>
              <a:t>Demonstrated mastery of the primary language of AgrAbility clientele being serviced</a:t>
            </a:r>
          </a:p>
          <a:p>
            <a:r>
              <a:rPr lang="en-US" dirty="0"/>
              <a:t>V</a:t>
            </a:r>
            <a:r>
              <a:rPr lang="en-US" dirty="0" smtClean="0"/>
              <a:t>alid driver’s license (ability to travel)</a:t>
            </a:r>
          </a:p>
          <a:p>
            <a:r>
              <a:rPr lang="en-US" dirty="0" smtClean="0"/>
              <a:t>Submit to criminal background check</a:t>
            </a:r>
          </a:p>
          <a:p>
            <a:r>
              <a:rPr lang="en-US" dirty="0"/>
              <a:t>T</a:t>
            </a:r>
            <a:r>
              <a:rPr lang="en-US" dirty="0" smtClean="0"/>
              <a:t>hree years of agricultural-related experience</a:t>
            </a:r>
          </a:p>
          <a:p>
            <a:r>
              <a:rPr lang="en-US" dirty="0" smtClean="0"/>
              <a:t>Other</a:t>
            </a:r>
            <a:endParaRPr lang="en-US" dirty="0"/>
          </a:p>
        </p:txBody>
      </p:sp>
    </p:spTree>
    <p:extLst>
      <p:ext uri="{BB962C8B-B14F-4D97-AF65-F5344CB8AC3E}">
        <p14:creationId xmlns:p14="http://schemas.microsoft.com/office/powerpoint/2010/main" xmlns="" val="1375862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Core Competencies</a:t>
            </a:r>
            <a:endParaRPr lang="en-US" dirty="0"/>
          </a:p>
        </p:txBody>
      </p:sp>
      <p:sp>
        <p:nvSpPr>
          <p:cNvPr id="3" name="Content Placeholder 2"/>
          <p:cNvSpPr>
            <a:spLocks noGrp="1"/>
          </p:cNvSpPr>
          <p:nvPr>
            <p:ph idx="1"/>
          </p:nvPr>
        </p:nvSpPr>
        <p:spPr/>
        <p:txBody>
          <a:bodyPr/>
          <a:lstStyle/>
          <a:p>
            <a:pPr marL="0" indent="0">
              <a:buNone/>
            </a:pPr>
            <a:r>
              <a:rPr lang="en-US" dirty="0" smtClean="0"/>
              <a:t>The minimum core demonstrable knowledge, skills, behaviors, and attitudes that provide an individual the capacity to function or develop as a professional who can provide AgrAbility services consistent with the provisions of the AgrAbility authorization language.</a:t>
            </a:r>
            <a:endParaRPr lang="en-US" dirty="0"/>
          </a:p>
        </p:txBody>
      </p:sp>
    </p:spTree>
    <p:extLst>
      <p:ext uri="{BB962C8B-B14F-4D97-AF65-F5344CB8AC3E}">
        <p14:creationId xmlns:p14="http://schemas.microsoft.com/office/powerpoint/2010/main" xmlns="" val="34620286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Develop and Validate Minimum Core Criteria and Competencies for AgrAbility Program Staff&amp;quot;&quot;/&gt;&lt;property id=&quot;20307&quot; value=&quot;256&quot;/&gt;&lt;/object&gt;&lt;object type=&quot;3&quot; unique_id=&quot;10005&quot;&gt;&lt;property id=&quot;20148&quot; value=&quot;5&quot;/&gt;&lt;property id=&quot;20300&quot; value=&quot;Slide 2 - &amp;quot;Goal&amp;quot;&quot;/&gt;&lt;property id=&quot;20307&quot; value=&quot;257&quot;/&gt;&lt;/object&gt;&lt;object type=&quot;3&quot; unique_id=&quot;10006&quot;&gt;&lt;property id=&quot;20148&quot; value=&quot;5&quot;/&gt;&lt;property id=&quot;20300&quot; value=&quot;Slide 3 - &amp;quot;After 20 years, why the interest in identifying core criteria and competencies?&amp;quot;&quot;/&gt;&lt;property id=&quot;20307&quot; value=&quot;258&quot;/&gt;&lt;/object&gt;&lt;object type=&quot;3&quot; unique_id=&quot;10007&quot;&gt;&lt;property id=&quot;20148&quot; value=&quot;5&quot;/&gt;&lt;property id=&quot;20300&quot; value=&quot;Slide 4 - &amp;quot;Anticipated Outcomes&amp;quot;&quot;/&gt;&lt;property id=&quot;20307&quot; value=&quot;259&quot;/&gt;&lt;/object&gt;&lt;object type=&quot;3&quot; unique_id=&quot;10008&quot;&gt;&lt;property id=&quot;20148&quot; value=&quot;5&quot;/&gt;&lt;property id=&quot;20300&quot; value=&quot;Slide 5 - &amp;quot;The process will begin with the AgrAbility mission:&amp;quot;&quot;/&gt;&lt;property id=&quot;20307&quot; value=&quot;260&quot;/&gt;&lt;/object&gt;&lt;object type=&quot;3&quot; unique_id=&quot;10009&quot;&gt;&lt;property id=&quot;20148&quot; value=&quot;5&quot;/&gt;&lt;property id=&quot;20300&quot; value=&quot;Slide 6 - &amp;quot;The process will include:&amp;quot;&quot;/&gt;&lt;property id=&quot;20307&quot; value=&quot;261&quot;/&gt;&lt;/object&gt;&lt;object type=&quot;3&quot; unique_id=&quot;10010&quot;&gt;&lt;property id=&quot;20148&quot; value=&quot;5&quot;/&gt;&lt;property id=&quot;20300&quot; value=&quot;Slide 7 - &amp;quot;Minimum Criteria&amp;quot;&quot;/&gt;&lt;property id=&quot;20307&quot; value=&quot;262&quot;/&gt;&lt;/object&gt;&lt;object type=&quot;3&quot; unique_id=&quot;10011&quot;&gt;&lt;property id=&quot;20148&quot; value=&quot;5&quot;/&gt;&lt;property id=&quot;20300&quot; value=&quot;Slide 8 - &amp;quot;For example, these minimum criteria could include:&amp;quot;&quot;/&gt;&lt;property id=&quot;20307&quot; value=&quot;263&quot;/&gt;&lt;/object&gt;&lt;object type=&quot;3&quot; unique_id=&quot;10012&quot;&gt;&lt;property id=&quot;20148&quot; value=&quot;5&quot;/&gt;&lt;property id=&quot;20300&quot; value=&quot;Slide 9 - &amp;quot;Minimum Core Competencies&amp;quot;&quot;/&gt;&lt;property id=&quot;20307&quot; value=&quot;264&quot;/&gt;&lt;/object&gt;&lt;object type=&quot;3&quot; unique_id=&quot;10013&quot;&gt;&lt;property id=&quot;20148&quot; value=&quot;5&quot;/&gt;&lt;property id=&quot;20300&quot; value=&quot;Slide 10 - &amp;quot;To the extent possible, minimum core competencies should be clearly stated in operational, measurable terms (Bloom&quot;/&gt;&lt;property id=&quot;20307&quot; value=&quot;265&quot;/&gt;&lt;/object&gt;&lt;object type=&quot;3&quot; unique_id=&quot;10014&quot;&gt;&lt;property id=&quot;20148&quot; value=&quot;5&quot;/&gt;&lt;property id=&quot;20300&quot; value=&quot;Slide 11 - &amp;quot;Minimum core competencies could be categorized into related subsets of knowledge, skills, behaviors, and attitude.&quot;/&gt;&lt;property id=&quot;20307&quot; value=&quot;266&quot;/&gt;&lt;/object&gt;&lt;object type=&quot;3&quot; unique_id=&quot;10015&quot;&gt;&lt;property id=&quot;20148&quot; value=&quot;5&quot;/&gt;&lt;property id=&quot;20300&quot; value=&quot;Slide 12 - &amp;quot;AgrAbility Program-Related Knowledge&amp;quot;&quot;/&gt;&lt;property id=&quot;20307&quot; value=&quot;267&quot;/&gt;&lt;/object&gt;&lt;object type=&quot;3&quot; unique_id=&quot;10016&quot;&gt;&lt;property id=&quot;20148&quot; value=&quot;5&quot;/&gt;&lt;property id=&quot;20300&quot; value=&quot;Slide 13 - &amp;quot;AgrAbility Program-Related Knowledge&amp;quot;&quot;/&gt;&lt;property id=&quot;20307&quot; value=&quot;268&quot;/&gt;&lt;/object&gt;&lt;object type=&quot;3&quot; unique_id=&quot;10017&quot;&gt;&lt;property id=&quot;20148&quot; value=&quot;5&quot;/&gt;&lt;property id=&quot;20300&quot; value=&quot;Slide 14 - &amp;quot;Delivery of AgrAbility Services&amp;quot;&quot;/&gt;&lt;property id=&quot;20307&quot; value=&quot;269&quot;/&gt;&lt;/object&gt;&lt;object type=&quot;3&quot; unique_id=&quot;10018&quot;&gt;&lt;property id=&quot;20148&quot; value=&quot;5&quot;/&gt;&lt;property id=&quot;20300&quot; value=&quot;Slide 15 - &amp;quot;Delivery of AgrAbility Services&amp;quot;&quot;/&gt;&lt;property id=&quot;20307&quot; value=&quot;270&quot;/&gt;&lt;/object&gt;&lt;object type=&quot;3&quot; unique_id=&quot;10019&quot;&gt;&lt;property id=&quot;20148&quot; value=&quot;5&quot;/&gt;&lt;property id=&quot;20300&quot; value=&quot;Slide 16 - &amp;quot;Communication Skills&amp;quot;&quot;/&gt;&lt;property id=&quot;20307&quot; value=&quot;271&quot;/&gt;&lt;/object&gt;&lt;object type=&quot;3&quot; unique_id=&quot;10020&quot;&gt;&lt;property id=&quot;20148&quot; value=&quot;5&quot;/&gt;&lt;property id=&quot;20300&quot; value=&quot;Slide 17 - &amp;quot;Record Keeping and Management&amp;quot;&quot;/&gt;&lt;property id=&quot;20307&quot; value=&quot;272&quot;/&gt;&lt;/object&gt;&lt;object type=&quot;3&quot; unique_id=&quot;10021&quot;&gt;&lt;property id=&quot;20148&quot; value=&quot;5&quot;/&gt;&lt;property id=&quot;20300&quot; value=&quot;Slide 18 - &amp;quot;Record Keeping and Management&amp;quot;&quot;/&gt;&lt;property id=&quot;20307&quot; value=&quot;273&quot;/&gt;&lt;/object&gt;&lt;object type=&quot;3&quot; unique_id=&quot;10022&quot;&gt;&lt;property id=&quot;20148&quot; value=&quot;5&quot;/&gt;&lt;property id=&quot;20300&quot; value=&quot;Slide 19 - &amp;quot;Professional Collaboration&amp;quot;&quot;/&gt;&lt;property id=&quot;20307&quot; value=&quot;274&quot;/&gt;&lt;/object&gt;&lt;object type=&quot;3&quot; unique_id=&quot;10023&quot;&gt;&lt;property id=&quot;20148&quot; value=&quot;5&quot;/&gt;&lt;property id=&quot;20300&quot; value=&quot;Slide 20 - &amp;quot;Professional Collaboration&amp;quot;&quot;/&gt;&lt;property id=&quot;20307&quot; value=&quot;275&quot;/&gt;&lt;/object&gt;&lt;object type=&quot;3&quot; unique_id=&quot;10024&quot;&gt;&lt;property id=&quot;20148&quot; value=&quot;5&quot;/&gt;&lt;property id=&quot;20300&quot; value=&quot;Slide 21 - &amp;quot;Minimum core competencies identified through this effort:&amp;quot;&quot;/&gt;&lt;property id=&quot;20307&quot; value=&quot;276&quot;/&gt;&lt;/object&gt;&lt;object type=&quot;3&quot; unique_id=&quot;10025&quot;&gt;&lt;property id=&quot;20148&quot; value=&quot;5&quot;/&gt;&lt;property id=&quot;20300&quot; value=&quot;Slide 22 - &amp;quot;Questions&amp;quot;&quot;/&gt;&lt;property id=&quot;20307&quot; value=&quot;277&quot;/&gt;&lt;/object&gt;&lt;/object&gt;&lt;/object&gt;&lt;/databas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TotalTime>
  <Words>1101</Words>
  <Application>Microsoft Office PowerPoint</Application>
  <PresentationFormat>On-screen Show (4:3)</PresentationFormat>
  <Paragraphs>107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Develop and Validate Minimum Core Criteria and Competencies for AgrAbility Program Staff</vt:lpstr>
      <vt:lpstr>Goal</vt:lpstr>
      <vt:lpstr>After 20 years, why the interest in identifying core criteria and competencies?</vt:lpstr>
      <vt:lpstr>Anticipated Outcomes</vt:lpstr>
      <vt:lpstr>The process will begin with the AgrAbility mission:</vt:lpstr>
      <vt:lpstr>The process will include:</vt:lpstr>
      <vt:lpstr>Minimum Criteria</vt:lpstr>
      <vt:lpstr>For example, these minimum criteria could include:</vt:lpstr>
      <vt:lpstr>Minimum Core Competencies</vt:lpstr>
      <vt:lpstr>To the extent possible, minimum core competencies should be clearly stated in operational, measurable terms (Bloom). For example:</vt:lpstr>
      <vt:lpstr>Minimum core competencies could be categorized into related subsets of knowledge, skills, behaviors, and attitude. For example:</vt:lpstr>
      <vt:lpstr>AgrAbility Program-Related Knowledge</vt:lpstr>
      <vt:lpstr>AgrAbility Program-Related Knowledge</vt:lpstr>
      <vt:lpstr>Delivery of AgrAbility Services</vt:lpstr>
      <vt:lpstr>Delivery of AgrAbility Services</vt:lpstr>
      <vt:lpstr>Communication Skills</vt:lpstr>
      <vt:lpstr>Record Keeping and Management</vt:lpstr>
      <vt:lpstr>Record Keeping and Management</vt:lpstr>
      <vt:lpstr>Professional Collaboration</vt:lpstr>
      <vt:lpstr>Professional Collaboration</vt:lpstr>
      <vt:lpstr>Minimum core competencies identified through this effort:</vt:lpstr>
      <vt:lpstr>Questions</vt:lpstr>
    </vt:vector>
  </TitlesOfParts>
  <Company>Engineering Computer Network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 and Validate Minimum Core Criteria and Competencies for AgrAbility Program Staff</dc:title>
  <dc:creator>Kate Hamm</dc:creator>
  <cp:lastModifiedBy>paul</cp:lastModifiedBy>
  <cp:revision>9</cp:revision>
  <cp:lastPrinted>2012-11-27T14:53:32Z</cp:lastPrinted>
  <dcterms:created xsi:type="dcterms:W3CDTF">2012-11-26T17:32:25Z</dcterms:created>
  <dcterms:modified xsi:type="dcterms:W3CDTF">2012-11-27T15:05:52Z</dcterms:modified>
</cp:coreProperties>
</file>