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  <p:sldMasterId id="2147483792" r:id="rId2"/>
  </p:sldMasterIdLst>
  <p:notesMasterIdLst>
    <p:notesMasterId r:id="rId24"/>
  </p:notesMasterIdLst>
  <p:handoutMasterIdLst>
    <p:handoutMasterId r:id="rId25"/>
  </p:handoutMasterIdLst>
  <p:sldIdLst>
    <p:sldId id="256" r:id="rId3"/>
    <p:sldId id="319" r:id="rId4"/>
    <p:sldId id="320" r:id="rId5"/>
    <p:sldId id="321" r:id="rId6"/>
    <p:sldId id="322" r:id="rId7"/>
    <p:sldId id="314" r:id="rId8"/>
    <p:sldId id="315" r:id="rId9"/>
    <p:sldId id="294" r:id="rId10"/>
    <p:sldId id="295" r:id="rId11"/>
    <p:sldId id="270" r:id="rId12"/>
    <p:sldId id="317" r:id="rId13"/>
    <p:sldId id="292" r:id="rId14"/>
    <p:sldId id="289" r:id="rId15"/>
    <p:sldId id="316" r:id="rId16"/>
    <p:sldId id="277" r:id="rId17"/>
    <p:sldId id="297" r:id="rId18"/>
    <p:sldId id="318" r:id="rId19"/>
    <p:sldId id="300" r:id="rId20"/>
    <p:sldId id="301" r:id="rId21"/>
    <p:sldId id="302" r:id="rId22"/>
    <p:sldId id="303" r:id="rId2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CC0000"/>
    <a:srgbClr val="FF0000"/>
    <a:srgbClr val="8C8CBE"/>
    <a:srgbClr val="249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3" autoAdjust="0"/>
    <p:restoredTop sz="91336" autoAdjust="0"/>
  </p:normalViewPr>
  <p:slideViewPr>
    <p:cSldViewPr>
      <p:cViewPr varScale="1">
        <p:scale>
          <a:sx n="66" d="100"/>
          <a:sy n="66" d="100"/>
        </p:scale>
        <p:origin x="84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070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defTabSz="914069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defTabSz="914069">
              <a:defRPr sz="1300"/>
            </a:lvl1pPr>
          </a:lstStyle>
          <a:p>
            <a:pPr>
              <a:defRPr/>
            </a:pPr>
            <a:fld id="{2225483E-44D5-4421-B2A1-C2A466A0A1D0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defTabSz="914069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defTabSz="914069">
              <a:defRPr sz="1300"/>
            </a:lvl1pPr>
          </a:lstStyle>
          <a:p>
            <a:pPr>
              <a:defRPr/>
            </a:pPr>
            <a:fld id="{1C94E5FD-25ED-4259-895F-F318C463B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23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225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225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EE18D58-E69B-42A2-A9E2-4BC4BC85CFBB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5325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14" tIns="43657" rIns="87314" bIns="4365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225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2259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3E12C3DC-61C9-4985-9367-7887D55CB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87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534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6104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211 community information &amp; referral</a:t>
            </a:r>
          </a:p>
          <a:p>
            <a:r>
              <a:rPr lang="en-US" smtClean="0"/>
              <a:t>311 municipal services, non-emergency</a:t>
            </a:r>
          </a:p>
          <a:p>
            <a:r>
              <a:rPr lang="en-US" smtClean="0"/>
              <a:t>411 directory assistance</a:t>
            </a:r>
          </a:p>
          <a:p>
            <a:r>
              <a:rPr lang="en-US" smtClean="0"/>
              <a:t>511 traffic information</a:t>
            </a:r>
          </a:p>
          <a:p>
            <a:r>
              <a:rPr lang="en-US" smtClean="0"/>
              <a:t>611 telephone company service or repair</a:t>
            </a:r>
          </a:p>
          <a:p>
            <a:r>
              <a:rPr lang="en-US" smtClean="0"/>
              <a:t>711 relay service for deaf or hard of hearing</a:t>
            </a:r>
          </a:p>
          <a:p>
            <a:r>
              <a:rPr lang="en-US" smtClean="0"/>
              <a:t>811 underground public utility location</a:t>
            </a:r>
          </a:p>
          <a:p>
            <a:r>
              <a:rPr lang="en-US" smtClean="0"/>
              <a:t>911 emergency services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77667ACE-224A-47B0-B06B-F9C7DBD660E4}" type="slidenum">
              <a:rPr lang="en-US" smtClean="0"/>
              <a:pPr defTabSz="931863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8859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695325"/>
            <a:ext cx="4649788" cy="34877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914400" y="4418013"/>
            <a:ext cx="5029200" cy="4181475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653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211 FL 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65163"/>
            <a:ext cx="281940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26B2-677F-47D3-A19E-11C9F054055C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F205-DFB3-416A-B4F1-8E413E4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CBAB-A295-4C22-88FD-C0F05A88D65F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271A-1AE0-465A-8EBB-35DF6C4FB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CEFE-E237-4B5A-8A61-4088D77260DF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39F2-85AC-4A0B-AAE4-57C2E2D39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8DE73-70D5-441E-ABD5-18BBF6A2607F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C85C-DD39-420D-9903-0B7E54371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C4FF-1085-43D4-B096-4F3A974E0173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4C85-B33B-486E-AE55-1049B8541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C27BD-CE85-4375-8BE8-3087038B40E9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A9A92-715B-466C-A4AD-E4ADD7DE5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F4D9-C4FC-420D-8F3F-77EDE2B98915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7BC48-2500-4D6E-A8CC-2D577C692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2B57B-9C21-47E5-BB5E-1FF5F57B5D57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A014-C980-45F0-AC61-19719A5F7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40665-1B5D-4C1C-A912-7E9408FBD277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DE6BE-A588-44DD-921D-9A26BE36B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E00F3-7B12-4E31-BBDE-4E14C3BE2C03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0134-6068-4B01-A752-8E7961991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3D41-8315-4576-8A63-F225320A7CBD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E6FE-164B-4F8A-B498-918339C18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AABB-94AC-47B6-997D-6CDF2E0BBD30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42D5-D74C-4809-8458-2348179F0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801CA-3EAC-4FE4-8458-A6E5D1702446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6A11-2B2E-4F33-83AB-8BAC8864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F8FE-B581-41F3-B64F-1EF7860D0C2E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832C-F929-4C93-BC86-94033E46A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4D73E-01E4-46E4-9D35-682886AA2392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82F0-93F4-4C38-B6EB-08EFA896C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BA627-CDDC-4F86-A0FC-8E75E4C41F24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51BE-8AF5-4FFC-9663-F9403CE56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1168-9452-437A-92FC-EBFDC7A1D801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3B36-8C36-459B-B7AA-55F4E9EA5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6E53-236D-4845-AA72-089E5B5CE1B2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1A51A-1F5C-42A4-998C-C3D98580D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9B6E-0B79-480E-842B-C3F586122FFF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4237-115E-4DC1-AAAA-DB564A4C1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A4CE-14B7-4329-BA29-077607EC564A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90B1-73AB-45CC-B197-A6FC3D4C2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BEF8-ECC4-4E5A-BCFE-F0DC58FFC36D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CD2BB-2C0D-4C6E-80C5-B917F0C53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3FB1-5A40-4764-8DD9-AF87A1F7362E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C72BF-3AB8-40F2-A155-EA315FC95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29C40-3F44-4D6F-B057-E1622D5763B7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D77C-0782-46E1-A362-0C619B62C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48AC-0509-462B-A744-BA6917BBA09E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CB0F7-1BB0-44DA-BB92-EFEBFB0F8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E6F7ACD-F865-448E-A360-F049715404FF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6A95586-7781-4B67-96EF-3A3E66F45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62" r:id="rId2"/>
    <p:sldLayoutId id="2147483884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85" r:id="rId10"/>
    <p:sldLayoutId id="2147483869" r:id="rId11"/>
    <p:sldLayoutId id="214748387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3D81D5-FAF3-4AC7-97E9-F7C4AEC42CA8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9E622F-683C-4019-AFC6-84D45E781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211.org/" TargetMode="External"/><Relationship Id="rId2" Type="http://schemas.openxmlformats.org/officeDocument/2006/relationships/hyperlink" Target="http://www.211u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icidepreventionlifeline.org/" TargetMode="External"/><Relationship Id="rId5" Type="http://schemas.openxmlformats.org/officeDocument/2006/relationships/hyperlink" Target="http://www.nasuad.org/" TargetMode="External"/><Relationship Id="rId4" Type="http://schemas.openxmlformats.org/officeDocument/2006/relationships/hyperlink" Target="http://www.adrc-tae.acl.gov/tiki-index.php?page=HomePage&amp;view=ADRC&amp;submitter=Select+Progra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grability@agrability.org" TargetMode="External"/><Relationship Id="rId2" Type="http://schemas.openxmlformats.org/officeDocument/2006/relationships/hyperlink" Target="http://agrability.org/Online-Training/archiv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grability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9655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Navigating the Information &amp; Referral World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Leveraging Resources that Can Help You Help Those You Serve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rgbClr val="0033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990600" y="609600"/>
            <a:ext cx="7162800" cy="9604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Comprehensive I&amp;R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762000" y="1828800"/>
            <a:ext cx="7772400" cy="1981200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Ø"/>
            </a:pPr>
            <a:r>
              <a:rPr lang="en-US" dirty="0" smtClean="0"/>
              <a:t>Local experts on what services are needed and available throughout our communities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dirty="0" smtClean="0"/>
              <a:t>Broad range of programs and services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dirty="0" smtClean="0"/>
              <a:t>Top level Problem Categories: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810000"/>
            <a:ext cx="8077200" cy="2923877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  <a:cs typeface="+mn-cs"/>
              </a:rPr>
              <a:t>Basic </a:t>
            </a:r>
            <a:r>
              <a:rPr lang="en-US" sz="2400" dirty="0">
                <a:latin typeface="+mn-lt"/>
                <a:cs typeface="+mn-cs"/>
              </a:rPr>
              <a:t>Needs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  <a:cs typeface="+mn-cs"/>
              </a:rPr>
              <a:t>Consumer </a:t>
            </a:r>
            <a:endParaRPr lang="en-US" sz="240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  <a:cs typeface="+mn-cs"/>
              </a:rPr>
              <a:t>Criminal </a:t>
            </a:r>
            <a:r>
              <a:rPr lang="en-US" sz="2400" dirty="0">
                <a:latin typeface="+mn-lt"/>
                <a:cs typeface="+mn-cs"/>
              </a:rPr>
              <a:t>Justice/Legal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  <a:cs typeface="+mn-cs"/>
              </a:rPr>
              <a:t>Education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  <a:cs typeface="+mn-cs"/>
              </a:rPr>
              <a:t>Environmental Quality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  <a:cs typeface="+mn-cs"/>
              </a:rPr>
              <a:t>Health </a:t>
            </a:r>
            <a:endParaRPr lang="en-US" sz="240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Income Security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Individual And Family Life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Mental Health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Organizational/Community Services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 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Specialized I&amp;R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in-depth information about resources for specific population groups such as: older adults, children, victims of violence or people with mental health issues. </a:t>
            </a:r>
          </a:p>
          <a:p>
            <a:r>
              <a:rPr lang="en-US" dirty="0" smtClean="0"/>
              <a:t>Some comprehensive I&amp;R agencies may also operate specialized I&amp;R services and vice versa.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6556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Operating Standards</a:t>
            </a:r>
            <a:endParaRPr lang="en-US" sz="4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0386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3600" dirty="0" smtClean="0"/>
              <a:t>Program accreditation available through AIRS (Alliance of Information &amp; Referral Systems)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3600" dirty="0" smtClean="0"/>
              <a:t>National-level certification testing offered through AIRS for eligible individual staff: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3400" dirty="0" smtClean="0"/>
              <a:t>Certified Information &amp; Referral Specialists (CIRS) </a:t>
            </a:r>
            <a:endParaRPr lang="en-US" sz="3400" dirty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3400" dirty="0" smtClean="0"/>
              <a:t>Certified Resource Specialists (CRS)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2-1-1 and I&amp;R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800" dirty="0" smtClean="0"/>
              <a:t>2-1-1 is an easy-to-remember telephone number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800" dirty="0" smtClean="0"/>
              <a:t>Designated by the FCC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800" dirty="0" smtClean="0"/>
              <a:t>Easy access to community-based information and referral providers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800" dirty="0" smtClean="0"/>
              <a:t>No longer need to know the “800” number to find help in many regions of the country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800" dirty="0" smtClean="0"/>
              <a:t>Like 911, it easily and directly connects the caller to a local or regional call center. </a:t>
            </a:r>
            <a:r>
              <a:rPr lang="en-US" sz="2800" i="1" u="sng" dirty="0" smtClean="0"/>
              <a:t>It is not an emergency service access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57200" y="2971800"/>
            <a:ext cx="838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  <a:p>
            <a:endParaRPr lang="en-US"/>
          </a:p>
        </p:txBody>
      </p:sp>
      <p:pic>
        <p:nvPicPr>
          <p:cNvPr id="15363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"/>
            <a:ext cx="9144000" cy="706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752600" y="609600"/>
            <a:ext cx="6019800" cy="808038"/>
          </a:xfrm>
        </p:spPr>
        <p:txBody>
          <a:bodyPr/>
          <a:lstStyle/>
          <a:p>
            <a:pPr algn="ctr" eaLnBrk="1" hangingPunct="1"/>
            <a:r>
              <a:rPr lang="en-US" sz="4000" smtClean="0">
                <a:solidFill>
                  <a:schemeClr val="tx1"/>
                </a:solidFill>
              </a:rPr>
              <a:t>General 2-1-1 Standards: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229600" cy="5105400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Computerized data base (accurate and up-to-date) 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 sz="2000" dirty="0" smtClean="0"/>
              <a:t>Database elements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 sz="2000" dirty="0" smtClean="0"/>
              <a:t>Database classification (Taxonomy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Call protocols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Technology &amp; other infrastructure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 24/7 capability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 Accredited by the Alliance of Information and Referral Systems (AIRS)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 Web accessible 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Automated call distribution system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 TTY and multi-language capability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 Ongoing public education capacity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 Call tracking capability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100" dirty="0" smtClean="0"/>
              <a:t> Crisis call capacity or MOU with local crisis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14363" y="865188"/>
            <a:ext cx="7848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dirty="0" smtClean="0">
                <a:latin typeface="+mn-lt"/>
              </a:rPr>
              <a:t>What is a typical call to 2-1-1?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887413" y="1981200"/>
            <a:ext cx="762000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SzPct val="120000"/>
              <a:defRPr/>
            </a:pPr>
            <a:r>
              <a:rPr lang="en-US" sz="2400" b="1" dirty="0" smtClean="0">
                <a:latin typeface="+mn-lt"/>
              </a:rPr>
              <a:t>2-1-1 centers respond to all kinds of human service needs.</a:t>
            </a:r>
            <a:r>
              <a:rPr lang="en-US" sz="2400" dirty="0" smtClean="0">
                <a:latin typeface="+mn-lt"/>
              </a:rPr>
              <a:t>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SzPct val="120000"/>
              <a:defRPr/>
            </a:pPr>
            <a:r>
              <a:rPr lang="en-US" sz="2400" dirty="0" smtClean="0">
                <a:latin typeface="+mn-lt"/>
              </a:rPr>
              <a:t>The most frequent needs include: </a:t>
            </a:r>
          </a:p>
          <a:p>
            <a:pPr marL="800100" lvl="1" indent="-342900" eaLnBrk="1" hangingPunct="1"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financial assistance with rent or utilities</a:t>
            </a:r>
          </a:p>
          <a:p>
            <a:pPr marL="800100" lvl="1" indent="-342900" eaLnBrk="1" hangingPunct="1"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housing</a:t>
            </a:r>
          </a:p>
          <a:p>
            <a:pPr marL="800100" lvl="1" indent="-342900" eaLnBrk="1" hangingPunct="1"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food</a:t>
            </a:r>
          </a:p>
          <a:p>
            <a:pPr marL="800100" lvl="1" indent="-342900" eaLnBrk="1" hangingPunct="1"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where to donate goods</a:t>
            </a:r>
          </a:p>
          <a:p>
            <a:pPr marL="800100" lvl="1" indent="-342900" eaLnBrk="1" hangingPunct="1"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counseling or support groups</a:t>
            </a:r>
          </a:p>
          <a:p>
            <a:pPr marL="800100" lvl="1" indent="-342900" eaLnBrk="1" hangingPunct="1"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employment assistance</a:t>
            </a:r>
          </a:p>
          <a:p>
            <a:pPr marL="800100" lvl="1" indent="-342900" eaLnBrk="1" hangingPunct="1"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legal aid</a:t>
            </a:r>
          </a:p>
          <a:p>
            <a:pPr marL="800100" lvl="1" indent="-342900" eaLnBrk="1" hangingPunct="1"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parenting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851648" cy="106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dirty="0" smtClean="0"/>
              <a:t>I&amp;R Impact Stories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72400" cy="762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What Can 2-1-1 Do For The Community? </a:t>
            </a:r>
            <a:r>
              <a:rPr lang="en-US" sz="4800" dirty="0" smtClean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800" dirty="0" smtClean="0"/>
              <a:t>2-1-1 is a useful planning tool. By using aggregate data about types of calls, communities are in a better position to understand and anticipate demand for services and mobilize resources to meet changing needs. 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800" dirty="0" smtClean="0"/>
              <a:t>2-1-1 can play a pivotal role in time of disasters and public health emergencies to assist in the dissemination of information to our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6248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Why Is 2-1-1 Good For My Clients and Myself?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610600" cy="4419600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400" dirty="0" smtClean="0"/>
              <a:t>Free access to the region’s Health and Human Service information 24/7 via telephone and internet.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400" dirty="0" smtClean="0"/>
              <a:t>By helping us keep your agency data accurate, we can make sure we are sending you only those people who you are able to serve.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400" dirty="0" smtClean="0"/>
              <a:t>Accurate referrals means less wasted time for your staff in redirecting inquiries to your service.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400" dirty="0" smtClean="0"/>
              <a:t>Your services will be publicized without any further effort on your part.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sz="2400" dirty="0" smtClean="0"/>
              <a:t>2-1-1 can save agency time from maintaining your own information on resources, you can simply call or go to the web and get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5181600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en-US" sz="3000" smtClean="0"/>
              <a:t>Need speakers or headphones to hear the presentation. No phone connection.</a:t>
            </a:r>
          </a:p>
          <a:p>
            <a:pPr>
              <a:lnSpc>
                <a:spcPts val="2900"/>
              </a:lnSpc>
            </a:pPr>
            <a:r>
              <a:rPr lang="en-US" sz="3000" smtClean="0"/>
              <a:t>Meeting &gt; Manage My Settings &gt; My Connection Speed</a:t>
            </a:r>
          </a:p>
          <a:p>
            <a:pPr lvl="1">
              <a:lnSpc>
                <a:spcPts val="2900"/>
              </a:lnSpc>
            </a:pPr>
            <a:r>
              <a:rPr lang="en-US" sz="3000" i="1" smtClean="0"/>
              <a:t>Dial-up not recommended</a:t>
            </a:r>
          </a:p>
          <a:p>
            <a:pPr>
              <a:lnSpc>
                <a:spcPts val="2900"/>
              </a:lnSpc>
            </a:pPr>
            <a:r>
              <a:rPr lang="en-US" sz="3000" smtClean="0"/>
              <a:t>Questions about presentation </a:t>
            </a:r>
          </a:p>
          <a:p>
            <a:pPr lvl="1">
              <a:lnSpc>
                <a:spcPts val="2900"/>
              </a:lnSpc>
            </a:pPr>
            <a:r>
              <a:rPr lang="en-US" sz="2600" smtClean="0"/>
              <a:t>Type into chat window and hit return.</a:t>
            </a:r>
          </a:p>
          <a:p>
            <a:pPr lvl="1">
              <a:lnSpc>
                <a:spcPts val="2900"/>
              </a:lnSpc>
            </a:pPr>
            <a:r>
              <a:rPr lang="en-US" sz="2600" smtClean="0"/>
              <a:t>During the Q &amp; A period, if you have a web cam/microphone, click the “Raise Hand” icon to indicate that you have a question</a:t>
            </a:r>
          </a:p>
          <a:p>
            <a:pPr lvl="2">
              <a:lnSpc>
                <a:spcPts val="2900"/>
              </a:lnSpc>
            </a:pPr>
            <a:r>
              <a:rPr lang="en-US" sz="2400" smtClean="0"/>
              <a:t>We will activate your microphone</a:t>
            </a: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9144000" cy="1143000"/>
          </a:xfrm>
        </p:spPr>
        <p:txBody>
          <a:bodyPr/>
          <a:lstStyle/>
          <a:p>
            <a:r>
              <a:rPr lang="en-US" b="1" smtClean="0"/>
              <a:t>Basic Webinar Instructions</a:t>
            </a:r>
          </a:p>
        </p:txBody>
      </p:sp>
      <p:pic>
        <p:nvPicPr>
          <p:cNvPr id="9220" name="Picture 5" descr="agrMDn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838200"/>
            <a:ext cx="2130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1401763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chemeClr val="tx1"/>
                </a:solidFill>
              </a:rPr>
              <a:t>Faster Access To Comprehensive Information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i="1" dirty="0" smtClean="0"/>
              <a:t>“As a Social Worker in an emergency room, I need fast and accurate resource information for my patients before they are discharged.  I access the 2-1-1 website to find all of the information I need, print it out, and give it to my patients to take home with them.”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9342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chemeClr val="tx1"/>
                </a:solidFill>
                <a:latin typeface="+mn-lt"/>
              </a:rPr>
              <a:t>For More Information…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r>
              <a:rPr lang="en-US" dirty="0" smtClean="0"/>
              <a:t>For national information visit </a:t>
            </a:r>
            <a:r>
              <a:rPr lang="en-US" dirty="0" smtClean="0">
                <a:hlinkClick r:id="rId2"/>
              </a:rPr>
              <a:t>www.211us.org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r>
              <a:rPr lang="en-US" dirty="0" smtClean="0"/>
              <a:t>To find your regional 211visit </a:t>
            </a:r>
            <a:r>
              <a:rPr lang="en-US" dirty="0" smtClean="0">
                <a:hlinkClick r:id="rId3"/>
              </a:rPr>
              <a:t>www.211.org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ClrTx/>
              <a:buFont typeface="Wingdings 2" pitchFamily="18" charset="2"/>
              <a:buNone/>
              <a:defRPr/>
            </a:pPr>
            <a:r>
              <a:rPr lang="en-US" dirty="0" smtClean="0"/>
              <a:t>Specialized I&amp;R: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r>
              <a:rPr lang="en-US" dirty="0" smtClean="0"/>
              <a:t>Aging and Disability Resource Centers: </a:t>
            </a:r>
          </a:p>
          <a:p>
            <a:pPr marL="0" indent="0" eaLnBrk="1" hangingPunct="1">
              <a:lnSpc>
                <a:spcPct val="90000"/>
              </a:lnSpc>
              <a:buClrTx/>
              <a:buFont typeface="Wingdings 2" pitchFamily="18" charset="2"/>
              <a:buNone/>
              <a:defRPr/>
            </a:pPr>
            <a:r>
              <a:rPr lang="en-US" dirty="0" smtClean="0">
                <a:hlinkClick r:id="rId4"/>
              </a:rPr>
              <a:t>http://www.adrc-tae.acl.gov/tiki-index.php?page=HomePage&amp;view=ADRC&amp;submitter=Select+Program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r>
              <a:rPr lang="en-US" dirty="0" smtClean="0"/>
              <a:t>National Association of States United for Aging and Disabilities: </a:t>
            </a:r>
            <a:r>
              <a:rPr lang="en-US" dirty="0" smtClean="0">
                <a:hlinkClick r:id="rId5"/>
              </a:rPr>
              <a:t>http://www.nasuad.org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r>
              <a:rPr lang="en-US" dirty="0" smtClean="0"/>
              <a:t>To connect with your closest crisis center 1-800-273-TALK (8255) or visit </a:t>
            </a:r>
            <a:r>
              <a:rPr lang="en-US" dirty="0" smtClean="0">
                <a:hlinkClick r:id="rId6"/>
              </a:rPr>
              <a:t>www.suicidepreventionlifeline.org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4267200"/>
          </a:xfrm>
        </p:spPr>
        <p:txBody>
          <a:bodyPr>
            <a:normAutofit/>
          </a:bodyPr>
          <a:lstStyle/>
          <a:p>
            <a:pPr>
              <a:lnSpc>
                <a:spcPts val="2900"/>
              </a:lnSpc>
              <a:defRPr/>
            </a:pPr>
            <a:r>
              <a:rPr lang="en-US" sz="3000" dirty="0" smtClean="0"/>
              <a:t>4 quick survey questions</a:t>
            </a:r>
          </a:p>
          <a:p>
            <a:pPr>
              <a:lnSpc>
                <a:spcPts val="2900"/>
              </a:lnSpc>
              <a:defRPr/>
            </a:pPr>
            <a:r>
              <a:rPr lang="en-US" sz="3000" dirty="0" smtClean="0"/>
              <a:t>Session recorded and archived with PowerPoint files at </a:t>
            </a:r>
            <a:r>
              <a:rPr lang="en-US" sz="3000" dirty="0">
                <a:hlinkClick r:id="rId2"/>
              </a:rPr>
              <a:t>http://</a:t>
            </a:r>
            <a:r>
              <a:rPr lang="en-US" sz="3000" dirty="0" smtClean="0">
                <a:hlinkClick r:id="rId2"/>
              </a:rPr>
              <a:t>agrability.org/Online-Training/archived</a:t>
            </a:r>
            <a:r>
              <a:rPr lang="en-US" sz="3000" dirty="0" smtClean="0"/>
              <a:t> along with resource materials</a:t>
            </a:r>
          </a:p>
          <a:p>
            <a:pPr>
              <a:lnSpc>
                <a:spcPts val="2900"/>
              </a:lnSpc>
              <a:defRPr/>
            </a:pPr>
            <a:r>
              <a:rPr lang="en-US" sz="3000" dirty="0" smtClean="0"/>
              <a:t>Problems</a:t>
            </a:r>
            <a:r>
              <a:rPr lang="en-US" sz="3000" dirty="0"/>
              <a:t>: use chat window or email </a:t>
            </a:r>
            <a:r>
              <a:rPr lang="en-US" sz="3000" dirty="0" smtClean="0">
                <a:solidFill>
                  <a:schemeClr val="accent2"/>
                </a:solidFill>
                <a:hlinkClick r:id="rId3"/>
              </a:rPr>
              <a:t>agrability@agrability.org</a:t>
            </a:r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dirty="0" smtClean="0"/>
              <a:t>  </a:t>
            </a:r>
            <a:endParaRPr lang="en-US" sz="3000" dirty="0"/>
          </a:p>
          <a:p>
            <a:pPr marL="109728" indent="0">
              <a:lnSpc>
                <a:spcPts val="2900"/>
              </a:lnSpc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839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latin typeface="+mn-lt"/>
              </a:rPr>
              <a:t>Basic Webinar Instructions</a:t>
            </a:r>
          </a:p>
        </p:txBody>
      </p:sp>
      <p:pic>
        <p:nvPicPr>
          <p:cNvPr id="10244" name="Picture 5" descr="agrMDn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575" y="838200"/>
            <a:ext cx="2130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55838"/>
            <a:ext cx="8229600" cy="452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dirty="0" smtClean="0"/>
              <a:t>Disconnection with presenters</a:t>
            </a:r>
          </a:p>
          <a:p>
            <a:pPr lvl="1">
              <a:defRPr/>
            </a:pPr>
            <a:r>
              <a:rPr lang="en-US" sz="3000" dirty="0" smtClean="0"/>
              <a:t>Hang on – we’ll reconnect as soon as possible</a:t>
            </a:r>
          </a:p>
          <a:p>
            <a:pPr>
              <a:defRPr/>
            </a:pPr>
            <a:r>
              <a:rPr lang="en-US" sz="3000" dirty="0" smtClean="0"/>
              <a:t>Disconnection with participants</a:t>
            </a:r>
          </a:p>
          <a:p>
            <a:pPr lvl="1">
              <a:defRPr/>
            </a:pPr>
            <a:r>
              <a:rPr lang="en-US" sz="3000" dirty="0" smtClean="0"/>
              <a:t>Log in again</a:t>
            </a:r>
          </a:p>
          <a:p>
            <a:pPr marL="393192" lvl="1" indent="0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+mn-lt"/>
              </a:rPr>
              <a:t>Known Webinar Issues</a:t>
            </a:r>
            <a:endParaRPr lang="en-US" b="1" dirty="0">
              <a:latin typeface="+mn-lt"/>
            </a:endParaRPr>
          </a:p>
        </p:txBody>
      </p:sp>
      <p:pic>
        <p:nvPicPr>
          <p:cNvPr id="11268" name="Picture 5" descr="agrMDn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020763"/>
            <a:ext cx="2130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2179638"/>
            <a:ext cx="8153400" cy="47545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 smtClean="0"/>
              <a:t>AgrAbility: USDA-sponsored program that assists farmers, ranchers, and other agricultural workers with disabilities.</a:t>
            </a:r>
          </a:p>
          <a:p>
            <a:pPr lvl="1">
              <a:defRPr/>
            </a:pPr>
            <a:r>
              <a:rPr lang="en-US" dirty="0" smtClean="0"/>
              <a:t>Partners land grant universities with disability services organizations</a:t>
            </a:r>
          </a:p>
          <a:p>
            <a:pPr lvl="1">
              <a:defRPr/>
            </a:pPr>
            <a:r>
              <a:rPr lang="en-US" dirty="0" smtClean="0"/>
              <a:t>Currently 23 projects covering 25 states</a:t>
            </a:r>
          </a:p>
          <a:p>
            <a:pPr lvl="1">
              <a:defRPr/>
            </a:pPr>
            <a:r>
              <a:rPr lang="en-US" dirty="0" smtClean="0"/>
              <a:t>National AgrAbility Project: Led by Purdue’s Breaking New Ground Resource Center. Partners include:</a:t>
            </a:r>
          </a:p>
          <a:p>
            <a:pPr lvl="2">
              <a:defRPr/>
            </a:pPr>
            <a:r>
              <a:rPr lang="en-US" sz="2000" dirty="0" smtClean="0"/>
              <a:t>Goodwill of the Finger Lakes</a:t>
            </a:r>
          </a:p>
          <a:p>
            <a:pPr lvl="2">
              <a:defRPr/>
            </a:pPr>
            <a:r>
              <a:rPr lang="en-US" sz="2000" dirty="0" smtClean="0"/>
              <a:t>The Arthritis Foundation, Heartland Region</a:t>
            </a:r>
          </a:p>
          <a:p>
            <a:pPr lvl="2">
              <a:defRPr/>
            </a:pPr>
            <a:r>
              <a:rPr lang="en-US" sz="2000" dirty="0" smtClean="0"/>
              <a:t>The University of Illinois at Urbana-Champaign</a:t>
            </a:r>
          </a:p>
          <a:p>
            <a:pPr lvl="2">
              <a:defRPr/>
            </a:pPr>
            <a:r>
              <a:rPr lang="en-US" sz="2000" dirty="0" smtClean="0"/>
              <a:t>Colorado State University</a:t>
            </a:r>
          </a:p>
          <a:p>
            <a:pPr lvl="1">
              <a:defRPr/>
            </a:pPr>
            <a:r>
              <a:rPr lang="en-US" dirty="0" smtClean="0"/>
              <a:t>More information available at </a:t>
            </a:r>
            <a:r>
              <a:rPr lang="en-US" dirty="0" smtClean="0">
                <a:hlinkClick r:id="rId2"/>
              </a:rPr>
              <a:t>www.agrability.org</a:t>
            </a:r>
            <a:endParaRPr lang="en-US" dirty="0" smtClean="0"/>
          </a:p>
        </p:txBody>
      </p:sp>
      <p:pic>
        <p:nvPicPr>
          <p:cNvPr id="12291" name="Picture 5" descr="agrMDn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838200"/>
            <a:ext cx="4260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71" name="Picture 2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622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3622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6576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6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3434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7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6482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8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3434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9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244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179" name="AutoShape 10"/>
          <p:cNvCxnSpPr>
            <a:cxnSpLocks noChangeShapeType="1"/>
          </p:cNvCxnSpPr>
          <p:nvPr/>
        </p:nvCxnSpPr>
        <p:spPr bwMode="auto">
          <a:xfrm flipH="1" flipV="1">
            <a:off x="1143000" y="1524000"/>
            <a:ext cx="950913" cy="9445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180" name="AutoShape 11"/>
          <p:cNvCxnSpPr>
            <a:cxnSpLocks noChangeShapeType="1"/>
          </p:cNvCxnSpPr>
          <p:nvPr/>
        </p:nvCxnSpPr>
        <p:spPr bwMode="auto">
          <a:xfrm flipH="1" flipV="1">
            <a:off x="990600" y="1143000"/>
            <a:ext cx="1714500" cy="2895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181" name="AutoShape 12"/>
          <p:cNvCxnSpPr>
            <a:cxnSpLocks noChangeShapeType="1"/>
          </p:cNvCxnSpPr>
          <p:nvPr/>
        </p:nvCxnSpPr>
        <p:spPr bwMode="auto">
          <a:xfrm flipH="1" flipV="1">
            <a:off x="1066800" y="1524000"/>
            <a:ext cx="1600200" cy="26670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182" name="AutoShape 13"/>
          <p:cNvCxnSpPr>
            <a:cxnSpLocks noChangeShapeType="1"/>
          </p:cNvCxnSpPr>
          <p:nvPr/>
        </p:nvCxnSpPr>
        <p:spPr bwMode="auto">
          <a:xfrm flipH="1" flipV="1">
            <a:off x="1600200" y="2057400"/>
            <a:ext cx="3009900" cy="26670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183" name="AutoShape 14"/>
          <p:cNvCxnSpPr>
            <a:cxnSpLocks noChangeShapeType="1"/>
          </p:cNvCxnSpPr>
          <p:nvPr/>
        </p:nvCxnSpPr>
        <p:spPr bwMode="auto">
          <a:xfrm flipH="1" flipV="1">
            <a:off x="1600200" y="2286000"/>
            <a:ext cx="4419600" cy="26670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184" name="AutoShape 15"/>
          <p:cNvCxnSpPr>
            <a:cxnSpLocks noChangeShapeType="1"/>
          </p:cNvCxnSpPr>
          <p:nvPr/>
        </p:nvCxnSpPr>
        <p:spPr bwMode="auto">
          <a:xfrm>
            <a:off x="1600200" y="2743200"/>
            <a:ext cx="5676900" cy="26670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185" name="AutoShape 16"/>
          <p:cNvCxnSpPr>
            <a:cxnSpLocks noChangeShapeType="1"/>
          </p:cNvCxnSpPr>
          <p:nvPr/>
        </p:nvCxnSpPr>
        <p:spPr bwMode="auto">
          <a:xfrm>
            <a:off x="1066800" y="1447800"/>
            <a:ext cx="6515100" cy="22399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186" name="AutoShape 17"/>
          <p:cNvCxnSpPr>
            <a:cxnSpLocks noChangeShapeType="1"/>
          </p:cNvCxnSpPr>
          <p:nvPr/>
        </p:nvCxnSpPr>
        <p:spPr bwMode="auto">
          <a:xfrm>
            <a:off x="1143000" y="1676400"/>
            <a:ext cx="6392863" cy="8683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7187" name="Oval 18"/>
          <p:cNvSpPr>
            <a:spLocks noChangeArrowheads="1"/>
          </p:cNvSpPr>
          <p:nvPr/>
        </p:nvSpPr>
        <p:spPr bwMode="auto">
          <a:xfrm>
            <a:off x="1981200" y="6858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My child is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on drugs</a:t>
            </a:r>
          </a:p>
        </p:txBody>
      </p:sp>
      <p:cxnSp>
        <p:nvCxnSpPr>
          <p:cNvPr id="7188" name="AutoShape 19"/>
          <p:cNvCxnSpPr>
            <a:cxnSpLocks noChangeShapeType="1"/>
            <a:stCxn id="7187" idx="4"/>
            <a:endCxn id="0" idx="3"/>
          </p:cNvCxnSpPr>
          <p:nvPr/>
        </p:nvCxnSpPr>
        <p:spPr bwMode="auto">
          <a:xfrm flipH="1">
            <a:off x="1674813" y="1600200"/>
            <a:ext cx="1106487" cy="1325563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cxnSp>
        <p:nvCxnSpPr>
          <p:cNvPr id="7189" name="AutoShape 20"/>
          <p:cNvCxnSpPr>
            <a:cxnSpLocks noChangeShapeType="1"/>
          </p:cNvCxnSpPr>
          <p:nvPr/>
        </p:nvCxnSpPr>
        <p:spPr bwMode="auto">
          <a:xfrm flipH="1">
            <a:off x="2133600" y="2514600"/>
            <a:ext cx="801688" cy="2239963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cxnSp>
        <p:nvCxnSpPr>
          <p:cNvPr id="7190" name="AutoShape 21"/>
          <p:cNvCxnSpPr>
            <a:cxnSpLocks noChangeShapeType="1"/>
            <a:stCxn id="7187" idx="4"/>
            <a:endCxn id="0" idx="0"/>
          </p:cNvCxnSpPr>
          <p:nvPr/>
        </p:nvCxnSpPr>
        <p:spPr bwMode="auto">
          <a:xfrm flipH="1">
            <a:off x="2705100" y="1600200"/>
            <a:ext cx="76200" cy="274320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cxnSp>
        <p:nvCxnSpPr>
          <p:cNvPr id="7191" name="AutoShape 22"/>
          <p:cNvCxnSpPr>
            <a:cxnSpLocks noChangeShapeType="1"/>
            <a:stCxn id="7187" idx="4"/>
          </p:cNvCxnSpPr>
          <p:nvPr/>
        </p:nvCxnSpPr>
        <p:spPr bwMode="auto">
          <a:xfrm>
            <a:off x="2781300" y="1600200"/>
            <a:ext cx="1333500" cy="266700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cxnSp>
        <p:nvCxnSpPr>
          <p:cNvPr id="7192" name="AutoShape 23"/>
          <p:cNvCxnSpPr>
            <a:cxnSpLocks noChangeShapeType="1"/>
            <a:stCxn id="7187" idx="4"/>
            <a:endCxn id="0" idx="0"/>
          </p:cNvCxnSpPr>
          <p:nvPr/>
        </p:nvCxnSpPr>
        <p:spPr bwMode="auto">
          <a:xfrm>
            <a:off x="2781300" y="1600200"/>
            <a:ext cx="2743200" cy="274320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cxnSp>
        <p:nvCxnSpPr>
          <p:cNvPr id="7193" name="AutoShape 24"/>
          <p:cNvCxnSpPr>
            <a:cxnSpLocks noChangeShapeType="1"/>
            <a:stCxn id="7187" idx="4"/>
            <a:endCxn id="0" idx="0"/>
          </p:cNvCxnSpPr>
          <p:nvPr/>
        </p:nvCxnSpPr>
        <p:spPr bwMode="auto">
          <a:xfrm>
            <a:off x="2781300" y="1600200"/>
            <a:ext cx="4114800" cy="312420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cxnSp>
        <p:nvCxnSpPr>
          <p:cNvPr id="7194" name="AutoShape 25"/>
          <p:cNvCxnSpPr>
            <a:cxnSpLocks noChangeShapeType="1"/>
            <a:stCxn id="7187" idx="4"/>
            <a:endCxn id="0" idx="1"/>
          </p:cNvCxnSpPr>
          <p:nvPr/>
        </p:nvCxnSpPr>
        <p:spPr bwMode="auto">
          <a:xfrm>
            <a:off x="2781300" y="1600200"/>
            <a:ext cx="4762500" cy="2620963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cxnSp>
        <p:nvCxnSpPr>
          <p:cNvPr id="7195" name="AutoShape 26"/>
          <p:cNvCxnSpPr>
            <a:cxnSpLocks noChangeShapeType="1"/>
            <a:stCxn id="7187" idx="4"/>
            <a:endCxn id="0" idx="1"/>
          </p:cNvCxnSpPr>
          <p:nvPr/>
        </p:nvCxnSpPr>
        <p:spPr bwMode="auto">
          <a:xfrm>
            <a:off x="2781300" y="1600200"/>
            <a:ext cx="4686300" cy="1325563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sp>
        <p:nvSpPr>
          <p:cNvPr id="7196" name="Oval 27"/>
          <p:cNvSpPr>
            <a:spLocks noChangeArrowheads="1"/>
          </p:cNvSpPr>
          <p:nvPr/>
        </p:nvSpPr>
        <p:spPr bwMode="auto">
          <a:xfrm>
            <a:off x="3733800" y="6096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want to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kill myself</a:t>
            </a:r>
          </a:p>
        </p:txBody>
      </p:sp>
      <p:cxnSp>
        <p:nvCxnSpPr>
          <p:cNvPr id="7197" name="AutoShape 28"/>
          <p:cNvCxnSpPr>
            <a:cxnSpLocks noChangeShapeType="1"/>
            <a:stCxn id="7196" idx="4"/>
            <a:endCxn id="0" idx="3"/>
          </p:cNvCxnSpPr>
          <p:nvPr/>
        </p:nvCxnSpPr>
        <p:spPr bwMode="auto">
          <a:xfrm flipH="1">
            <a:off x="1674813" y="1524000"/>
            <a:ext cx="2859087" cy="1401763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7198" name="AutoShape 29"/>
          <p:cNvCxnSpPr>
            <a:cxnSpLocks noChangeShapeType="1"/>
            <a:stCxn id="7196" idx="4"/>
            <a:endCxn id="0" idx="0"/>
          </p:cNvCxnSpPr>
          <p:nvPr/>
        </p:nvCxnSpPr>
        <p:spPr bwMode="auto">
          <a:xfrm flipH="1">
            <a:off x="2705100" y="1524000"/>
            <a:ext cx="1828800" cy="281940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7199" name="AutoShape 30"/>
          <p:cNvCxnSpPr>
            <a:cxnSpLocks noChangeShapeType="1"/>
          </p:cNvCxnSpPr>
          <p:nvPr/>
        </p:nvCxnSpPr>
        <p:spPr bwMode="auto">
          <a:xfrm flipH="1">
            <a:off x="1447800" y="2057400"/>
            <a:ext cx="2552700" cy="2239963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7200" name="AutoShape 31"/>
          <p:cNvCxnSpPr>
            <a:cxnSpLocks noChangeShapeType="1"/>
            <a:stCxn id="7196" idx="4"/>
            <a:endCxn id="0" idx="0"/>
          </p:cNvCxnSpPr>
          <p:nvPr/>
        </p:nvCxnSpPr>
        <p:spPr bwMode="auto">
          <a:xfrm flipH="1">
            <a:off x="4076700" y="1524000"/>
            <a:ext cx="457200" cy="312420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7201" name="AutoShape 32"/>
          <p:cNvCxnSpPr>
            <a:cxnSpLocks noChangeShapeType="1"/>
            <a:stCxn id="7196" idx="4"/>
            <a:endCxn id="0" idx="0"/>
          </p:cNvCxnSpPr>
          <p:nvPr/>
        </p:nvCxnSpPr>
        <p:spPr bwMode="auto">
          <a:xfrm>
            <a:off x="4533900" y="1524000"/>
            <a:ext cx="990600" cy="281940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7202" name="AutoShape 33"/>
          <p:cNvCxnSpPr>
            <a:cxnSpLocks noChangeShapeType="1"/>
            <a:stCxn id="7196" idx="4"/>
            <a:endCxn id="0" idx="0"/>
          </p:cNvCxnSpPr>
          <p:nvPr/>
        </p:nvCxnSpPr>
        <p:spPr bwMode="auto">
          <a:xfrm>
            <a:off x="4533900" y="1524000"/>
            <a:ext cx="2362200" cy="320040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7203" name="AutoShape 34"/>
          <p:cNvCxnSpPr>
            <a:cxnSpLocks noChangeShapeType="1"/>
            <a:stCxn id="7196" idx="4"/>
            <a:endCxn id="0" idx="1"/>
          </p:cNvCxnSpPr>
          <p:nvPr/>
        </p:nvCxnSpPr>
        <p:spPr bwMode="auto">
          <a:xfrm>
            <a:off x="4533900" y="1524000"/>
            <a:ext cx="3009900" cy="2697163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7204" name="AutoShape 35"/>
          <p:cNvCxnSpPr>
            <a:cxnSpLocks noChangeShapeType="1"/>
            <a:stCxn id="7196" idx="4"/>
          </p:cNvCxnSpPr>
          <p:nvPr/>
        </p:nvCxnSpPr>
        <p:spPr bwMode="auto">
          <a:xfrm>
            <a:off x="4533900" y="1524000"/>
            <a:ext cx="2705100" cy="95250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7205" name="Oval 36"/>
          <p:cNvSpPr>
            <a:spLocks noChangeArrowheads="1"/>
          </p:cNvSpPr>
          <p:nvPr/>
        </p:nvSpPr>
        <p:spPr bwMode="auto">
          <a:xfrm>
            <a:off x="5486400" y="6096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need to find 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childcare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7206" name="AutoShape 37"/>
          <p:cNvCxnSpPr>
            <a:cxnSpLocks noChangeShapeType="1"/>
            <a:stCxn id="7205" idx="4"/>
            <a:endCxn id="0" idx="3"/>
          </p:cNvCxnSpPr>
          <p:nvPr/>
        </p:nvCxnSpPr>
        <p:spPr bwMode="auto">
          <a:xfrm flipH="1">
            <a:off x="1674813" y="1524000"/>
            <a:ext cx="4611687" cy="1401763"/>
          </a:xfrm>
          <a:prstGeom prst="straightConnector1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</p:cxnSp>
      <p:cxnSp>
        <p:nvCxnSpPr>
          <p:cNvPr id="7207" name="AutoShape 38"/>
          <p:cNvCxnSpPr>
            <a:cxnSpLocks noChangeShapeType="1"/>
            <a:stCxn id="7205" idx="4"/>
            <a:endCxn id="0" idx="3"/>
          </p:cNvCxnSpPr>
          <p:nvPr/>
        </p:nvCxnSpPr>
        <p:spPr bwMode="auto">
          <a:xfrm flipH="1">
            <a:off x="1598613" y="1524000"/>
            <a:ext cx="4687887" cy="3535363"/>
          </a:xfrm>
          <a:prstGeom prst="straightConnector1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</p:cxnSp>
      <p:cxnSp>
        <p:nvCxnSpPr>
          <p:cNvPr id="7208" name="AutoShape 39"/>
          <p:cNvCxnSpPr>
            <a:cxnSpLocks noChangeShapeType="1"/>
            <a:stCxn id="7205" idx="4"/>
          </p:cNvCxnSpPr>
          <p:nvPr/>
        </p:nvCxnSpPr>
        <p:spPr bwMode="auto">
          <a:xfrm>
            <a:off x="6286500" y="15240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209" name="AutoShape 40"/>
          <p:cNvCxnSpPr>
            <a:cxnSpLocks noChangeShapeType="1"/>
            <a:stCxn id="7205" idx="4"/>
            <a:endCxn id="0" idx="0"/>
          </p:cNvCxnSpPr>
          <p:nvPr/>
        </p:nvCxnSpPr>
        <p:spPr bwMode="auto">
          <a:xfrm flipH="1">
            <a:off x="2705100" y="1524000"/>
            <a:ext cx="3581400" cy="2819400"/>
          </a:xfrm>
          <a:prstGeom prst="straightConnector1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</p:cxnSp>
      <p:cxnSp>
        <p:nvCxnSpPr>
          <p:cNvPr id="7210" name="AutoShape 41"/>
          <p:cNvCxnSpPr>
            <a:cxnSpLocks noChangeShapeType="1"/>
            <a:stCxn id="7205" idx="4"/>
            <a:endCxn id="0" idx="0"/>
          </p:cNvCxnSpPr>
          <p:nvPr/>
        </p:nvCxnSpPr>
        <p:spPr bwMode="auto">
          <a:xfrm flipH="1">
            <a:off x="4076700" y="1524000"/>
            <a:ext cx="2209800" cy="3124200"/>
          </a:xfrm>
          <a:prstGeom prst="straightConnector1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</p:cxnSp>
      <p:cxnSp>
        <p:nvCxnSpPr>
          <p:cNvPr id="7211" name="AutoShape 42"/>
          <p:cNvCxnSpPr>
            <a:cxnSpLocks noChangeShapeType="1"/>
            <a:stCxn id="7205" idx="4"/>
            <a:endCxn id="7227" idx="2"/>
          </p:cNvCxnSpPr>
          <p:nvPr/>
        </p:nvCxnSpPr>
        <p:spPr bwMode="auto">
          <a:xfrm>
            <a:off x="6286500" y="1524000"/>
            <a:ext cx="282575" cy="1736725"/>
          </a:xfrm>
          <a:prstGeom prst="straightConnector1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</p:cxnSp>
      <p:cxnSp>
        <p:nvCxnSpPr>
          <p:cNvPr id="7212" name="AutoShape 43"/>
          <p:cNvCxnSpPr>
            <a:cxnSpLocks noChangeShapeType="1"/>
            <a:stCxn id="7205" idx="4"/>
            <a:endCxn id="0" idx="0"/>
          </p:cNvCxnSpPr>
          <p:nvPr/>
        </p:nvCxnSpPr>
        <p:spPr bwMode="auto">
          <a:xfrm>
            <a:off x="6286500" y="1524000"/>
            <a:ext cx="609600" cy="3200400"/>
          </a:xfrm>
          <a:prstGeom prst="straightConnector1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</p:cxnSp>
      <p:cxnSp>
        <p:nvCxnSpPr>
          <p:cNvPr id="7213" name="AutoShape 44"/>
          <p:cNvCxnSpPr>
            <a:cxnSpLocks noChangeShapeType="1"/>
            <a:stCxn id="7205" idx="4"/>
            <a:endCxn id="0" idx="1"/>
          </p:cNvCxnSpPr>
          <p:nvPr/>
        </p:nvCxnSpPr>
        <p:spPr bwMode="auto">
          <a:xfrm>
            <a:off x="6286500" y="1524000"/>
            <a:ext cx="1257300" cy="2697163"/>
          </a:xfrm>
          <a:prstGeom prst="straightConnector1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</p:cxnSp>
      <p:cxnSp>
        <p:nvCxnSpPr>
          <p:cNvPr id="7214" name="AutoShape 45"/>
          <p:cNvCxnSpPr>
            <a:cxnSpLocks noChangeShapeType="1"/>
            <a:stCxn id="7205" idx="4"/>
          </p:cNvCxnSpPr>
          <p:nvPr/>
        </p:nvCxnSpPr>
        <p:spPr bwMode="auto">
          <a:xfrm>
            <a:off x="6286500" y="1524000"/>
            <a:ext cx="952500" cy="952500"/>
          </a:xfrm>
          <a:prstGeom prst="straightConnector1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</p:cxnSp>
      <p:sp>
        <p:nvSpPr>
          <p:cNvPr id="7215" name="Oval 46"/>
          <p:cNvSpPr>
            <a:spLocks noChangeArrowheads="1"/>
          </p:cNvSpPr>
          <p:nvPr/>
        </p:nvSpPr>
        <p:spPr bwMode="auto">
          <a:xfrm>
            <a:off x="7239000" y="7620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want to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volunteer</a:t>
            </a:r>
            <a:endParaRPr lang="en-US" altLang="en-US" sz="1400" b="1">
              <a:latin typeface="Arial" charset="0"/>
            </a:endParaRPr>
          </a:p>
        </p:txBody>
      </p:sp>
      <p:cxnSp>
        <p:nvCxnSpPr>
          <p:cNvPr id="7216" name="AutoShape 47"/>
          <p:cNvCxnSpPr>
            <a:cxnSpLocks noChangeShapeType="1"/>
            <a:stCxn id="7215" idx="4"/>
            <a:endCxn id="7224" idx="4"/>
          </p:cNvCxnSpPr>
          <p:nvPr/>
        </p:nvCxnSpPr>
        <p:spPr bwMode="auto">
          <a:xfrm flipH="1">
            <a:off x="1655763" y="1676400"/>
            <a:ext cx="6383337" cy="1398588"/>
          </a:xfrm>
          <a:prstGeom prst="straightConnector1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</p:spPr>
      </p:cxnSp>
      <p:cxnSp>
        <p:nvCxnSpPr>
          <p:cNvPr id="7217" name="AutoShape 48"/>
          <p:cNvCxnSpPr>
            <a:cxnSpLocks noChangeShapeType="1"/>
            <a:stCxn id="7215" idx="4"/>
            <a:endCxn id="0" idx="3"/>
          </p:cNvCxnSpPr>
          <p:nvPr/>
        </p:nvCxnSpPr>
        <p:spPr bwMode="auto">
          <a:xfrm flipH="1">
            <a:off x="1598613" y="1676400"/>
            <a:ext cx="6440487" cy="3382963"/>
          </a:xfrm>
          <a:prstGeom prst="straightConnector1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</p:spPr>
      </p:cxnSp>
      <p:cxnSp>
        <p:nvCxnSpPr>
          <p:cNvPr id="7218" name="AutoShape 49"/>
          <p:cNvCxnSpPr>
            <a:cxnSpLocks noChangeShapeType="1"/>
            <a:stCxn id="7215" idx="4"/>
          </p:cNvCxnSpPr>
          <p:nvPr/>
        </p:nvCxnSpPr>
        <p:spPr bwMode="auto">
          <a:xfrm flipH="1">
            <a:off x="2590800" y="1676400"/>
            <a:ext cx="5448300" cy="2667000"/>
          </a:xfrm>
          <a:prstGeom prst="straightConnector1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</p:spPr>
      </p:cxnSp>
      <p:cxnSp>
        <p:nvCxnSpPr>
          <p:cNvPr id="7219" name="AutoShape 50"/>
          <p:cNvCxnSpPr>
            <a:cxnSpLocks noChangeShapeType="1"/>
            <a:stCxn id="7215" idx="4"/>
          </p:cNvCxnSpPr>
          <p:nvPr/>
        </p:nvCxnSpPr>
        <p:spPr bwMode="auto">
          <a:xfrm flipH="1">
            <a:off x="3962400" y="1676400"/>
            <a:ext cx="4076700" cy="2362200"/>
          </a:xfrm>
          <a:prstGeom prst="straightConnector1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</p:spPr>
      </p:cxnSp>
      <p:cxnSp>
        <p:nvCxnSpPr>
          <p:cNvPr id="7220" name="AutoShape 51"/>
          <p:cNvCxnSpPr>
            <a:cxnSpLocks noChangeShapeType="1"/>
            <a:endCxn id="0" idx="0"/>
          </p:cNvCxnSpPr>
          <p:nvPr/>
        </p:nvCxnSpPr>
        <p:spPr bwMode="auto">
          <a:xfrm flipH="1">
            <a:off x="5524500" y="1676400"/>
            <a:ext cx="2568575" cy="2667000"/>
          </a:xfrm>
          <a:prstGeom prst="straightConnector1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</p:spPr>
      </p:cxnSp>
      <p:cxnSp>
        <p:nvCxnSpPr>
          <p:cNvPr id="7221" name="AutoShape 52"/>
          <p:cNvCxnSpPr>
            <a:cxnSpLocks noChangeShapeType="1"/>
            <a:stCxn id="7215" idx="4"/>
            <a:endCxn id="0" idx="0"/>
          </p:cNvCxnSpPr>
          <p:nvPr/>
        </p:nvCxnSpPr>
        <p:spPr bwMode="auto">
          <a:xfrm flipH="1">
            <a:off x="6896100" y="1676400"/>
            <a:ext cx="1143000" cy="3048000"/>
          </a:xfrm>
          <a:prstGeom prst="straightConnector1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</p:spPr>
      </p:cxnSp>
      <p:cxnSp>
        <p:nvCxnSpPr>
          <p:cNvPr id="7222" name="AutoShape 53"/>
          <p:cNvCxnSpPr>
            <a:cxnSpLocks noChangeShapeType="1"/>
            <a:stCxn id="7215" idx="4"/>
            <a:endCxn id="0" idx="1"/>
          </p:cNvCxnSpPr>
          <p:nvPr/>
        </p:nvCxnSpPr>
        <p:spPr bwMode="auto">
          <a:xfrm flipH="1">
            <a:off x="7543800" y="1676400"/>
            <a:ext cx="495300" cy="2544763"/>
          </a:xfrm>
          <a:prstGeom prst="straightConnector1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</p:spPr>
      </p:cxnSp>
      <p:cxnSp>
        <p:nvCxnSpPr>
          <p:cNvPr id="7223" name="AutoShape 54"/>
          <p:cNvCxnSpPr>
            <a:cxnSpLocks noChangeShapeType="1"/>
            <a:stCxn id="7215" idx="4"/>
          </p:cNvCxnSpPr>
          <p:nvPr/>
        </p:nvCxnSpPr>
        <p:spPr bwMode="auto">
          <a:xfrm flipH="1">
            <a:off x="7239000" y="1676400"/>
            <a:ext cx="800100" cy="952500"/>
          </a:xfrm>
          <a:prstGeom prst="straightConnector1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</p:spPr>
      </p:cxnSp>
      <p:sp>
        <p:nvSpPr>
          <p:cNvPr id="7224" name="AutoShape 55"/>
          <p:cNvSpPr>
            <a:spLocks noChangeArrowheads="1"/>
          </p:cNvSpPr>
          <p:nvPr/>
        </p:nvSpPr>
        <p:spPr bwMode="auto">
          <a:xfrm>
            <a:off x="1981200" y="2133600"/>
            <a:ext cx="1096963" cy="762000"/>
          </a:xfrm>
          <a:prstGeom prst="wedgeRoundRectCallout">
            <a:avLst>
              <a:gd name="adj1" fmla="val -79667"/>
              <a:gd name="adj2" fmla="val 73542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We can’t help with that</a:t>
            </a:r>
          </a:p>
        </p:txBody>
      </p:sp>
      <p:sp>
        <p:nvSpPr>
          <p:cNvPr id="7225" name="AutoShape 56"/>
          <p:cNvSpPr>
            <a:spLocks noChangeArrowheads="1"/>
          </p:cNvSpPr>
          <p:nvPr/>
        </p:nvSpPr>
        <p:spPr bwMode="auto">
          <a:xfrm>
            <a:off x="1219200" y="5791200"/>
            <a:ext cx="1371600" cy="609600"/>
          </a:xfrm>
          <a:prstGeom prst="wedgeRoundRectCallout">
            <a:avLst>
              <a:gd name="adj1" fmla="val 83681"/>
              <a:gd name="adj2" fmla="val -64843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don’t know,  please hold</a:t>
            </a:r>
            <a:r>
              <a:rPr lang="en-US" altLang="en-US" sz="1400" b="1">
                <a:latin typeface="Arial" charset="0"/>
              </a:rPr>
              <a:t>.</a:t>
            </a:r>
          </a:p>
        </p:txBody>
      </p:sp>
      <p:sp>
        <p:nvSpPr>
          <p:cNvPr id="7226" name="AutoShape 57"/>
          <p:cNvSpPr>
            <a:spLocks noChangeArrowheads="1"/>
          </p:cNvSpPr>
          <p:nvPr/>
        </p:nvSpPr>
        <p:spPr bwMode="auto">
          <a:xfrm>
            <a:off x="3657600" y="3429000"/>
            <a:ext cx="1524000" cy="974725"/>
          </a:xfrm>
          <a:prstGeom prst="wedgeRoundRectCallout">
            <a:avLst>
              <a:gd name="adj1" fmla="val -30417"/>
              <a:gd name="adj2" fmla="val 79315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I’ll try to transfer you to an agency who can help</a:t>
            </a:r>
            <a:endParaRPr lang="en-US" altLang="en-US" sz="1400" b="1">
              <a:latin typeface="Arial" charset="0"/>
            </a:endParaRPr>
          </a:p>
        </p:txBody>
      </p:sp>
      <p:sp>
        <p:nvSpPr>
          <p:cNvPr id="7227" name="AutoShape 58"/>
          <p:cNvSpPr>
            <a:spLocks noChangeArrowheads="1"/>
          </p:cNvSpPr>
          <p:nvPr/>
        </p:nvSpPr>
        <p:spPr bwMode="auto">
          <a:xfrm>
            <a:off x="6019800" y="2438400"/>
            <a:ext cx="1096963" cy="822325"/>
          </a:xfrm>
          <a:prstGeom prst="wedgeRoundRectCallout">
            <a:avLst>
              <a:gd name="adj1" fmla="val 110782"/>
              <a:gd name="adj2" fmla="val 123167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We only do </a:t>
            </a:r>
            <a:r>
              <a:rPr lang="en-US" altLang="en-US" sz="1400" b="1" i="1">
                <a:solidFill>
                  <a:schemeClr val="bg2"/>
                </a:solidFill>
                <a:latin typeface="Arial" charset="0"/>
              </a:rPr>
              <a:t>senior </a:t>
            </a:r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daycare</a:t>
            </a:r>
          </a:p>
        </p:txBody>
      </p:sp>
      <p:sp>
        <p:nvSpPr>
          <p:cNvPr id="7228" name="AutoShape 59"/>
          <p:cNvSpPr>
            <a:spLocks noChangeArrowheads="1"/>
          </p:cNvSpPr>
          <p:nvPr/>
        </p:nvSpPr>
        <p:spPr bwMode="auto">
          <a:xfrm>
            <a:off x="7391400" y="5943600"/>
            <a:ext cx="1249363" cy="685800"/>
          </a:xfrm>
          <a:prstGeom prst="wedgeRoundRectCallout">
            <a:avLst>
              <a:gd name="adj1" fmla="val -96125"/>
              <a:gd name="adj2" fmla="val -112037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We don’t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serve your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area</a:t>
            </a:r>
          </a:p>
        </p:txBody>
      </p:sp>
      <p:sp>
        <p:nvSpPr>
          <p:cNvPr id="7229" name="Oval 60"/>
          <p:cNvSpPr>
            <a:spLocks noChangeArrowheads="1"/>
          </p:cNvSpPr>
          <p:nvPr/>
        </p:nvSpPr>
        <p:spPr bwMode="auto">
          <a:xfrm>
            <a:off x="304800" y="7620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can’t pay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my rent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230" name="AutoShape 61"/>
          <p:cNvSpPr>
            <a:spLocks noChangeArrowheads="1"/>
          </p:cNvSpPr>
          <p:nvPr/>
        </p:nvSpPr>
        <p:spPr bwMode="auto">
          <a:xfrm>
            <a:off x="1066800" y="3581400"/>
            <a:ext cx="1096963" cy="762000"/>
          </a:xfrm>
          <a:prstGeom prst="wedgeRoundRectCallout">
            <a:avLst>
              <a:gd name="adj1" fmla="val -48407"/>
              <a:gd name="adj2" fmla="val 85625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200" b="1">
                <a:solidFill>
                  <a:schemeClr val="bg2"/>
                </a:solidFill>
                <a:latin typeface="Arial" charset="0"/>
              </a:rPr>
              <a:t>We don’t need volunteers</a:t>
            </a:r>
          </a:p>
        </p:txBody>
      </p:sp>
      <p:sp>
        <p:nvSpPr>
          <p:cNvPr id="7231" name="AutoShape 62"/>
          <p:cNvSpPr>
            <a:spLocks noChangeArrowheads="1"/>
          </p:cNvSpPr>
          <p:nvPr/>
        </p:nvSpPr>
        <p:spPr bwMode="auto">
          <a:xfrm>
            <a:off x="5791200" y="3657600"/>
            <a:ext cx="1325563" cy="822325"/>
          </a:xfrm>
          <a:prstGeom prst="wedgeRoundRectCallout">
            <a:avLst>
              <a:gd name="adj1" fmla="val 115750"/>
              <a:gd name="adj2" fmla="val -109269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don’t know about those resources</a:t>
            </a:r>
          </a:p>
        </p:txBody>
      </p:sp>
      <p:sp>
        <p:nvSpPr>
          <p:cNvPr id="7232" name="AutoShape 63"/>
          <p:cNvSpPr>
            <a:spLocks noChangeArrowheads="1"/>
          </p:cNvSpPr>
          <p:nvPr/>
        </p:nvSpPr>
        <p:spPr bwMode="auto">
          <a:xfrm>
            <a:off x="4114800" y="5715000"/>
            <a:ext cx="1905000" cy="822325"/>
          </a:xfrm>
          <a:prstGeom prst="wedgeRoundRectCallout">
            <a:avLst>
              <a:gd name="adj1" fmla="val 17250"/>
              <a:gd name="adj2" fmla="val -107917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We only know about domestic violence 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505200" y="2667000"/>
            <a:ext cx="2057400" cy="12001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Information &amp; Referral Program</a:t>
            </a:r>
          </a:p>
        </p:txBody>
      </p:sp>
      <p:sp>
        <p:nvSpPr>
          <p:cNvPr id="8196" name="Oval 3"/>
          <p:cNvSpPr>
            <a:spLocks noChangeArrowheads="1"/>
          </p:cNvSpPr>
          <p:nvPr/>
        </p:nvSpPr>
        <p:spPr bwMode="auto">
          <a:xfrm>
            <a:off x="609600" y="7620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can’t pay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my rent</a:t>
            </a:r>
            <a:endParaRPr lang="en-US" altLang="en-US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2286000" y="9144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My child is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on drugs</a:t>
            </a:r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3962400" y="5334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want to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kill myself</a:t>
            </a:r>
            <a:endParaRPr lang="en-US" altLang="en-US" sz="1400" b="1">
              <a:latin typeface="Arial" charset="0"/>
            </a:endParaRPr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5638800" y="6858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need to find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childcare</a:t>
            </a:r>
          </a:p>
        </p:txBody>
      </p:sp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7391400" y="762000"/>
            <a:ext cx="1600200" cy="914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want to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 volunteer</a:t>
            </a:r>
            <a:endParaRPr lang="en-US" altLang="en-US" sz="1200" b="1">
              <a:latin typeface="Arial" charset="0"/>
            </a:endParaRPr>
          </a:p>
        </p:txBody>
      </p:sp>
      <p:cxnSp>
        <p:nvCxnSpPr>
          <p:cNvPr id="8201" name="AutoShape 8"/>
          <p:cNvCxnSpPr>
            <a:cxnSpLocks noChangeShapeType="1"/>
            <a:stCxn id="8196" idx="4"/>
            <a:endCxn id="92162" idx="0"/>
          </p:cNvCxnSpPr>
          <p:nvPr/>
        </p:nvCxnSpPr>
        <p:spPr bwMode="auto">
          <a:xfrm>
            <a:off x="1409700" y="1676400"/>
            <a:ext cx="3124200" cy="990600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8202" name="AutoShape 9"/>
          <p:cNvCxnSpPr>
            <a:cxnSpLocks noChangeShapeType="1"/>
            <a:stCxn id="8197" idx="4"/>
            <a:endCxn id="92162" idx="0"/>
          </p:cNvCxnSpPr>
          <p:nvPr/>
        </p:nvCxnSpPr>
        <p:spPr bwMode="auto">
          <a:xfrm>
            <a:off x="3086100" y="1828800"/>
            <a:ext cx="1447800" cy="83820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cxnSp>
        <p:nvCxnSpPr>
          <p:cNvPr id="8203" name="AutoShape 10"/>
          <p:cNvCxnSpPr>
            <a:cxnSpLocks noChangeShapeType="1"/>
            <a:stCxn id="8198" idx="4"/>
            <a:endCxn id="92162" idx="0"/>
          </p:cNvCxnSpPr>
          <p:nvPr/>
        </p:nvCxnSpPr>
        <p:spPr bwMode="auto">
          <a:xfrm flipH="1">
            <a:off x="4533900" y="1447800"/>
            <a:ext cx="228600" cy="1219200"/>
          </a:xfrm>
          <a:prstGeom prst="straightConnector1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8204" name="AutoShape 11"/>
          <p:cNvCxnSpPr>
            <a:cxnSpLocks noChangeShapeType="1"/>
            <a:stCxn id="8199" idx="4"/>
            <a:endCxn id="92162" idx="0"/>
          </p:cNvCxnSpPr>
          <p:nvPr/>
        </p:nvCxnSpPr>
        <p:spPr bwMode="auto">
          <a:xfrm flipH="1">
            <a:off x="4533900" y="1600200"/>
            <a:ext cx="1905000" cy="1066800"/>
          </a:xfrm>
          <a:prstGeom prst="straightConnector1">
            <a:avLst/>
          </a:prstGeom>
          <a:noFill/>
          <a:ln w="15875">
            <a:solidFill>
              <a:srgbClr val="339966"/>
            </a:solidFill>
            <a:round/>
            <a:headEnd/>
            <a:tailEnd/>
          </a:ln>
          <a:effectLst/>
        </p:spPr>
      </p:cxnSp>
      <p:cxnSp>
        <p:nvCxnSpPr>
          <p:cNvPr id="8205" name="AutoShape 12"/>
          <p:cNvCxnSpPr>
            <a:cxnSpLocks noChangeShapeType="1"/>
            <a:stCxn id="8200" idx="4"/>
            <a:endCxn id="92162" idx="0"/>
          </p:cNvCxnSpPr>
          <p:nvPr/>
        </p:nvCxnSpPr>
        <p:spPr bwMode="auto">
          <a:xfrm flipH="1">
            <a:off x="4533900" y="1676400"/>
            <a:ext cx="3657600" cy="990600"/>
          </a:xfrm>
          <a:prstGeom prst="straightConnector1">
            <a:avLst/>
          </a:prstGeom>
          <a:noFill/>
          <a:ln w="15875">
            <a:solidFill>
              <a:srgbClr val="FF9900"/>
            </a:solidFill>
            <a:round/>
            <a:headEnd/>
            <a:tailEnd/>
          </a:ln>
          <a:effectLst/>
        </p:spPr>
      </p:cxnSp>
      <p:pic>
        <p:nvPicPr>
          <p:cNvPr id="8206" name="Picture 13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482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4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6482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15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6482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16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6482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17" descr="BD049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648200"/>
            <a:ext cx="11414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11" name="AutoShape 18"/>
          <p:cNvCxnSpPr>
            <a:cxnSpLocks noChangeShapeType="1"/>
            <a:stCxn id="0" idx="0"/>
            <a:endCxn id="92162" idx="2"/>
          </p:cNvCxnSpPr>
          <p:nvPr/>
        </p:nvCxnSpPr>
        <p:spPr bwMode="auto">
          <a:xfrm flipV="1">
            <a:off x="1562100" y="3867150"/>
            <a:ext cx="2971800" cy="78105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</p:cxnSp>
      <p:cxnSp>
        <p:nvCxnSpPr>
          <p:cNvPr id="8212" name="AutoShape 19"/>
          <p:cNvCxnSpPr>
            <a:cxnSpLocks noChangeShapeType="1"/>
            <a:stCxn id="0" idx="0"/>
            <a:endCxn id="92162" idx="2"/>
          </p:cNvCxnSpPr>
          <p:nvPr/>
        </p:nvCxnSpPr>
        <p:spPr bwMode="auto">
          <a:xfrm flipV="1">
            <a:off x="3086100" y="3867150"/>
            <a:ext cx="1447800" cy="781050"/>
          </a:xfrm>
          <a:prstGeom prst="straightConnector1">
            <a:avLst/>
          </a:prstGeom>
          <a:noFill/>
          <a:ln w="15875">
            <a:solidFill>
              <a:srgbClr val="FF9900"/>
            </a:solidFill>
            <a:round/>
            <a:headEnd/>
            <a:tailEnd/>
          </a:ln>
          <a:effectLst/>
        </p:spPr>
      </p:cxnSp>
      <p:cxnSp>
        <p:nvCxnSpPr>
          <p:cNvPr id="8213" name="AutoShape 20"/>
          <p:cNvCxnSpPr>
            <a:cxnSpLocks noChangeShapeType="1"/>
            <a:stCxn id="0" idx="0"/>
            <a:endCxn id="92162" idx="2"/>
          </p:cNvCxnSpPr>
          <p:nvPr/>
        </p:nvCxnSpPr>
        <p:spPr bwMode="auto">
          <a:xfrm flipV="1">
            <a:off x="4533900" y="3867150"/>
            <a:ext cx="0" cy="781050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8214" name="AutoShape 21"/>
          <p:cNvCxnSpPr>
            <a:cxnSpLocks noChangeShapeType="1"/>
            <a:stCxn id="0" idx="0"/>
            <a:endCxn id="92162" idx="2"/>
          </p:cNvCxnSpPr>
          <p:nvPr/>
        </p:nvCxnSpPr>
        <p:spPr bwMode="auto">
          <a:xfrm flipH="1" flipV="1">
            <a:off x="4533900" y="3867150"/>
            <a:ext cx="1447800" cy="781050"/>
          </a:xfrm>
          <a:prstGeom prst="straightConnector1">
            <a:avLst/>
          </a:prstGeom>
          <a:noFill/>
          <a:ln w="15875">
            <a:solidFill>
              <a:srgbClr val="339966"/>
            </a:solidFill>
            <a:round/>
            <a:headEnd/>
            <a:tailEnd/>
          </a:ln>
          <a:effectLst/>
        </p:spPr>
      </p:cxnSp>
      <p:cxnSp>
        <p:nvCxnSpPr>
          <p:cNvPr id="8215" name="AutoShape 22"/>
          <p:cNvCxnSpPr>
            <a:cxnSpLocks noChangeShapeType="1"/>
            <a:stCxn id="0" idx="0"/>
            <a:endCxn id="92162" idx="2"/>
          </p:cNvCxnSpPr>
          <p:nvPr/>
        </p:nvCxnSpPr>
        <p:spPr bwMode="auto">
          <a:xfrm flipH="1" flipV="1">
            <a:off x="4533900" y="3867150"/>
            <a:ext cx="2971800" cy="781050"/>
          </a:xfrm>
          <a:prstGeom prst="straightConnector1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8216" name="AutoShape 23"/>
          <p:cNvSpPr>
            <a:spLocks noChangeArrowheads="1"/>
          </p:cNvSpPr>
          <p:nvPr/>
        </p:nvSpPr>
        <p:spPr bwMode="auto">
          <a:xfrm>
            <a:off x="7467600" y="5867400"/>
            <a:ext cx="1325563" cy="822325"/>
          </a:xfrm>
          <a:prstGeom prst="wedgeRoundRectCallout">
            <a:avLst>
              <a:gd name="adj1" fmla="val -42694"/>
              <a:gd name="adj2" fmla="val -91315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Mobile Crisis 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Team</a:t>
            </a:r>
            <a:endParaRPr lang="en-US" altLang="en-US" sz="1400" b="1">
              <a:latin typeface="Arial" charset="0"/>
            </a:endParaRPr>
          </a:p>
        </p:txBody>
      </p:sp>
      <p:sp>
        <p:nvSpPr>
          <p:cNvPr id="8217" name="AutoShape 24"/>
          <p:cNvSpPr>
            <a:spLocks noChangeArrowheads="1"/>
          </p:cNvSpPr>
          <p:nvPr/>
        </p:nvSpPr>
        <p:spPr bwMode="auto">
          <a:xfrm>
            <a:off x="5791200" y="5867400"/>
            <a:ext cx="1219200" cy="838200"/>
          </a:xfrm>
          <a:prstGeom prst="wedgeRoundRectCallout">
            <a:avLst>
              <a:gd name="adj1" fmla="val -27083"/>
              <a:gd name="adj2" fmla="val -87500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Child Care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Resource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And Referral</a:t>
            </a:r>
            <a:endParaRPr lang="en-US" altLang="en-US" sz="1400" b="1">
              <a:latin typeface="Arial" charset="0"/>
            </a:endParaRPr>
          </a:p>
        </p:txBody>
      </p:sp>
      <p:sp>
        <p:nvSpPr>
          <p:cNvPr id="8218" name="AutoShape 25"/>
          <p:cNvSpPr>
            <a:spLocks noChangeArrowheads="1"/>
          </p:cNvSpPr>
          <p:nvPr/>
        </p:nvSpPr>
        <p:spPr bwMode="auto">
          <a:xfrm>
            <a:off x="4038600" y="5867400"/>
            <a:ext cx="1096963" cy="822325"/>
          </a:xfrm>
          <a:prstGeom prst="wedgeRoundRectCallout">
            <a:avLst>
              <a:gd name="adj1" fmla="val 3514"/>
              <a:gd name="adj2" fmla="val -106019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Rental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Assistance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Program</a:t>
            </a:r>
          </a:p>
        </p:txBody>
      </p:sp>
      <p:sp>
        <p:nvSpPr>
          <p:cNvPr id="8219" name="AutoShape 26"/>
          <p:cNvSpPr>
            <a:spLocks noChangeArrowheads="1"/>
          </p:cNvSpPr>
          <p:nvPr/>
        </p:nvSpPr>
        <p:spPr bwMode="auto">
          <a:xfrm>
            <a:off x="2438400" y="5867400"/>
            <a:ext cx="1173163" cy="822325"/>
          </a:xfrm>
          <a:prstGeom prst="wedgeRoundRectCallout">
            <a:avLst>
              <a:gd name="adj1" fmla="val 28620"/>
              <a:gd name="adj2" fmla="val -89384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Volunteer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Center</a:t>
            </a:r>
          </a:p>
        </p:txBody>
      </p:sp>
      <p:sp>
        <p:nvSpPr>
          <p:cNvPr id="8220" name="AutoShape 27"/>
          <p:cNvSpPr>
            <a:spLocks noChangeArrowheads="1"/>
          </p:cNvSpPr>
          <p:nvPr/>
        </p:nvSpPr>
        <p:spPr bwMode="auto">
          <a:xfrm>
            <a:off x="533400" y="5867400"/>
            <a:ext cx="1295400" cy="762000"/>
          </a:xfrm>
          <a:prstGeom prst="wedgeRoundRectCallout">
            <a:avLst>
              <a:gd name="adj1" fmla="val 15319"/>
              <a:gd name="adj2" fmla="val -81250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Drug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Rehabilitation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Center</a:t>
            </a:r>
          </a:p>
        </p:txBody>
      </p:sp>
      <p:sp>
        <p:nvSpPr>
          <p:cNvPr id="8221" name="AutoShape 28"/>
          <p:cNvSpPr>
            <a:spLocks noChangeArrowheads="1"/>
          </p:cNvSpPr>
          <p:nvPr/>
        </p:nvSpPr>
        <p:spPr bwMode="auto">
          <a:xfrm>
            <a:off x="914400" y="2743200"/>
            <a:ext cx="1676400" cy="609600"/>
          </a:xfrm>
          <a:prstGeom prst="wedgeRoundRectCallout">
            <a:avLst>
              <a:gd name="adj1" fmla="val 104829"/>
              <a:gd name="adj2" fmla="val -3644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2-1-1, how may</a:t>
            </a:r>
          </a:p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I help you?</a:t>
            </a:r>
            <a:endParaRPr lang="en-US" altLang="en-US" sz="1400" b="1">
              <a:latin typeface="Arial" charset="0"/>
            </a:endParaRPr>
          </a:p>
        </p:txBody>
      </p:sp>
      <p:sp>
        <p:nvSpPr>
          <p:cNvPr id="8222" name="AutoShape 29"/>
          <p:cNvSpPr>
            <a:spLocks noChangeArrowheads="1"/>
          </p:cNvSpPr>
          <p:nvPr/>
        </p:nvSpPr>
        <p:spPr bwMode="auto">
          <a:xfrm>
            <a:off x="6477000" y="2819400"/>
            <a:ext cx="1752600" cy="990600"/>
          </a:xfrm>
          <a:prstGeom prst="wedgeRoundRectCallout">
            <a:avLst>
              <a:gd name="adj1" fmla="val -103532"/>
              <a:gd name="adj2" fmla="val -13139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1400" b="1">
                <a:solidFill>
                  <a:schemeClr val="bg2"/>
                </a:solidFill>
                <a:latin typeface="Arial" charset="0"/>
              </a:rPr>
              <a:t>Yes, I can connect you with someone who can help…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620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+mn-lt"/>
              </a:rPr>
              <a:t>What is Information and Referral (I&amp;R)?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0000"/>
              </a:buClr>
              <a:buSzPct val="135000"/>
              <a:buFont typeface="Wingdings" pitchFamily="2" charset="2"/>
              <a:buNone/>
              <a:defRPr/>
            </a:pPr>
            <a:endParaRPr lang="en-US" sz="2800" b="1" smtClean="0">
              <a:latin typeface="+mn-lt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3538" y="1600200"/>
            <a:ext cx="853440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SzPct val="120000"/>
              <a:buFont typeface="Wingdings" pitchFamily="2" charset="2"/>
              <a:buNone/>
              <a:defRPr/>
            </a:pPr>
            <a:r>
              <a:rPr lang="en-US" sz="2400" b="1" dirty="0" smtClean="0">
                <a:latin typeface="+mn-lt"/>
              </a:rPr>
              <a:t>Organizations that connect people with services.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SzPct val="120000"/>
              <a:buFont typeface="Wingdings" pitchFamily="2" charset="2"/>
              <a:buNone/>
              <a:defRPr/>
            </a:pPr>
            <a:r>
              <a:rPr lang="en-US" sz="2000" b="1" i="1" dirty="0" smtClean="0">
                <a:latin typeface="+mn-lt"/>
              </a:rPr>
              <a:t>People in search of services often do not know where to turn</a:t>
            </a:r>
            <a:endParaRPr lang="en-US" sz="1200" b="1" i="1" dirty="0" smtClean="0">
              <a:latin typeface="+mn-lt"/>
            </a:endParaRP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SzPct val="120000"/>
              <a:buFont typeface="Wingdings" pitchFamily="2" charset="2"/>
              <a:buNone/>
              <a:defRPr/>
            </a:pPr>
            <a:r>
              <a:rPr lang="en-US" sz="800" b="1" i="1" dirty="0" smtClean="0">
                <a:latin typeface="+mn-lt"/>
              </a:rPr>
              <a:t> </a:t>
            </a:r>
          </a:p>
          <a:p>
            <a:pPr marL="342900" indent="-342900" eaLnBrk="1" hangingPunct="1">
              <a:spcBef>
                <a:spcPts val="500"/>
              </a:spcBef>
              <a:spcAft>
                <a:spcPts val="500"/>
              </a:spcAft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Looking for help means locating many phone numbers and/or websites (for those who have access), and then searching to make the right connection. </a:t>
            </a:r>
          </a:p>
          <a:p>
            <a:pPr marL="342900" indent="-342900" eaLnBrk="1" hangingPunct="1">
              <a:spcBef>
                <a:spcPts val="500"/>
              </a:spcBef>
              <a:spcAft>
                <a:spcPts val="500"/>
              </a:spcAft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I&amp;R services were created to help people negotiate this maze; I&amp;R agencies provide linkages between the individual and the services available in their community. </a:t>
            </a:r>
          </a:p>
          <a:p>
            <a:pPr marL="342900" indent="-342900" eaLnBrk="1" hangingPunct="1">
              <a:spcBef>
                <a:spcPts val="500"/>
              </a:spcBef>
              <a:spcAft>
                <a:spcPts val="500"/>
              </a:spcAft>
              <a:buSzPct val="120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Part of the health and human service industry (for over 50 years).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704850"/>
            <a:ext cx="7772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+mn-lt"/>
              </a:rPr>
              <a:t>What is Information and Referral (I&amp;R)?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458200" cy="508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I&amp;Rs maintain comprehensive databases of resources which usually include:</a:t>
            </a:r>
          </a:p>
          <a:p>
            <a:pPr marL="800100" lvl="1" indent="-342900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federal, state, and local government agencies</a:t>
            </a:r>
          </a:p>
          <a:p>
            <a:pPr marL="800100" lvl="1" indent="-3429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 private, non-profit agencies</a:t>
            </a:r>
          </a:p>
          <a:p>
            <a:pPr marL="800100" lvl="1" indent="-3429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 libraries </a:t>
            </a:r>
          </a:p>
          <a:p>
            <a:pPr marL="800100" lvl="1" indent="-3429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 neighborhood and civic organizations</a:t>
            </a:r>
          </a:p>
          <a:p>
            <a:pPr marL="342900" indent="-342900" eaLnBrk="1" hangingPunct="1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I&amp;R Specialists work with callers to find help needed:</a:t>
            </a:r>
          </a:p>
          <a:p>
            <a:pPr marL="800100" lvl="1" indent="-3429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 assess callers' needs and help the caller determine their options and the best course of action</a:t>
            </a:r>
          </a:p>
          <a:p>
            <a:pPr marL="800100" lvl="1" indent="-3429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 determine whether a caller may be eligible for other programs</a:t>
            </a:r>
          </a:p>
          <a:p>
            <a:pPr marL="800100" lvl="1" indent="-3429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 intervene in crisis situations</a:t>
            </a:r>
          </a:p>
          <a:p>
            <a:pPr marL="800100" lvl="1" indent="-3429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 advocate on behalf of the caller, as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2868</TotalTime>
  <Words>1184</Words>
  <Application>Microsoft Office PowerPoint</Application>
  <PresentationFormat>On-screen Show (4:3)</PresentationFormat>
  <Paragraphs>179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Book Antiqua</vt:lpstr>
      <vt:lpstr>Calibri</vt:lpstr>
      <vt:lpstr>Wingdings</vt:lpstr>
      <vt:lpstr>Wingdings 2</vt:lpstr>
      <vt:lpstr>Flow</vt:lpstr>
      <vt:lpstr>Custom Design</vt:lpstr>
      <vt:lpstr>Navigating the Information &amp; Referral World Leveraging Resources that Can Help You Help Those You Serve  </vt:lpstr>
      <vt:lpstr>Basic Webinar Instructions</vt:lpstr>
      <vt:lpstr>Basic Webinar Instructions</vt:lpstr>
      <vt:lpstr>Known Webinar Issues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Comprehensive I&amp;R</vt:lpstr>
      <vt:lpstr>Specialized I&amp;R</vt:lpstr>
      <vt:lpstr>Operating Standards</vt:lpstr>
      <vt:lpstr>2-1-1 and I&amp;R</vt:lpstr>
      <vt:lpstr>PowerPoint Presentation</vt:lpstr>
      <vt:lpstr>General 2-1-1 Standards:</vt:lpstr>
      <vt:lpstr>PowerPoint Presentation</vt:lpstr>
      <vt:lpstr>I&amp;R Impact Stories</vt:lpstr>
      <vt:lpstr>What Can 2-1-1 Do For The Community?  </vt:lpstr>
      <vt:lpstr>Why Is 2-1-1 Good For My Clients and Myself?</vt:lpstr>
      <vt:lpstr>Faster Access To Comprehensive Information</vt:lpstr>
      <vt:lpstr>For More Information…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2-1-1 and FoodLink</dc:title>
  <dc:creator>woodc</dc:creator>
  <cp:lastModifiedBy>Jones, Paul J</cp:lastModifiedBy>
  <cp:revision>183</cp:revision>
  <cp:lastPrinted>2013-04-23T16:07:35Z</cp:lastPrinted>
  <dcterms:created xsi:type="dcterms:W3CDTF">2009-03-02T19:04:48Z</dcterms:created>
  <dcterms:modified xsi:type="dcterms:W3CDTF">2013-07-23T14:41:57Z</dcterms:modified>
</cp:coreProperties>
</file>