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9" r:id="rId1"/>
    <p:sldMasterId id="2147483792" r:id="rId2"/>
  </p:sldMasterIdLst>
  <p:notesMasterIdLst>
    <p:notesMasterId r:id="rId24"/>
  </p:notesMasterIdLst>
  <p:handoutMasterIdLst>
    <p:handoutMasterId r:id="rId25"/>
  </p:handoutMasterIdLst>
  <p:sldIdLst>
    <p:sldId id="256" r:id="rId3"/>
    <p:sldId id="319" r:id="rId4"/>
    <p:sldId id="320" r:id="rId5"/>
    <p:sldId id="321" r:id="rId6"/>
    <p:sldId id="322" r:id="rId7"/>
    <p:sldId id="314" r:id="rId8"/>
    <p:sldId id="315" r:id="rId9"/>
    <p:sldId id="294" r:id="rId10"/>
    <p:sldId id="295" r:id="rId11"/>
    <p:sldId id="270" r:id="rId12"/>
    <p:sldId id="317" r:id="rId13"/>
    <p:sldId id="292" r:id="rId14"/>
    <p:sldId id="289" r:id="rId15"/>
    <p:sldId id="316" r:id="rId16"/>
    <p:sldId id="277" r:id="rId17"/>
    <p:sldId id="297" r:id="rId18"/>
    <p:sldId id="318" r:id="rId19"/>
    <p:sldId id="300" r:id="rId20"/>
    <p:sldId id="301" r:id="rId21"/>
    <p:sldId id="302" r:id="rId22"/>
    <p:sldId id="303" r:id="rId23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 Antiqua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 Antiqua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 Antiqua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 Antiqua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 Antiqua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Book Antiqua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Book Antiqua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Book Antiqua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Book Antiqua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0033CC"/>
    <a:srgbClr val="CC0000"/>
    <a:srgbClr val="FF0000"/>
    <a:srgbClr val="8C8CBE"/>
    <a:srgbClr val="249C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13" autoAdjust="0"/>
    <p:restoredTop sz="91336" autoAdjust="0"/>
  </p:normalViewPr>
  <p:slideViewPr>
    <p:cSldViewPr>
      <p:cViewPr varScale="1">
        <p:scale>
          <a:sx n="66" d="100"/>
          <a:sy n="66" d="100"/>
        </p:scale>
        <p:origin x="84" y="4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8" d="100"/>
          <a:sy n="38" d="100"/>
        </p:scale>
        <p:origin x="-2070" y="-102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6" tIns="45713" rIns="91426" bIns="45713" numCol="1" anchor="t" anchorCtr="0" compatLnSpc="1">
            <a:prstTxWarp prst="textNoShape">
              <a:avLst/>
            </a:prstTxWarp>
          </a:bodyPr>
          <a:lstStyle>
            <a:lvl1pPr defTabSz="914069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6" tIns="45713" rIns="91426" bIns="45713" numCol="1" anchor="t" anchorCtr="0" compatLnSpc="1">
            <a:prstTxWarp prst="textNoShape">
              <a:avLst/>
            </a:prstTxWarp>
          </a:bodyPr>
          <a:lstStyle>
            <a:lvl1pPr algn="r" defTabSz="914069">
              <a:defRPr sz="1300"/>
            </a:lvl1pPr>
          </a:lstStyle>
          <a:p>
            <a:pPr>
              <a:defRPr/>
            </a:pPr>
            <a:fld id="{2225483E-44D5-4421-B2A1-C2A466A0A1D0}" type="datetimeFigureOut">
              <a:rPr lang="en-US"/>
              <a:pPr>
                <a:defRPr/>
              </a:pPr>
              <a:t>7/23/2013</a:t>
            </a:fld>
            <a:endParaRPr lang="en-US"/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6" tIns="45713" rIns="91426" bIns="45713" numCol="1" anchor="b" anchorCtr="0" compatLnSpc="1">
            <a:prstTxWarp prst="textNoShape">
              <a:avLst/>
            </a:prstTxWarp>
          </a:bodyPr>
          <a:lstStyle>
            <a:lvl1pPr defTabSz="914069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6" tIns="45713" rIns="91426" bIns="45713" numCol="1" anchor="b" anchorCtr="0" compatLnSpc="1">
            <a:prstTxWarp prst="textNoShape">
              <a:avLst/>
            </a:prstTxWarp>
          </a:bodyPr>
          <a:lstStyle>
            <a:lvl1pPr algn="r" defTabSz="914069">
              <a:defRPr sz="1300"/>
            </a:lvl1pPr>
          </a:lstStyle>
          <a:p>
            <a:pPr>
              <a:defRPr/>
            </a:pPr>
            <a:fld id="{1C94E5FD-25ED-4259-895F-F318C463BC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6236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163" tIns="46582" rIns="93163" bIns="46582" numCol="1" anchor="t" anchorCtr="0" compatLnSpc="1">
            <a:prstTxWarp prst="textNoShape">
              <a:avLst/>
            </a:prstTxWarp>
          </a:bodyPr>
          <a:lstStyle>
            <a:lvl1pPr defTabSz="932259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163" tIns="46582" rIns="93163" bIns="46582" numCol="1" anchor="t" anchorCtr="0" compatLnSpc="1">
            <a:prstTxWarp prst="textNoShape">
              <a:avLst/>
            </a:prstTxWarp>
          </a:bodyPr>
          <a:lstStyle>
            <a:lvl1pPr algn="r" defTabSz="932259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1EE18D58-E69B-42A2-A9E2-4BC4BC85CFBB}" type="datetimeFigureOut">
              <a:rPr lang="en-US"/>
              <a:pPr>
                <a:defRPr/>
              </a:pPr>
              <a:t>7/23/2013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5325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7314" tIns="43657" rIns="87314" bIns="43657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416425"/>
            <a:ext cx="5486400" cy="418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163" tIns="46582" rIns="93163" bIns="465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163" tIns="46582" rIns="93163" bIns="46582" numCol="1" anchor="b" anchorCtr="0" compatLnSpc="1">
            <a:prstTxWarp prst="textNoShape">
              <a:avLst/>
            </a:prstTxWarp>
          </a:bodyPr>
          <a:lstStyle>
            <a:lvl1pPr defTabSz="932259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163" tIns="46582" rIns="93163" bIns="46582" numCol="1" anchor="b" anchorCtr="0" compatLnSpc="1">
            <a:prstTxWarp prst="textNoShape">
              <a:avLst/>
            </a:prstTxWarp>
          </a:bodyPr>
          <a:lstStyle>
            <a:lvl1pPr algn="r" defTabSz="932259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3E12C3DC-61C9-4985-9367-7887D55CBE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8878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053470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061049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211 community information &amp; referral</a:t>
            </a:r>
          </a:p>
          <a:p>
            <a:r>
              <a:rPr lang="en-US" smtClean="0"/>
              <a:t>311 municipal services, non-emergency</a:t>
            </a:r>
          </a:p>
          <a:p>
            <a:r>
              <a:rPr lang="en-US" smtClean="0"/>
              <a:t>411 directory assistance</a:t>
            </a:r>
          </a:p>
          <a:p>
            <a:r>
              <a:rPr lang="en-US" smtClean="0"/>
              <a:t>511 traffic information</a:t>
            </a:r>
          </a:p>
          <a:p>
            <a:r>
              <a:rPr lang="en-US" smtClean="0"/>
              <a:t>611 telephone company service or repair</a:t>
            </a:r>
          </a:p>
          <a:p>
            <a:r>
              <a:rPr lang="en-US" smtClean="0"/>
              <a:t>711 relay service for deaf or hard of hearing</a:t>
            </a:r>
          </a:p>
          <a:p>
            <a:r>
              <a:rPr lang="en-US" smtClean="0"/>
              <a:t>811 underground public utility location</a:t>
            </a:r>
          </a:p>
          <a:p>
            <a:r>
              <a:rPr lang="en-US" smtClean="0"/>
              <a:t>911 emergency services</a:t>
            </a: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31863"/>
            <a:fld id="{77667ACE-224A-47B0-B06B-F9C7DBD660E4}" type="slidenum">
              <a:rPr lang="en-US" smtClean="0"/>
              <a:pPr defTabSz="931863"/>
              <a:t>13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388596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04900" y="695325"/>
            <a:ext cx="4649788" cy="34877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Rectangle 3"/>
          <p:cNvSpPr>
            <a:spLocks noGrp="1"/>
          </p:cNvSpPr>
          <p:nvPr>
            <p:ph type="body" idx="1"/>
          </p:nvPr>
        </p:nvSpPr>
        <p:spPr>
          <a:xfrm>
            <a:off x="914400" y="4418013"/>
            <a:ext cx="5029200" cy="4181475"/>
          </a:xfrm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56539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211 FL logo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4200" y="665163"/>
            <a:ext cx="2819400" cy="139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F26B2-677F-47D3-A19E-11C9F054055C}" type="datetimeFigureOut">
              <a:rPr lang="en-US"/>
              <a:pPr>
                <a:defRPr/>
              </a:pPr>
              <a:t>7/23/2013</a:t>
            </a:fld>
            <a:endParaRPr lang="en-US"/>
          </a:p>
        </p:txBody>
      </p:sp>
      <p:sp>
        <p:nvSpPr>
          <p:cNvPr id="6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9F205-DFB3-416A-B4F1-8E413E4B1A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1CBAB-A295-4C22-88FD-C0F05A88D65F}" type="datetimeFigureOut">
              <a:rPr lang="en-US"/>
              <a:pPr>
                <a:defRPr/>
              </a:pPr>
              <a:t>7/23/2013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2B271A-1AE0-465A-8EBB-35DF6C4FB2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9CEFE-E237-4B5A-8A61-4088D77260DF}" type="datetimeFigureOut">
              <a:rPr lang="en-US"/>
              <a:pPr>
                <a:defRPr/>
              </a:pPr>
              <a:t>7/23/2013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F39F2-85AC-4A0B-AAE4-57C2E2D392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58DE73-70D5-441E-ABD5-18BBF6A2607F}" type="datetimeFigureOut">
              <a:rPr lang="en-US"/>
              <a:pPr>
                <a:defRPr/>
              </a:pPr>
              <a:t>7/23/2013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9AC85C-DD39-420D-9903-0B7E543712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8C4FF-1085-43D4-B096-4F3A974E0173}" type="datetimeFigureOut">
              <a:rPr lang="en-US"/>
              <a:pPr>
                <a:defRPr/>
              </a:pPr>
              <a:t>7/23/2013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34C85-B33B-486E-AE55-1049B8541C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5C27BD-CE85-4375-8BE8-3087038B40E9}" type="datetimeFigureOut">
              <a:rPr lang="en-US"/>
              <a:pPr>
                <a:defRPr/>
              </a:pPr>
              <a:t>7/23/2013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A9A92-715B-466C-A4AD-E4ADD7DE52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6BF4D9-C4FC-420D-8F3F-77EDE2B98915}" type="datetimeFigureOut">
              <a:rPr lang="en-US"/>
              <a:pPr>
                <a:defRPr/>
              </a:pPr>
              <a:t>7/23/2013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D7BC48-2500-4D6E-A8CC-2D577C6922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F2B57B-9C21-47E5-BB5E-1FF5F57B5D57}" type="datetimeFigureOut">
              <a:rPr lang="en-US"/>
              <a:pPr>
                <a:defRPr/>
              </a:pPr>
              <a:t>7/23/2013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BA014-C980-45F0-AC61-19719A5F7F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840665-1B5D-4C1C-A912-7E9408FBD277}" type="datetimeFigureOut">
              <a:rPr lang="en-US"/>
              <a:pPr>
                <a:defRPr/>
              </a:pPr>
              <a:t>7/23/2013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1DE6BE-A588-44DD-921D-9A26BE36BA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9E00F3-7B12-4E31-BBDE-4E14C3BE2C03}" type="datetimeFigureOut">
              <a:rPr lang="en-US"/>
              <a:pPr>
                <a:defRPr/>
              </a:pPr>
              <a:t>7/23/2013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A0134-6068-4B01-A752-8E7961991E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2A3D41-8315-4576-8A63-F225320A7CBD}" type="datetimeFigureOut">
              <a:rPr lang="en-US"/>
              <a:pPr>
                <a:defRPr/>
              </a:pPr>
              <a:t>7/23/2013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DDE6FE-164B-4F8A-B498-918339C18A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0AABB-94AC-47B6-997D-6CDF2E0BBD30}" type="datetimeFigureOut">
              <a:rPr lang="en-US"/>
              <a:pPr>
                <a:defRPr/>
              </a:pPr>
              <a:t>7/23/2013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842D5-D74C-4809-8458-2348179F0F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801CA-3EAC-4FE4-8458-A6E5D1702446}" type="datetimeFigureOut">
              <a:rPr lang="en-US"/>
              <a:pPr>
                <a:defRPr/>
              </a:pPr>
              <a:t>7/23/2013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46A11-2B2E-4F33-83AB-8BAC8864E5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52F8FE-B581-41F3-B64F-1EF7860D0C2E}" type="datetimeFigureOut">
              <a:rPr lang="en-US"/>
              <a:pPr>
                <a:defRPr/>
              </a:pPr>
              <a:t>7/23/2013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9B832C-F929-4C93-BC86-94033E46AB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4D73E-01E4-46E4-9D35-682886AA2392}" type="datetimeFigureOut">
              <a:rPr lang="en-US"/>
              <a:pPr>
                <a:defRPr/>
              </a:pPr>
              <a:t>7/23/2013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F382F0-93F4-4C38-B6EB-08EFA896C1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BA627-CDDC-4F86-A0FC-8E75E4C41F24}" type="datetimeFigureOut">
              <a:rPr lang="en-US"/>
              <a:pPr>
                <a:defRPr/>
              </a:pPr>
              <a:t>7/23/2013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251BE-8AF5-4FFC-9663-F9403CE562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BE1168-9452-437A-92FC-EBFDC7A1D801}" type="datetimeFigureOut">
              <a:rPr lang="en-US"/>
              <a:pPr>
                <a:defRPr/>
              </a:pPr>
              <a:t>7/23/2013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A3B36-8C36-459B-B7AA-55F4E9EA5A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246E53-236D-4845-AA72-089E5B5CE1B2}" type="datetimeFigureOut">
              <a:rPr lang="en-US"/>
              <a:pPr>
                <a:defRPr/>
              </a:pPr>
              <a:t>7/23/2013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81A51A-1F5C-42A4-998C-C3D98580DF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79B6E-0B79-480E-842B-C3F586122FFF}" type="datetimeFigureOut">
              <a:rPr lang="en-US"/>
              <a:pPr>
                <a:defRPr/>
              </a:pPr>
              <a:t>7/23/2013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434237-115E-4DC1-AAAA-DB564A4C1E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1FA4CE-14B7-4329-BA29-077607EC564A}" type="datetimeFigureOut">
              <a:rPr lang="en-US"/>
              <a:pPr>
                <a:defRPr/>
              </a:pPr>
              <a:t>7/23/2013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4C90B1-73AB-45CC-B197-A6FC3D4C20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6EBEF8-ECC4-4E5A-BCFE-F0DC58FFC36D}" type="datetimeFigureOut">
              <a:rPr lang="en-US"/>
              <a:pPr>
                <a:defRPr/>
              </a:pPr>
              <a:t>7/23/2013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5CD2BB-2C0D-4C6E-80C5-B917F0C530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5A3FB1-5A40-4764-8DD9-AF87A1F7362E}" type="datetimeFigureOut">
              <a:rPr lang="en-US"/>
              <a:pPr>
                <a:defRPr/>
              </a:pPr>
              <a:t>7/23/2013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5C72BF-3AB8-40F2-A155-EA315FC950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129C40-3F44-4D6F-B057-E1622D5763B7}" type="datetimeFigureOut">
              <a:rPr lang="en-US"/>
              <a:pPr>
                <a:defRPr/>
              </a:pPr>
              <a:t>7/23/2013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69D77C-0782-46E1-A362-0C619B62C2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A48AC-0509-462B-A744-BA6917BBA09E}" type="datetimeFigureOut">
              <a:rPr lang="en-US"/>
              <a:pPr>
                <a:defRPr/>
              </a:pPr>
              <a:t>7/23/2013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8CB0F7-1BB0-44DA-BB92-EFEBFB0F8C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EE6F7ACD-F865-448E-A360-F049715404FF}" type="datetimeFigureOut">
              <a:rPr lang="en-US"/>
              <a:pPr>
                <a:defRPr/>
              </a:pPr>
              <a:t>7/23/2013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B6A95586-7781-4B67-96EF-3A3E66F45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3" r:id="rId1"/>
    <p:sldLayoutId id="2147483862" r:id="rId2"/>
    <p:sldLayoutId id="2147483884" r:id="rId3"/>
    <p:sldLayoutId id="2147483863" r:id="rId4"/>
    <p:sldLayoutId id="2147483864" r:id="rId5"/>
    <p:sldLayoutId id="2147483865" r:id="rId6"/>
    <p:sldLayoutId id="2147483866" r:id="rId7"/>
    <p:sldLayoutId id="2147483867" r:id="rId8"/>
    <p:sldLayoutId id="2147483868" r:id="rId9"/>
    <p:sldLayoutId id="2147483885" r:id="rId10"/>
    <p:sldLayoutId id="2147483869" r:id="rId11"/>
    <p:sldLayoutId id="2147483870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13D81D5-FAF3-4AC7-97E9-F7C4AEC42CA8}" type="datetimeFigureOut">
              <a:rPr lang="en-US"/>
              <a:pPr>
                <a:defRPr/>
              </a:pPr>
              <a:t>7/23/2013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29E622F-683C-4019-AFC6-84D45E7818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1" r:id="rId1"/>
    <p:sldLayoutId id="2147483872" r:id="rId2"/>
    <p:sldLayoutId id="2147483873" r:id="rId3"/>
    <p:sldLayoutId id="2147483874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  <p:sldLayoutId id="2147483881" r:id="rId11"/>
    <p:sldLayoutId id="214748388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211.org/" TargetMode="External"/><Relationship Id="rId2" Type="http://schemas.openxmlformats.org/officeDocument/2006/relationships/hyperlink" Target="http://www.211us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uicidepreventionlifeline.org/" TargetMode="External"/><Relationship Id="rId5" Type="http://schemas.openxmlformats.org/officeDocument/2006/relationships/hyperlink" Target="http://www.nasuad.org/" TargetMode="External"/><Relationship Id="rId4" Type="http://schemas.openxmlformats.org/officeDocument/2006/relationships/hyperlink" Target="http://www.adrc-tae.acl.gov/tiki-index.php?page=HomePage&amp;view=ADRC&amp;submitter=Select+Progra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agrability@agrability.org" TargetMode="External"/><Relationship Id="rId2" Type="http://schemas.openxmlformats.org/officeDocument/2006/relationships/hyperlink" Target="http://agrability.org/Online-Training/archived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agrability.org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396557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Navigating the Information &amp; Referral World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sz="4000" dirty="0" smtClean="0">
                <a:solidFill>
                  <a:schemeClr val="tx1"/>
                </a:solidFill>
              </a:rPr>
              <a:t>Leveraging Resources that Can Help You Help Those You Serve</a:t>
            </a:r>
            <a:br>
              <a:rPr lang="en-US" sz="4000" dirty="0" smtClean="0">
                <a:solidFill>
                  <a:schemeClr val="tx1"/>
                </a:solidFill>
              </a:rPr>
            </a:br>
            <a:r>
              <a:rPr lang="en-US" sz="4000" dirty="0" smtClean="0">
                <a:solidFill>
                  <a:srgbClr val="0033CC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 idx="4294967295"/>
          </p:nvPr>
        </p:nvSpPr>
        <p:spPr>
          <a:xfrm>
            <a:off x="990600" y="609600"/>
            <a:ext cx="7162800" cy="960438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  <a:latin typeface="+mn-lt"/>
              </a:rPr>
              <a:t>Comprehensive I&amp;R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4294967295"/>
          </p:nvPr>
        </p:nvSpPr>
        <p:spPr>
          <a:xfrm>
            <a:off x="762000" y="1828800"/>
            <a:ext cx="7772400" cy="1981200"/>
          </a:xfrm>
        </p:spPr>
        <p:txBody>
          <a:bodyPr/>
          <a:lstStyle/>
          <a:p>
            <a:pPr eaLnBrk="1" hangingPunct="1">
              <a:buClrTx/>
              <a:buFont typeface="Wingdings" pitchFamily="2" charset="2"/>
              <a:buChar char="Ø"/>
            </a:pPr>
            <a:r>
              <a:rPr lang="en-US" dirty="0" smtClean="0"/>
              <a:t>Local experts on what services are needed and available throughout our communities</a:t>
            </a:r>
          </a:p>
          <a:p>
            <a:pPr eaLnBrk="1" hangingPunct="1">
              <a:buClrTx/>
              <a:buFont typeface="Wingdings" pitchFamily="2" charset="2"/>
              <a:buChar char="Ø"/>
            </a:pPr>
            <a:r>
              <a:rPr lang="en-US" dirty="0" smtClean="0"/>
              <a:t>Broad range of programs and services</a:t>
            </a:r>
          </a:p>
          <a:p>
            <a:pPr eaLnBrk="1" hangingPunct="1">
              <a:buClrTx/>
              <a:buFont typeface="Wingdings" pitchFamily="2" charset="2"/>
              <a:buChar char="Ø"/>
            </a:pPr>
            <a:r>
              <a:rPr lang="en-US" dirty="0" smtClean="0"/>
              <a:t>Top level Problem Categories: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0" y="3810000"/>
            <a:ext cx="8077200" cy="2923877"/>
          </a:xfrm>
          <a:prstGeom prst="rect">
            <a:avLst/>
          </a:prstGeom>
          <a:noFill/>
        </p:spPr>
        <p:txBody>
          <a:bodyPr wrap="square" numCol="2">
            <a:spAutoFit/>
          </a:bodyPr>
          <a:lstStyle/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latin typeface="+mn-lt"/>
                <a:cs typeface="+mn-cs"/>
              </a:rPr>
              <a:t>Basic </a:t>
            </a:r>
            <a:r>
              <a:rPr lang="en-US" sz="2400" dirty="0">
                <a:latin typeface="+mn-lt"/>
                <a:cs typeface="+mn-cs"/>
              </a:rPr>
              <a:t>Needs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latin typeface="+mn-lt"/>
                <a:cs typeface="+mn-cs"/>
              </a:rPr>
              <a:t>Consumer </a:t>
            </a:r>
            <a:endParaRPr lang="en-US" sz="2400" dirty="0">
              <a:latin typeface="+mn-lt"/>
              <a:cs typeface="+mn-cs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latin typeface="+mn-lt"/>
                <a:cs typeface="+mn-cs"/>
              </a:rPr>
              <a:t>Criminal </a:t>
            </a:r>
            <a:r>
              <a:rPr lang="en-US" sz="2400" dirty="0">
                <a:latin typeface="+mn-lt"/>
                <a:cs typeface="+mn-cs"/>
              </a:rPr>
              <a:t>Justice/Legal 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latin typeface="+mn-lt"/>
                <a:cs typeface="+mn-cs"/>
              </a:rPr>
              <a:t>Education 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latin typeface="+mn-lt"/>
                <a:cs typeface="+mn-cs"/>
              </a:rPr>
              <a:t>Environmental Quality 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latin typeface="+mn-lt"/>
              <a:cs typeface="+mn-cs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latin typeface="+mn-lt"/>
              <a:cs typeface="+mn-cs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 smtClean="0">
              <a:latin typeface="+mn-lt"/>
              <a:cs typeface="+mn-cs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latin typeface="+mn-lt"/>
                <a:cs typeface="+mn-cs"/>
              </a:rPr>
              <a:t>Health </a:t>
            </a:r>
            <a:endParaRPr lang="en-US" sz="2400" dirty="0">
              <a:latin typeface="+mn-lt"/>
              <a:cs typeface="+mn-cs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+mn-lt"/>
                <a:cs typeface="+mn-cs"/>
              </a:rPr>
              <a:t>Income Security 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+mn-lt"/>
                <a:cs typeface="+mn-cs"/>
              </a:rPr>
              <a:t>Individual And Family Life 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+mn-lt"/>
                <a:cs typeface="+mn-cs"/>
              </a:rPr>
              <a:t>Mental Health 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+mn-lt"/>
                <a:cs typeface="+mn-cs"/>
              </a:rPr>
              <a:t>Organizational/Community Services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latin typeface="+mn-lt"/>
                <a:cs typeface="+mn-cs"/>
              </a:rPr>
              <a:t> </a:t>
            </a:r>
            <a:endParaRPr lang="en-US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Specialized I&amp;R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 in-depth information about resources for specific population groups such as: older adults, children, victims of violence or people with mental health issues. </a:t>
            </a:r>
          </a:p>
          <a:p>
            <a:r>
              <a:rPr lang="en-US" dirty="0" smtClean="0"/>
              <a:t>Some comprehensive I&amp;R agencies may also operate specialized I&amp;R services and vice versa.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838200"/>
            <a:ext cx="8229600" cy="655638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solidFill>
                  <a:schemeClr val="tx1"/>
                </a:solidFill>
                <a:latin typeface="+mn-lt"/>
              </a:rPr>
              <a:t>Operating Standards</a:t>
            </a:r>
            <a:endParaRPr lang="en-US" sz="4000" b="1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752600"/>
            <a:ext cx="8229600" cy="4038600"/>
          </a:xfrm>
        </p:spPr>
        <p:txBody>
          <a:bodyPr>
            <a:normAutofit fontScale="92500"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Tx/>
              <a:buFont typeface="Wingdings" pitchFamily="2" charset="2"/>
              <a:buChar char="Ø"/>
              <a:defRPr/>
            </a:pPr>
            <a:r>
              <a:rPr lang="en-US" sz="3600" dirty="0" smtClean="0"/>
              <a:t>Program accreditation available through AIRS (Alliance of Information &amp; Referral Systems)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Tx/>
              <a:buFont typeface="Wingdings" pitchFamily="2" charset="2"/>
              <a:buChar char="Ø"/>
              <a:defRPr/>
            </a:pPr>
            <a:r>
              <a:rPr lang="en-US" sz="3600" dirty="0" smtClean="0"/>
              <a:t>National-level certification testing offered through AIRS for eligible individual staff:</a:t>
            </a:r>
          </a:p>
          <a:p>
            <a:pPr marL="640080" lvl="1" indent="-246888" eaLnBrk="1" fontAlgn="auto" hangingPunct="1">
              <a:lnSpc>
                <a:spcPct val="90000"/>
              </a:lnSpc>
              <a:spcAft>
                <a:spcPts val="0"/>
              </a:spcAft>
              <a:buClrTx/>
              <a:buFont typeface="Wingdings" pitchFamily="2" charset="2"/>
              <a:buChar char="Ø"/>
              <a:defRPr/>
            </a:pPr>
            <a:r>
              <a:rPr lang="en-US" sz="3400" dirty="0" smtClean="0"/>
              <a:t>Certified Information &amp; Referral Specialists (CIRS) </a:t>
            </a:r>
            <a:endParaRPr lang="en-US" sz="3400" dirty="0"/>
          </a:p>
          <a:p>
            <a:pPr marL="640080" lvl="1" indent="-246888" eaLnBrk="1" fontAlgn="auto" hangingPunct="1">
              <a:lnSpc>
                <a:spcPct val="90000"/>
              </a:lnSpc>
              <a:spcAft>
                <a:spcPts val="0"/>
              </a:spcAft>
              <a:buClrTx/>
              <a:buFont typeface="Wingdings" pitchFamily="2" charset="2"/>
              <a:buChar char="Ø"/>
              <a:defRPr/>
            </a:pPr>
            <a:r>
              <a:rPr lang="en-US" sz="3400" dirty="0" smtClean="0"/>
              <a:t>Certified Resource Specialists (CRS)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 idx="4294967295"/>
          </p:nvPr>
        </p:nvSpPr>
        <p:spPr>
          <a:xfrm>
            <a:off x="381000" y="381000"/>
            <a:ext cx="8229600" cy="11430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  <a:latin typeface="+mn-lt"/>
              </a:rPr>
              <a:t>2-1-1 and I&amp;R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eaLnBrk="1" hangingPunct="1">
              <a:buClrTx/>
              <a:buFont typeface="Wingdings" pitchFamily="2" charset="2"/>
              <a:buChar char="Ø"/>
            </a:pPr>
            <a:r>
              <a:rPr lang="en-US" sz="2800" dirty="0" smtClean="0"/>
              <a:t>2-1-1 is an easy-to-remember telephone number</a:t>
            </a:r>
          </a:p>
          <a:p>
            <a:pPr eaLnBrk="1" hangingPunct="1">
              <a:buClrTx/>
              <a:buFont typeface="Wingdings" pitchFamily="2" charset="2"/>
              <a:buChar char="Ø"/>
            </a:pPr>
            <a:r>
              <a:rPr lang="en-US" sz="2800" dirty="0" smtClean="0"/>
              <a:t>Designated by the FCC</a:t>
            </a:r>
          </a:p>
          <a:p>
            <a:pPr eaLnBrk="1" hangingPunct="1">
              <a:buClrTx/>
              <a:buFont typeface="Wingdings" pitchFamily="2" charset="2"/>
              <a:buChar char="Ø"/>
            </a:pPr>
            <a:r>
              <a:rPr lang="en-US" sz="2800" dirty="0" smtClean="0"/>
              <a:t>Easy access to community-based information and referral providers</a:t>
            </a:r>
          </a:p>
          <a:p>
            <a:pPr eaLnBrk="1" hangingPunct="1">
              <a:buClrTx/>
              <a:buFont typeface="Wingdings" pitchFamily="2" charset="2"/>
              <a:buChar char="Ø"/>
            </a:pPr>
            <a:r>
              <a:rPr lang="en-US" sz="2800" dirty="0" smtClean="0"/>
              <a:t>No longer need to know the “800” number to find help in many regions of the country</a:t>
            </a:r>
          </a:p>
          <a:p>
            <a:pPr eaLnBrk="1" hangingPunct="1">
              <a:buClrTx/>
              <a:buFont typeface="Wingdings" pitchFamily="2" charset="2"/>
              <a:buChar char="Ø"/>
            </a:pPr>
            <a:r>
              <a:rPr lang="en-US" sz="2800" dirty="0" smtClean="0"/>
              <a:t>Like 911, it easily and directly connects the caller to a local or regional call center. </a:t>
            </a:r>
            <a:r>
              <a:rPr lang="en-US" sz="2800" i="1" u="sng" dirty="0" smtClean="0"/>
              <a:t>It is not an emergency service access point.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457200" y="2971800"/>
            <a:ext cx="8382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 </a:t>
            </a:r>
          </a:p>
          <a:p>
            <a:endParaRPr lang="en-US"/>
          </a:p>
        </p:txBody>
      </p:sp>
      <p:pic>
        <p:nvPicPr>
          <p:cNvPr id="15363" name="Picture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350"/>
            <a:ext cx="9144000" cy="706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 idx="4294967295"/>
          </p:nvPr>
        </p:nvSpPr>
        <p:spPr>
          <a:xfrm>
            <a:off x="1752600" y="609600"/>
            <a:ext cx="6019800" cy="808038"/>
          </a:xfrm>
        </p:spPr>
        <p:txBody>
          <a:bodyPr/>
          <a:lstStyle/>
          <a:p>
            <a:pPr algn="ctr" eaLnBrk="1" hangingPunct="1"/>
            <a:r>
              <a:rPr lang="en-US" sz="4000" smtClean="0">
                <a:solidFill>
                  <a:schemeClr val="tx1"/>
                </a:solidFill>
              </a:rPr>
              <a:t>General 2-1-1 Standards: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4294967295"/>
          </p:nvPr>
        </p:nvSpPr>
        <p:spPr>
          <a:xfrm>
            <a:off x="609600" y="1600200"/>
            <a:ext cx="8229600" cy="5105400"/>
          </a:xfrm>
        </p:spPr>
        <p:txBody>
          <a:bodyPr/>
          <a:lstStyle/>
          <a:p>
            <a:pPr eaLnBrk="1" hangingPunct="1">
              <a:buClrTx/>
              <a:buFont typeface="Wingdings" pitchFamily="2" charset="2"/>
              <a:buChar char="Ø"/>
            </a:pPr>
            <a:r>
              <a:rPr lang="en-US" sz="2100" dirty="0" smtClean="0"/>
              <a:t>Computerized data base (accurate and up-to-date) </a:t>
            </a:r>
          </a:p>
          <a:p>
            <a:pPr lvl="1" eaLnBrk="1" hangingPunct="1">
              <a:buClrTx/>
              <a:buFont typeface="Arial" charset="0"/>
              <a:buChar char="•"/>
            </a:pPr>
            <a:r>
              <a:rPr lang="en-US" sz="2000" dirty="0" smtClean="0"/>
              <a:t>Database elements</a:t>
            </a:r>
          </a:p>
          <a:p>
            <a:pPr lvl="1" eaLnBrk="1" hangingPunct="1">
              <a:buClrTx/>
              <a:buFont typeface="Arial" charset="0"/>
              <a:buChar char="•"/>
            </a:pPr>
            <a:r>
              <a:rPr lang="en-US" sz="2000" dirty="0" smtClean="0"/>
              <a:t>Database classification (Taxonomy</a:t>
            </a:r>
          </a:p>
          <a:p>
            <a:pPr eaLnBrk="1" hangingPunct="1">
              <a:buClrTx/>
              <a:buFont typeface="Wingdings" pitchFamily="2" charset="2"/>
              <a:buChar char="Ø"/>
            </a:pPr>
            <a:r>
              <a:rPr lang="en-US" sz="2100" dirty="0" smtClean="0"/>
              <a:t>Call protocols</a:t>
            </a:r>
          </a:p>
          <a:p>
            <a:pPr eaLnBrk="1" hangingPunct="1">
              <a:buClrTx/>
              <a:buFont typeface="Wingdings" pitchFamily="2" charset="2"/>
              <a:buChar char="Ø"/>
            </a:pPr>
            <a:r>
              <a:rPr lang="en-US" sz="2100" dirty="0" smtClean="0"/>
              <a:t>Technology &amp; other infrastructure</a:t>
            </a:r>
          </a:p>
          <a:p>
            <a:pPr eaLnBrk="1" hangingPunct="1">
              <a:buClrTx/>
              <a:buFont typeface="Wingdings" pitchFamily="2" charset="2"/>
              <a:buChar char="Ø"/>
            </a:pPr>
            <a:r>
              <a:rPr lang="en-US" sz="2100" dirty="0" smtClean="0"/>
              <a:t> 24/7 capability</a:t>
            </a:r>
          </a:p>
          <a:p>
            <a:pPr eaLnBrk="1" hangingPunct="1">
              <a:buClrTx/>
              <a:buFont typeface="Wingdings" pitchFamily="2" charset="2"/>
              <a:buChar char="Ø"/>
            </a:pPr>
            <a:r>
              <a:rPr lang="en-US" sz="2100" dirty="0" smtClean="0"/>
              <a:t> Accredited by the Alliance of Information and Referral Systems (AIRS)</a:t>
            </a:r>
          </a:p>
          <a:p>
            <a:pPr eaLnBrk="1" hangingPunct="1">
              <a:buClrTx/>
              <a:buFont typeface="Wingdings" pitchFamily="2" charset="2"/>
              <a:buChar char="Ø"/>
            </a:pPr>
            <a:r>
              <a:rPr lang="en-US" sz="2100" dirty="0" smtClean="0"/>
              <a:t> Web accessible </a:t>
            </a:r>
          </a:p>
          <a:p>
            <a:pPr eaLnBrk="1" hangingPunct="1">
              <a:buClrTx/>
              <a:buFont typeface="Wingdings" pitchFamily="2" charset="2"/>
              <a:buChar char="Ø"/>
            </a:pPr>
            <a:r>
              <a:rPr lang="en-US" sz="2100" dirty="0" smtClean="0"/>
              <a:t>Automated call distribution system</a:t>
            </a:r>
          </a:p>
          <a:p>
            <a:pPr eaLnBrk="1" hangingPunct="1">
              <a:buClrTx/>
              <a:buFont typeface="Wingdings" pitchFamily="2" charset="2"/>
              <a:buChar char="Ø"/>
            </a:pPr>
            <a:r>
              <a:rPr lang="en-US" sz="2100" dirty="0" smtClean="0"/>
              <a:t> TTY and multi-language capability</a:t>
            </a:r>
          </a:p>
          <a:p>
            <a:pPr eaLnBrk="1" hangingPunct="1">
              <a:buClrTx/>
              <a:buFont typeface="Wingdings" pitchFamily="2" charset="2"/>
              <a:buChar char="Ø"/>
            </a:pPr>
            <a:r>
              <a:rPr lang="en-US" sz="2100" dirty="0" smtClean="0"/>
              <a:t> Ongoing public education capacity</a:t>
            </a:r>
          </a:p>
          <a:p>
            <a:pPr eaLnBrk="1" hangingPunct="1">
              <a:buClrTx/>
              <a:buFont typeface="Wingdings" pitchFamily="2" charset="2"/>
              <a:buChar char="Ø"/>
            </a:pPr>
            <a:r>
              <a:rPr lang="en-US" sz="2100" dirty="0" smtClean="0"/>
              <a:t> Call tracking capability</a:t>
            </a:r>
          </a:p>
          <a:p>
            <a:pPr eaLnBrk="1" hangingPunct="1">
              <a:buClrTx/>
              <a:buFont typeface="Wingdings" pitchFamily="2" charset="2"/>
              <a:buChar char="Ø"/>
            </a:pPr>
            <a:r>
              <a:rPr lang="en-US" sz="2100" dirty="0" smtClean="0"/>
              <a:t> Crisis call capacity or MOU with local crisis center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614363" y="865188"/>
            <a:ext cx="7848600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3600" dirty="0" smtClean="0">
                <a:latin typeface="+mn-lt"/>
              </a:rPr>
              <a:t>What is a typical call to 2-1-1?</a:t>
            </a:r>
          </a:p>
        </p:txBody>
      </p:sp>
      <p:sp>
        <p:nvSpPr>
          <p:cNvPr id="14339" name="Text Box 4"/>
          <p:cNvSpPr txBox="1">
            <a:spLocks noChangeArrowheads="1"/>
          </p:cNvSpPr>
          <p:nvPr/>
        </p:nvSpPr>
        <p:spPr bwMode="auto">
          <a:xfrm>
            <a:off x="887413" y="1981200"/>
            <a:ext cx="7620000" cy="397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9pPr>
          </a:lstStyle>
          <a:p>
            <a:pPr eaLnBrk="1" hangingPunct="1">
              <a:spcBef>
                <a:spcPts val="500"/>
              </a:spcBef>
              <a:spcAft>
                <a:spcPts val="500"/>
              </a:spcAft>
              <a:buClr>
                <a:srgbClr val="FF0000"/>
              </a:buClr>
              <a:buSzPct val="120000"/>
              <a:defRPr/>
            </a:pPr>
            <a:r>
              <a:rPr lang="en-US" sz="2400" b="1" dirty="0" smtClean="0">
                <a:latin typeface="+mn-lt"/>
              </a:rPr>
              <a:t>2-1-1 centers respond to all kinds of human service needs.</a:t>
            </a:r>
            <a:r>
              <a:rPr lang="en-US" sz="2400" dirty="0" smtClean="0">
                <a:latin typeface="+mn-lt"/>
              </a:rPr>
              <a:t> </a:t>
            </a:r>
          </a:p>
          <a:p>
            <a:pPr eaLnBrk="1" hangingPunct="1">
              <a:spcBef>
                <a:spcPts val="500"/>
              </a:spcBef>
              <a:spcAft>
                <a:spcPts val="500"/>
              </a:spcAft>
              <a:buClr>
                <a:srgbClr val="FF0000"/>
              </a:buClr>
              <a:buSzPct val="120000"/>
              <a:defRPr/>
            </a:pPr>
            <a:r>
              <a:rPr lang="en-US" sz="2400" dirty="0" smtClean="0">
                <a:latin typeface="+mn-lt"/>
              </a:rPr>
              <a:t>The most frequent needs include: </a:t>
            </a:r>
          </a:p>
          <a:p>
            <a:pPr marL="800100" lvl="1" indent="-342900" eaLnBrk="1" hangingPunct="1">
              <a:buSzPct val="120000"/>
              <a:buFont typeface="Wingdings" pitchFamily="2" charset="2"/>
              <a:buChar char="Ø"/>
              <a:defRPr/>
            </a:pPr>
            <a:r>
              <a:rPr lang="en-US" sz="2400" dirty="0" smtClean="0">
                <a:latin typeface="+mn-lt"/>
              </a:rPr>
              <a:t>financial assistance with rent or utilities</a:t>
            </a:r>
          </a:p>
          <a:p>
            <a:pPr marL="800100" lvl="1" indent="-342900" eaLnBrk="1" hangingPunct="1">
              <a:buSzPct val="120000"/>
              <a:buFont typeface="Wingdings" pitchFamily="2" charset="2"/>
              <a:buChar char="Ø"/>
              <a:defRPr/>
            </a:pPr>
            <a:r>
              <a:rPr lang="en-US" sz="2400" dirty="0" smtClean="0">
                <a:latin typeface="+mn-lt"/>
              </a:rPr>
              <a:t>housing</a:t>
            </a:r>
          </a:p>
          <a:p>
            <a:pPr marL="800100" lvl="1" indent="-342900" eaLnBrk="1" hangingPunct="1">
              <a:buSzPct val="120000"/>
              <a:buFont typeface="Wingdings" pitchFamily="2" charset="2"/>
              <a:buChar char="Ø"/>
              <a:defRPr/>
            </a:pPr>
            <a:r>
              <a:rPr lang="en-US" sz="2400" dirty="0" smtClean="0">
                <a:latin typeface="+mn-lt"/>
              </a:rPr>
              <a:t>food</a:t>
            </a:r>
          </a:p>
          <a:p>
            <a:pPr marL="800100" lvl="1" indent="-342900" eaLnBrk="1" hangingPunct="1">
              <a:buSzPct val="120000"/>
              <a:buFont typeface="Wingdings" pitchFamily="2" charset="2"/>
              <a:buChar char="Ø"/>
              <a:defRPr/>
            </a:pPr>
            <a:r>
              <a:rPr lang="en-US" sz="2400" dirty="0" smtClean="0">
                <a:latin typeface="+mn-lt"/>
              </a:rPr>
              <a:t>where to donate goods</a:t>
            </a:r>
          </a:p>
          <a:p>
            <a:pPr marL="800100" lvl="1" indent="-342900" eaLnBrk="1" hangingPunct="1">
              <a:buSzPct val="120000"/>
              <a:buFont typeface="Wingdings" pitchFamily="2" charset="2"/>
              <a:buChar char="Ø"/>
              <a:defRPr/>
            </a:pPr>
            <a:r>
              <a:rPr lang="en-US" sz="2400" dirty="0" smtClean="0">
                <a:latin typeface="+mn-lt"/>
              </a:rPr>
              <a:t>counseling or support groups</a:t>
            </a:r>
          </a:p>
          <a:p>
            <a:pPr marL="800100" lvl="1" indent="-342900" eaLnBrk="1" hangingPunct="1">
              <a:buSzPct val="120000"/>
              <a:buFont typeface="Wingdings" pitchFamily="2" charset="2"/>
              <a:buChar char="Ø"/>
              <a:defRPr/>
            </a:pPr>
            <a:r>
              <a:rPr lang="en-US" sz="2400" dirty="0" smtClean="0">
                <a:latin typeface="+mn-lt"/>
              </a:rPr>
              <a:t>employment assistance</a:t>
            </a:r>
          </a:p>
          <a:p>
            <a:pPr marL="800100" lvl="1" indent="-342900" eaLnBrk="1" hangingPunct="1">
              <a:buSzPct val="120000"/>
              <a:buFont typeface="Wingdings" pitchFamily="2" charset="2"/>
              <a:buChar char="Ø"/>
              <a:defRPr/>
            </a:pPr>
            <a:r>
              <a:rPr lang="en-US" sz="2400" dirty="0" smtClean="0">
                <a:latin typeface="+mn-lt"/>
              </a:rPr>
              <a:t>legal aid</a:t>
            </a:r>
          </a:p>
          <a:p>
            <a:pPr marL="800100" lvl="1" indent="-342900" eaLnBrk="1" hangingPunct="1">
              <a:buSzPct val="120000"/>
              <a:buFont typeface="Wingdings" pitchFamily="2" charset="2"/>
              <a:buChar char="Ø"/>
              <a:defRPr/>
            </a:pPr>
            <a:r>
              <a:rPr lang="en-US" sz="2400" dirty="0" smtClean="0">
                <a:latin typeface="+mn-lt"/>
              </a:rPr>
              <a:t>parenting classes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71800"/>
            <a:ext cx="7851648" cy="10668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>
              <a:defRPr/>
            </a:pPr>
            <a:r>
              <a:rPr lang="en-US" dirty="0" smtClean="0"/>
              <a:t>I&amp;R Impact Stories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914400"/>
            <a:ext cx="7772400" cy="7620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solidFill>
                  <a:schemeClr val="tx1"/>
                </a:solidFill>
                <a:latin typeface="+mn-lt"/>
              </a:rPr>
              <a:t>What Can 2-1-1 Do For The Community? </a:t>
            </a:r>
            <a:r>
              <a:rPr lang="en-US" sz="4800" dirty="0" smtClean="0">
                <a:solidFill>
                  <a:schemeClr val="tx1"/>
                </a:solidFill>
                <a:latin typeface="+mn-lt"/>
              </a:rPr>
              <a:t> 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57400"/>
            <a:ext cx="8229600" cy="4191000"/>
          </a:xfrm>
        </p:spPr>
        <p:txBody>
          <a:bodyPr/>
          <a:lstStyle/>
          <a:p>
            <a:pPr eaLnBrk="1" hangingPunct="1">
              <a:buClrTx/>
              <a:buFont typeface="Wingdings" pitchFamily="2" charset="2"/>
              <a:buChar char="Ø"/>
            </a:pPr>
            <a:r>
              <a:rPr lang="en-US" sz="2800" dirty="0" smtClean="0"/>
              <a:t>2-1-1 is a useful planning tool. By using aggregate data about types of calls, communities are in a better position to understand and anticipate demand for services and mobilize resources to meet changing needs. </a:t>
            </a:r>
          </a:p>
          <a:p>
            <a:pPr eaLnBrk="1" hangingPunct="1">
              <a:buClrTx/>
              <a:buFont typeface="Wingdings" pitchFamily="2" charset="2"/>
              <a:buChar char="Ø"/>
            </a:pPr>
            <a:r>
              <a:rPr lang="en-US" sz="2800" dirty="0" smtClean="0"/>
              <a:t>2-1-1 can play a pivotal role in time of disasters and public health emergencies to assist in the dissemination of information to our community.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685800"/>
            <a:ext cx="6248400" cy="11430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solidFill>
                  <a:schemeClr val="tx1"/>
                </a:solidFill>
                <a:latin typeface="+mn-lt"/>
              </a:rPr>
              <a:t>Why Is 2-1-1 Good For My Clients and Myself?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2057400"/>
            <a:ext cx="8610600" cy="4419600"/>
          </a:xfrm>
        </p:spPr>
        <p:txBody>
          <a:bodyPr/>
          <a:lstStyle/>
          <a:p>
            <a:pPr eaLnBrk="1" hangingPunct="1">
              <a:buClrTx/>
              <a:buFont typeface="Wingdings" pitchFamily="2" charset="2"/>
              <a:buChar char="Ø"/>
            </a:pPr>
            <a:r>
              <a:rPr lang="en-US" sz="2400" dirty="0" smtClean="0"/>
              <a:t>Free access to the region’s Health and Human Service information 24/7 via telephone and internet.</a:t>
            </a:r>
          </a:p>
          <a:p>
            <a:pPr eaLnBrk="1" hangingPunct="1">
              <a:buClrTx/>
              <a:buFont typeface="Wingdings" pitchFamily="2" charset="2"/>
              <a:buChar char="Ø"/>
            </a:pPr>
            <a:r>
              <a:rPr lang="en-US" sz="2400" dirty="0" smtClean="0"/>
              <a:t>By helping us keep your agency data accurate, we can make sure we are sending you only those people who you are able to serve.</a:t>
            </a:r>
          </a:p>
          <a:p>
            <a:pPr eaLnBrk="1" hangingPunct="1">
              <a:buClrTx/>
              <a:buFont typeface="Wingdings" pitchFamily="2" charset="2"/>
              <a:buChar char="Ø"/>
            </a:pPr>
            <a:r>
              <a:rPr lang="en-US" sz="2400" dirty="0" smtClean="0"/>
              <a:t>Accurate referrals means less wasted time for your staff in redirecting inquiries to your service.</a:t>
            </a:r>
          </a:p>
          <a:p>
            <a:pPr eaLnBrk="1" hangingPunct="1">
              <a:buClrTx/>
              <a:buFont typeface="Wingdings" pitchFamily="2" charset="2"/>
              <a:buChar char="Ø"/>
            </a:pPr>
            <a:r>
              <a:rPr lang="en-US" sz="2400" dirty="0" smtClean="0"/>
              <a:t>Your services will be publicized without any further effort on your part.</a:t>
            </a:r>
          </a:p>
          <a:p>
            <a:pPr eaLnBrk="1" hangingPunct="1">
              <a:buClrTx/>
              <a:buFont typeface="Wingdings" pitchFamily="2" charset="2"/>
              <a:buChar char="Ø"/>
            </a:pPr>
            <a:r>
              <a:rPr lang="en-US" sz="2400" dirty="0" smtClean="0"/>
              <a:t>2-1-1 can save agency time from maintaining your own information on resources, you can simply call or go to the web and get it.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458200" cy="5181600"/>
          </a:xfrm>
        </p:spPr>
        <p:txBody>
          <a:bodyPr/>
          <a:lstStyle/>
          <a:p>
            <a:pPr>
              <a:lnSpc>
                <a:spcPts val="2900"/>
              </a:lnSpc>
            </a:pPr>
            <a:r>
              <a:rPr lang="en-US" sz="3000" smtClean="0"/>
              <a:t>Need speakers or headphones to hear the presentation. No phone connection.</a:t>
            </a:r>
          </a:p>
          <a:p>
            <a:pPr>
              <a:lnSpc>
                <a:spcPts val="2900"/>
              </a:lnSpc>
            </a:pPr>
            <a:r>
              <a:rPr lang="en-US" sz="3000" smtClean="0"/>
              <a:t>Meeting &gt; Manage My Settings &gt; My Connection Speed</a:t>
            </a:r>
          </a:p>
          <a:p>
            <a:pPr lvl="1">
              <a:lnSpc>
                <a:spcPts val="2900"/>
              </a:lnSpc>
            </a:pPr>
            <a:r>
              <a:rPr lang="en-US" sz="3000" i="1" smtClean="0"/>
              <a:t>Dial-up not recommended</a:t>
            </a:r>
          </a:p>
          <a:p>
            <a:pPr>
              <a:lnSpc>
                <a:spcPts val="2900"/>
              </a:lnSpc>
            </a:pPr>
            <a:r>
              <a:rPr lang="en-US" sz="3000" smtClean="0"/>
              <a:t>Questions about presentation </a:t>
            </a:r>
          </a:p>
          <a:p>
            <a:pPr lvl="1">
              <a:lnSpc>
                <a:spcPts val="2900"/>
              </a:lnSpc>
            </a:pPr>
            <a:r>
              <a:rPr lang="en-US" sz="2600" smtClean="0"/>
              <a:t>Type into chat window and hit return.</a:t>
            </a:r>
          </a:p>
          <a:p>
            <a:pPr lvl="1">
              <a:lnSpc>
                <a:spcPts val="2900"/>
              </a:lnSpc>
            </a:pPr>
            <a:r>
              <a:rPr lang="en-US" sz="2600" smtClean="0"/>
              <a:t>During the Q &amp; A period, if you have a web cam/microphone, click the “Raise Hand” icon to indicate that you have a question</a:t>
            </a:r>
          </a:p>
          <a:p>
            <a:pPr lvl="2">
              <a:lnSpc>
                <a:spcPts val="2900"/>
              </a:lnSpc>
            </a:pPr>
            <a:r>
              <a:rPr lang="en-US" sz="2400" smtClean="0"/>
              <a:t>We will activate your microphone</a:t>
            </a:r>
          </a:p>
        </p:txBody>
      </p:sp>
      <p:sp>
        <p:nvSpPr>
          <p:cNvPr id="9219" name="Title 1"/>
          <p:cNvSpPr>
            <a:spLocks noGrp="1"/>
          </p:cNvSpPr>
          <p:nvPr>
            <p:ph type="title"/>
          </p:nvPr>
        </p:nvSpPr>
        <p:spPr>
          <a:xfrm>
            <a:off x="228600" y="990600"/>
            <a:ext cx="9144000" cy="1143000"/>
          </a:xfrm>
        </p:spPr>
        <p:txBody>
          <a:bodyPr/>
          <a:lstStyle/>
          <a:p>
            <a:r>
              <a:rPr lang="en-US" b="1" smtClean="0"/>
              <a:t>Basic Webinar Instructions</a:t>
            </a:r>
          </a:p>
        </p:txBody>
      </p:sp>
      <p:pic>
        <p:nvPicPr>
          <p:cNvPr id="9220" name="Picture 5" descr="agrMDn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0" y="838200"/>
            <a:ext cx="21304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457200"/>
            <a:ext cx="7772400" cy="1401763"/>
          </a:xfrm>
        </p:spPr>
        <p:txBody>
          <a:bodyPr/>
          <a:lstStyle/>
          <a:p>
            <a:pPr algn="ctr" eaLnBrk="1" hangingPunct="1"/>
            <a:r>
              <a:rPr lang="en-US" sz="3600" smtClean="0">
                <a:solidFill>
                  <a:schemeClr val="tx1"/>
                </a:solidFill>
              </a:rPr>
              <a:t>Faster Access To Comprehensive Information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i="1" dirty="0" smtClean="0"/>
              <a:t>“As a Social Worker in an emergency room, I need fast and accurate resource information for my patients before they are discharged.  I access the 2-1-1 website to find all of the information I need, print it out, and give it to my patients to take home with them.”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304800"/>
            <a:ext cx="69342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smtClean="0">
                <a:solidFill>
                  <a:schemeClr val="tx1"/>
                </a:solidFill>
                <a:latin typeface="+mn-lt"/>
              </a:rPr>
              <a:t>For More Information…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Tx/>
              <a:buFont typeface="Wingdings" pitchFamily="2" charset="2"/>
              <a:buChar char="Ø"/>
              <a:defRPr/>
            </a:pPr>
            <a:r>
              <a:rPr lang="en-US" dirty="0" smtClean="0"/>
              <a:t>For national information visit </a:t>
            </a:r>
            <a:r>
              <a:rPr lang="en-US" dirty="0" smtClean="0">
                <a:hlinkClick r:id="rId2"/>
              </a:rPr>
              <a:t>www.211us.org</a:t>
            </a:r>
            <a:endParaRPr lang="en-US" dirty="0" smtClean="0"/>
          </a:p>
          <a:p>
            <a:pPr eaLnBrk="1" hangingPunct="1">
              <a:lnSpc>
                <a:spcPct val="90000"/>
              </a:lnSpc>
              <a:buClrTx/>
              <a:buFont typeface="Wingdings" pitchFamily="2" charset="2"/>
              <a:buChar char="Ø"/>
              <a:defRPr/>
            </a:pPr>
            <a:r>
              <a:rPr lang="en-US" dirty="0" smtClean="0"/>
              <a:t>To find your regional 211visit </a:t>
            </a:r>
            <a:r>
              <a:rPr lang="en-US" dirty="0" smtClean="0">
                <a:hlinkClick r:id="rId3"/>
              </a:rPr>
              <a:t>www.211.org</a:t>
            </a:r>
            <a:endParaRPr lang="en-US" dirty="0" smtClean="0"/>
          </a:p>
          <a:p>
            <a:pPr marL="0" indent="0" eaLnBrk="1" hangingPunct="1">
              <a:lnSpc>
                <a:spcPct val="90000"/>
              </a:lnSpc>
              <a:buClrTx/>
              <a:buFont typeface="Wingdings 2" pitchFamily="18" charset="2"/>
              <a:buNone/>
              <a:defRPr/>
            </a:pPr>
            <a:r>
              <a:rPr lang="en-US" dirty="0" smtClean="0"/>
              <a:t>Specialized I&amp;R:</a:t>
            </a:r>
          </a:p>
          <a:p>
            <a:pPr eaLnBrk="1" hangingPunct="1">
              <a:lnSpc>
                <a:spcPct val="90000"/>
              </a:lnSpc>
              <a:buClrTx/>
              <a:buFont typeface="Wingdings" pitchFamily="2" charset="2"/>
              <a:buChar char="Ø"/>
              <a:defRPr/>
            </a:pPr>
            <a:r>
              <a:rPr lang="en-US" dirty="0" smtClean="0"/>
              <a:t>Aging and Disability Resource Centers: </a:t>
            </a:r>
          </a:p>
          <a:p>
            <a:pPr marL="0" indent="0" eaLnBrk="1" hangingPunct="1">
              <a:lnSpc>
                <a:spcPct val="90000"/>
              </a:lnSpc>
              <a:buClrTx/>
              <a:buFont typeface="Wingdings 2" pitchFamily="18" charset="2"/>
              <a:buNone/>
              <a:defRPr/>
            </a:pPr>
            <a:r>
              <a:rPr lang="en-US" dirty="0" smtClean="0">
                <a:hlinkClick r:id="rId4"/>
              </a:rPr>
              <a:t>http://www.adrc-tae.acl.gov/tiki-index.php?page=HomePage&amp;view=ADRC&amp;submitter=Select+Program</a:t>
            </a:r>
            <a:endParaRPr lang="en-US" dirty="0" smtClean="0"/>
          </a:p>
          <a:p>
            <a:pPr eaLnBrk="1" hangingPunct="1">
              <a:lnSpc>
                <a:spcPct val="90000"/>
              </a:lnSpc>
              <a:buClrTx/>
              <a:buFont typeface="Wingdings" pitchFamily="2" charset="2"/>
              <a:buChar char="Ø"/>
              <a:defRPr/>
            </a:pPr>
            <a:r>
              <a:rPr lang="en-US" dirty="0" smtClean="0"/>
              <a:t>National Association of States United for Aging and Disabilities: </a:t>
            </a:r>
            <a:r>
              <a:rPr lang="en-US" dirty="0" smtClean="0">
                <a:hlinkClick r:id="rId5"/>
              </a:rPr>
              <a:t>http://www.nasuad.org</a:t>
            </a:r>
            <a:r>
              <a:rPr lang="en-US" dirty="0" smtClean="0"/>
              <a:t> </a:t>
            </a:r>
          </a:p>
          <a:p>
            <a:pPr eaLnBrk="1" hangingPunct="1">
              <a:lnSpc>
                <a:spcPct val="90000"/>
              </a:lnSpc>
              <a:buClrTx/>
              <a:buFont typeface="Wingdings" pitchFamily="2" charset="2"/>
              <a:buChar char="Ø"/>
              <a:defRPr/>
            </a:pPr>
            <a:r>
              <a:rPr lang="en-US" dirty="0" smtClean="0"/>
              <a:t>To connect with your closest crisis center 1-800-273-TALK (8255) or visit </a:t>
            </a:r>
            <a:r>
              <a:rPr lang="en-US" dirty="0" smtClean="0">
                <a:hlinkClick r:id="rId6"/>
              </a:rPr>
              <a:t>www.suicidepreventionlifeline.org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458200" cy="4267200"/>
          </a:xfrm>
        </p:spPr>
        <p:txBody>
          <a:bodyPr>
            <a:normAutofit/>
          </a:bodyPr>
          <a:lstStyle/>
          <a:p>
            <a:pPr>
              <a:lnSpc>
                <a:spcPts val="2900"/>
              </a:lnSpc>
              <a:defRPr/>
            </a:pPr>
            <a:r>
              <a:rPr lang="en-US" sz="3000" dirty="0" smtClean="0"/>
              <a:t>4 quick survey questions</a:t>
            </a:r>
          </a:p>
          <a:p>
            <a:pPr>
              <a:lnSpc>
                <a:spcPts val="2900"/>
              </a:lnSpc>
              <a:defRPr/>
            </a:pPr>
            <a:r>
              <a:rPr lang="en-US" sz="3000" dirty="0" smtClean="0"/>
              <a:t>Session recorded and archived with PowerPoint files at </a:t>
            </a:r>
            <a:r>
              <a:rPr lang="en-US" sz="3000" dirty="0">
                <a:hlinkClick r:id="rId2"/>
              </a:rPr>
              <a:t>http://</a:t>
            </a:r>
            <a:r>
              <a:rPr lang="en-US" sz="3000" dirty="0" smtClean="0">
                <a:hlinkClick r:id="rId2"/>
              </a:rPr>
              <a:t>agrability.org/Online-Training/archived</a:t>
            </a:r>
            <a:r>
              <a:rPr lang="en-US" sz="3000" dirty="0" smtClean="0"/>
              <a:t> along with resource materials</a:t>
            </a:r>
          </a:p>
          <a:p>
            <a:pPr>
              <a:lnSpc>
                <a:spcPts val="2900"/>
              </a:lnSpc>
              <a:defRPr/>
            </a:pPr>
            <a:r>
              <a:rPr lang="en-US" sz="3000" dirty="0" smtClean="0"/>
              <a:t>Problems</a:t>
            </a:r>
            <a:r>
              <a:rPr lang="en-US" sz="3000" dirty="0"/>
              <a:t>: use chat window or email </a:t>
            </a:r>
            <a:r>
              <a:rPr lang="en-US" sz="3000" dirty="0" smtClean="0">
                <a:solidFill>
                  <a:schemeClr val="accent2"/>
                </a:solidFill>
                <a:hlinkClick r:id="rId3"/>
              </a:rPr>
              <a:t>agrability@agrability.org</a:t>
            </a:r>
            <a:r>
              <a:rPr lang="en-US" sz="3000" dirty="0" smtClean="0">
                <a:solidFill>
                  <a:schemeClr val="accent2"/>
                </a:solidFill>
              </a:rPr>
              <a:t> </a:t>
            </a:r>
            <a:r>
              <a:rPr lang="en-US" sz="3000" dirty="0" smtClean="0"/>
              <a:t>  </a:t>
            </a:r>
            <a:endParaRPr lang="en-US" sz="3000" dirty="0"/>
          </a:p>
          <a:p>
            <a:pPr marL="109728" indent="0">
              <a:lnSpc>
                <a:spcPts val="2900"/>
              </a:lnSpc>
              <a:buFont typeface="Wingdings 2" pitchFamily="18" charset="2"/>
              <a:buNone/>
              <a:defRPr/>
            </a:pPr>
            <a:endParaRPr lang="en-US" dirty="0" smtClean="0"/>
          </a:p>
        </p:txBody>
      </p:sp>
      <p:sp>
        <p:nvSpPr>
          <p:cNvPr id="51202" name="Title 1"/>
          <p:cNvSpPr>
            <a:spLocks noGrp="1"/>
          </p:cNvSpPr>
          <p:nvPr>
            <p:ph type="title"/>
          </p:nvPr>
        </p:nvSpPr>
        <p:spPr>
          <a:xfrm>
            <a:off x="304800" y="1066800"/>
            <a:ext cx="88392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b="1" dirty="0">
                <a:latin typeface="+mn-lt"/>
              </a:rPr>
              <a:t>Basic Webinar Instructions</a:t>
            </a:r>
          </a:p>
        </p:txBody>
      </p:sp>
      <p:pic>
        <p:nvPicPr>
          <p:cNvPr id="10244" name="Picture 5" descr="agrMDns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59575" y="838200"/>
            <a:ext cx="21304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55838"/>
            <a:ext cx="8229600" cy="452596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000" dirty="0" smtClean="0"/>
              <a:t>Disconnection with presenters</a:t>
            </a:r>
          </a:p>
          <a:p>
            <a:pPr lvl="1">
              <a:defRPr/>
            </a:pPr>
            <a:r>
              <a:rPr lang="en-US" sz="3000" dirty="0" smtClean="0"/>
              <a:t>Hang on – we’ll reconnect as soon as possible</a:t>
            </a:r>
          </a:p>
          <a:p>
            <a:pPr>
              <a:defRPr/>
            </a:pPr>
            <a:r>
              <a:rPr lang="en-US" sz="3000" dirty="0" smtClean="0"/>
              <a:t>Disconnection with participants</a:t>
            </a:r>
          </a:p>
          <a:p>
            <a:pPr lvl="1">
              <a:defRPr/>
            </a:pPr>
            <a:r>
              <a:rPr lang="en-US" sz="3000" dirty="0" smtClean="0"/>
              <a:t>Log in again</a:t>
            </a:r>
          </a:p>
          <a:p>
            <a:pPr marL="393192" lvl="1" indent="0">
              <a:buFont typeface="Wingdings 2" pitchFamily="18" charset="2"/>
              <a:buNone/>
              <a:defRPr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b="1" dirty="0" smtClean="0">
                <a:latin typeface="+mn-lt"/>
              </a:rPr>
              <a:t>Known Webinar Issues</a:t>
            </a:r>
            <a:endParaRPr lang="en-US" b="1" dirty="0">
              <a:latin typeface="+mn-lt"/>
            </a:endParaRPr>
          </a:p>
        </p:txBody>
      </p:sp>
      <p:pic>
        <p:nvPicPr>
          <p:cNvPr id="11268" name="Picture 5" descr="agrMDn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1800" y="1020763"/>
            <a:ext cx="21304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Content Placeholder 2"/>
          <p:cNvSpPr>
            <a:spLocks noGrp="1"/>
          </p:cNvSpPr>
          <p:nvPr>
            <p:ph idx="1"/>
          </p:nvPr>
        </p:nvSpPr>
        <p:spPr>
          <a:xfrm>
            <a:off x="457200" y="2179638"/>
            <a:ext cx="8153400" cy="4754562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sz="2400" dirty="0" smtClean="0"/>
              <a:t>AgrAbility: USDA-sponsored program that assists farmers, ranchers, and other agricultural workers with disabilities.</a:t>
            </a:r>
          </a:p>
          <a:p>
            <a:pPr lvl="1">
              <a:defRPr/>
            </a:pPr>
            <a:r>
              <a:rPr lang="en-US" dirty="0" smtClean="0"/>
              <a:t>Partners land grant universities with disability services organizations</a:t>
            </a:r>
          </a:p>
          <a:p>
            <a:pPr lvl="1">
              <a:defRPr/>
            </a:pPr>
            <a:r>
              <a:rPr lang="en-US" dirty="0" smtClean="0"/>
              <a:t>Currently 23 projects covering 25 states</a:t>
            </a:r>
          </a:p>
          <a:p>
            <a:pPr lvl="1">
              <a:defRPr/>
            </a:pPr>
            <a:r>
              <a:rPr lang="en-US" dirty="0" smtClean="0"/>
              <a:t>National AgrAbility Project: Led by Purdue’s Breaking New Ground Resource Center. Partners include:</a:t>
            </a:r>
          </a:p>
          <a:p>
            <a:pPr lvl="2">
              <a:defRPr/>
            </a:pPr>
            <a:r>
              <a:rPr lang="en-US" sz="2000" dirty="0" smtClean="0"/>
              <a:t>Goodwill of the Finger Lakes</a:t>
            </a:r>
          </a:p>
          <a:p>
            <a:pPr lvl="2">
              <a:defRPr/>
            </a:pPr>
            <a:r>
              <a:rPr lang="en-US" sz="2000" dirty="0" smtClean="0"/>
              <a:t>The Arthritis Foundation, Heartland Region</a:t>
            </a:r>
          </a:p>
          <a:p>
            <a:pPr lvl="2">
              <a:defRPr/>
            </a:pPr>
            <a:r>
              <a:rPr lang="en-US" sz="2000" dirty="0" smtClean="0"/>
              <a:t>The University of Illinois at Urbana-Champaign</a:t>
            </a:r>
          </a:p>
          <a:p>
            <a:pPr lvl="2">
              <a:defRPr/>
            </a:pPr>
            <a:r>
              <a:rPr lang="en-US" sz="2000" dirty="0" smtClean="0"/>
              <a:t>Colorado State University</a:t>
            </a:r>
          </a:p>
          <a:p>
            <a:pPr lvl="1">
              <a:defRPr/>
            </a:pPr>
            <a:r>
              <a:rPr lang="en-US" dirty="0" smtClean="0"/>
              <a:t>More information available at </a:t>
            </a:r>
            <a:r>
              <a:rPr lang="en-US" dirty="0" smtClean="0">
                <a:hlinkClick r:id="rId2"/>
              </a:rPr>
              <a:t>www.agrability.org</a:t>
            </a:r>
            <a:endParaRPr lang="en-US" dirty="0" smtClean="0"/>
          </a:p>
        </p:txBody>
      </p:sp>
      <p:pic>
        <p:nvPicPr>
          <p:cNvPr id="12291" name="Picture 5" descr="agrMDns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0" y="838200"/>
            <a:ext cx="42608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7171" name="Picture 2" descr="BD0491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2362200"/>
            <a:ext cx="1141413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Picture 3" descr="BD0491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2362200"/>
            <a:ext cx="1141413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4" descr="BD0491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3657600"/>
            <a:ext cx="1141413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5" descr="BD0491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4495800"/>
            <a:ext cx="1141413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5" name="Picture 6" descr="BD0491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3600" y="4343400"/>
            <a:ext cx="1141413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6" name="Picture 7" descr="BD0491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5200" y="4648200"/>
            <a:ext cx="1141413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7" name="Picture 8" descr="BD0491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4343400"/>
            <a:ext cx="1141413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8" name="Picture 9" descr="BD0491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24600" y="4724400"/>
            <a:ext cx="1141413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179" name="AutoShape 10"/>
          <p:cNvCxnSpPr>
            <a:cxnSpLocks noChangeShapeType="1"/>
          </p:cNvCxnSpPr>
          <p:nvPr/>
        </p:nvCxnSpPr>
        <p:spPr bwMode="auto">
          <a:xfrm flipH="1" flipV="1">
            <a:off x="1143000" y="1524000"/>
            <a:ext cx="950913" cy="944563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7180" name="AutoShape 11"/>
          <p:cNvCxnSpPr>
            <a:cxnSpLocks noChangeShapeType="1"/>
          </p:cNvCxnSpPr>
          <p:nvPr/>
        </p:nvCxnSpPr>
        <p:spPr bwMode="auto">
          <a:xfrm flipH="1" flipV="1">
            <a:off x="990600" y="1143000"/>
            <a:ext cx="1714500" cy="2895600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7181" name="AutoShape 12"/>
          <p:cNvCxnSpPr>
            <a:cxnSpLocks noChangeShapeType="1"/>
          </p:cNvCxnSpPr>
          <p:nvPr/>
        </p:nvCxnSpPr>
        <p:spPr bwMode="auto">
          <a:xfrm flipH="1" flipV="1">
            <a:off x="1066800" y="1524000"/>
            <a:ext cx="1600200" cy="2667000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7182" name="AutoShape 13"/>
          <p:cNvCxnSpPr>
            <a:cxnSpLocks noChangeShapeType="1"/>
          </p:cNvCxnSpPr>
          <p:nvPr/>
        </p:nvCxnSpPr>
        <p:spPr bwMode="auto">
          <a:xfrm flipH="1" flipV="1">
            <a:off x="1600200" y="2057400"/>
            <a:ext cx="3009900" cy="2667000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7183" name="AutoShape 14"/>
          <p:cNvCxnSpPr>
            <a:cxnSpLocks noChangeShapeType="1"/>
          </p:cNvCxnSpPr>
          <p:nvPr/>
        </p:nvCxnSpPr>
        <p:spPr bwMode="auto">
          <a:xfrm flipH="1" flipV="1">
            <a:off x="1600200" y="2286000"/>
            <a:ext cx="4419600" cy="2667000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7184" name="AutoShape 15"/>
          <p:cNvCxnSpPr>
            <a:cxnSpLocks noChangeShapeType="1"/>
          </p:cNvCxnSpPr>
          <p:nvPr/>
        </p:nvCxnSpPr>
        <p:spPr bwMode="auto">
          <a:xfrm>
            <a:off x="1600200" y="2743200"/>
            <a:ext cx="5676900" cy="2667000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7185" name="AutoShape 16"/>
          <p:cNvCxnSpPr>
            <a:cxnSpLocks noChangeShapeType="1"/>
          </p:cNvCxnSpPr>
          <p:nvPr/>
        </p:nvCxnSpPr>
        <p:spPr bwMode="auto">
          <a:xfrm>
            <a:off x="1066800" y="1447800"/>
            <a:ext cx="6515100" cy="2239963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7186" name="AutoShape 17"/>
          <p:cNvCxnSpPr>
            <a:cxnSpLocks noChangeShapeType="1"/>
          </p:cNvCxnSpPr>
          <p:nvPr/>
        </p:nvCxnSpPr>
        <p:spPr bwMode="auto">
          <a:xfrm>
            <a:off x="1143000" y="1676400"/>
            <a:ext cx="6392863" cy="868363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</p:cxnSp>
      <p:sp>
        <p:nvSpPr>
          <p:cNvPr id="7187" name="Oval 18"/>
          <p:cNvSpPr>
            <a:spLocks noChangeArrowheads="1"/>
          </p:cNvSpPr>
          <p:nvPr/>
        </p:nvSpPr>
        <p:spPr bwMode="auto">
          <a:xfrm>
            <a:off x="1981200" y="685800"/>
            <a:ext cx="1600200" cy="914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1400" b="1">
                <a:solidFill>
                  <a:schemeClr val="bg2"/>
                </a:solidFill>
                <a:latin typeface="Arial" charset="0"/>
              </a:rPr>
              <a:t>My child is</a:t>
            </a:r>
          </a:p>
          <a:p>
            <a:pPr algn="ctr"/>
            <a:r>
              <a:rPr lang="en-US" altLang="en-US" sz="1400" b="1">
                <a:solidFill>
                  <a:schemeClr val="bg2"/>
                </a:solidFill>
                <a:latin typeface="Arial" charset="0"/>
              </a:rPr>
              <a:t> on drugs</a:t>
            </a:r>
          </a:p>
        </p:txBody>
      </p:sp>
      <p:cxnSp>
        <p:nvCxnSpPr>
          <p:cNvPr id="7188" name="AutoShape 19"/>
          <p:cNvCxnSpPr>
            <a:cxnSpLocks noChangeShapeType="1"/>
            <a:stCxn id="7187" idx="4"/>
            <a:endCxn id="0" idx="3"/>
          </p:cNvCxnSpPr>
          <p:nvPr/>
        </p:nvCxnSpPr>
        <p:spPr bwMode="auto">
          <a:xfrm flipH="1">
            <a:off x="1674813" y="1600200"/>
            <a:ext cx="1106487" cy="1325563"/>
          </a:xfrm>
          <a:prstGeom prst="straightConnector1">
            <a:avLst/>
          </a:prstGeom>
          <a:noFill/>
          <a:ln w="19050">
            <a:solidFill>
              <a:srgbClr val="FFFF00"/>
            </a:solidFill>
            <a:round/>
            <a:headEnd/>
            <a:tailEnd/>
          </a:ln>
          <a:effectLst/>
        </p:spPr>
      </p:cxnSp>
      <p:cxnSp>
        <p:nvCxnSpPr>
          <p:cNvPr id="7189" name="AutoShape 20"/>
          <p:cNvCxnSpPr>
            <a:cxnSpLocks noChangeShapeType="1"/>
          </p:cNvCxnSpPr>
          <p:nvPr/>
        </p:nvCxnSpPr>
        <p:spPr bwMode="auto">
          <a:xfrm flipH="1">
            <a:off x="2133600" y="2514600"/>
            <a:ext cx="801688" cy="2239963"/>
          </a:xfrm>
          <a:prstGeom prst="straightConnector1">
            <a:avLst/>
          </a:prstGeom>
          <a:noFill/>
          <a:ln w="19050">
            <a:solidFill>
              <a:srgbClr val="FFFF00"/>
            </a:solidFill>
            <a:round/>
            <a:headEnd/>
            <a:tailEnd/>
          </a:ln>
          <a:effectLst/>
        </p:spPr>
      </p:cxnSp>
      <p:cxnSp>
        <p:nvCxnSpPr>
          <p:cNvPr id="7190" name="AutoShape 21"/>
          <p:cNvCxnSpPr>
            <a:cxnSpLocks noChangeShapeType="1"/>
            <a:stCxn id="7187" idx="4"/>
            <a:endCxn id="0" idx="0"/>
          </p:cNvCxnSpPr>
          <p:nvPr/>
        </p:nvCxnSpPr>
        <p:spPr bwMode="auto">
          <a:xfrm flipH="1">
            <a:off x="2705100" y="1600200"/>
            <a:ext cx="76200" cy="2743200"/>
          </a:xfrm>
          <a:prstGeom prst="straightConnector1">
            <a:avLst/>
          </a:prstGeom>
          <a:noFill/>
          <a:ln w="19050">
            <a:solidFill>
              <a:srgbClr val="FFFF00"/>
            </a:solidFill>
            <a:round/>
            <a:headEnd/>
            <a:tailEnd/>
          </a:ln>
          <a:effectLst/>
        </p:spPr>
      </p:cxnSp>
      <p:cxnSp>
        <p:nvCxnSpPr>
          <p:cNvPr id="7191" name="AutoShape 22"/>
          <p:cNvCxnSpPr>
            <a:cxnSpLocks noChangeShapeType="1"/>
            <a:stCxn id="7187" idx="4"/>
          </p:cNvCxnSpPr>
          <p:nvPr/>
        </p:nvCxnSpPr>
        <p:spPr bwMode="auto">
          <a:xfrm>
            <a:off x="2781300" y="1600200"/>
            <a:ext cx="1333500" cy="2667000"/>
          </a:xfrm>
          <a:prstGeom prst="straightConnector1">
            <a:avLst/>
          </a:prstGeom>
          <a:noFill/>
          <a:ln w="19050">
            <a:solidFill>
              <a:srgbClr val="FFFF00"/>
            </a:solidFill>
            <a:round/>
            <a:headEnd/>
            <a:tailEnd/>
          </a:ln>
          <a:effectLst/>
        </p:spPr>
      </p:cxnSp>
      <p:cxnSp>
        <p:nvCxnSpPr>
          <p:cNvPr id="7192" name="AutoShape 23"/>
          <p:cNvCxnSpPr>
            <a:cxnSpLocks noChangeShapeType="1"/>
            <a:stCxn id="7187" idx="4"/>
            <a:endCxn id="0" idx="0"/>
          </p:cNvCxnSpPr>
          <p:nvPr/>
        </p:nvCxnSpPr>
        <p:spPr bwMode="auto">
          <a:xfrm>
            <a:off x="2781300" y="1600200"/>
            <a:ext cx="2743200" cy="2743200"/>
          </a:xfrm>
          <a:prstGeom prst="straightConnector1">
            <a:avLst/>
          </a:prstGeom>
          <a:noFill/>
          <a:ln w="19050">
            <a:solidFill>
              <a:srgbClr val="FFFF00"/>
            </a:solidFill>
            <a:round/>
            <a:headEnd/>
            <a:tailEnd/>
          </a:ln>
          <a:effectLst/>
        </p:spPr>
      </p:cxnSp>
      <p:cxnSp>
        <p:nvCxnSpPr>
          <p:cNvPr id="7193" name="AutoShape 24"/>
          <p:cNvCxnSpPr>
            <a:cxnSpLocks noChangeShapeType="1"/>
            <a:stCxn id="7187" idx="4"/>
            <a:endCxn id="0" idx="0"/>
          </p:cNvCxnSpPr>
          <p:nvPr/>
        </p:nvCxnSpPr>
        <p:spPr bwMode="auto">
          <a:xfrm>
            <a:off x="2781300" y="1600200"/>
            <a:ext cx="4114800" cy="3124200"/>
          </a:xfrm>
          <a:prstGeom prst="straightConnector1">
            <a:avLst/>
          </a:prstGeom>
          <a:noFill/>
          <a:ln w="19050">
            <a:solidFill>
              <a:srgbClr val="FFFF00"/>
            </a:solidFill>
            <a:round/>
            <a:headEnd/>
            <a:tailEnd/>
          </a:ln>
          <a:effectLst/>
        </p:spPr>
      </p:cxnSp>
      <p:cxnSp>
        <p:nvCxnSpPr>
          <p:cNvPr id="7194" name="AutoShape 25"/>
          <p:cNvCxnSpPr>
            <a:cxnSpLocks noChangeShapeType="1"/>
            <a:stCxn id="7187" idx="4"/>
            <a:endCxn id="0" idx="1"/>
          </p:cNvCxnSpPr>
          <p:nvPr/>
        </p:nvCxnSpPr>
        <p:spPr bwMode="auto">
          <a:xfrm>
            <a:off x="2781300" y="1600200"/>
            <a:ext cx="4762500" cy="2620963"/>
          </a:xfrm>
          <a:prstGeom prst="straightConnector1">
            <a:avLst/>
          </a:prstGeom>
          <a:noFill/>
          <a:ln w="19050">
            <a:solidFill>
              <a:srgbClr val="FFFF00"/>
            </a:solidFill>
            <a:round/>
            <a:headEnd/>
            <a:tailEnd/>
          </a:ln>
          <a:effectLst/>
        </p:spPr>
      </p:cxnSp>
      <p:cxnSp>
        <p:nvCxnSpPr>
          <p:cNvPr id="7195" name="AutoShape 26"/>
          <p:cNvCxnSpPr>
            <a:cxnSpLocks noChangeShapeType="1"/>
            <a:stCxn id="7187" idx="4"/>
            <a:endCxn id="0" idx="1"/>
          </p:cNvCxnSpPr>
          <p:nvPr/>
        </p:nvCxnSpPr>
        <p:spPr bwMode="auto">
          <a:xfrm>
            <a:off x="2781300" y="1600200"/>
            <a:ext cx="4686300" cy="1325563"/>
          </a:xfrm>
          <a:prstGeom prst="straightConnector1">
            <a:avLst/>
          </a:prstGeom>
          <a:noFill/>
          <a:ln w="19050">
            <a:solidFill>
              <a:srgbClr val="FFFF00"/>
            </a:solidFill>
            <a:round/>
            <a:headEnd/>
            <a:tailEnd/>
          </a:ln>
          <a:effectLst/>
        </p:spPr>
      </p:cxnSp>
      <p:sp>
        <p:nvSpPr>
          <p:cNvPr id="7196" name="Oval 27"/>
          <p:cNvSpPr>
            <a:spLocks noChangeArrowheads="1"/>
          </p:cNvSpPr>
          <p:nvPr/>
        </p:nvSpPr>
        <p:spPr bwMode="auto">
          <a:xfrm>
            <a:off x="3733800" y="609600"/>
            <a:ext cx="1600200" cy="914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1400" b="1">
                <a:solidFill>
                  <a:schemeClr val="bg2"/>
                </a:solidFill>
                <a:latin typeface="Arial" charset="0"/>
              </a:rPr>
              <a:t>I want to</a:t>
            </a:r>
          </a:p>
          <a:p>
            <a:pPr algn="ctr"/>
            <a:r>
              <a:rPr lang="en-US" altLang="en-US" sz="1400" b="1">
                <a:solidFill>
                  <a:schemeClr val="bg2"/>
                </a:solidFill>
                <a:latin typeface="Arial" charset="0"/>
              </a:rPr>
              <a:t>kill myself</a:t>
            </a:r>
          </a:p>
        </p:txBody>
      </p:sp>
      <p:cxnSp>
        <p:nvCxnSpPr>
          <p:cNvPr id="7197" name="AutoShape 28"/>
          <p:cNvCxnSpPr>
            <a:cxnSpLocks noChangeShapeType="1"/>
            <a:stCxn id="7196" idx="4"/>
            <a:endCxn id="0" idx="3"/>
          </p:cNvCxnSpPr>
          <p:nvPr/>
        </p:nvCxnSpPr>
        <p:spPr bwMode="auto">
          <a:xfrm flipH="1">
            <a:off x="1674813" y="1524000"/>
            <a:ext cx="2859087" cy="1401763"/>
          </a:xfrm>
          <a:prstGeom prst="straightConnector1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/>
        </p:spPr>
      </p:cxnSp>
      <p:cxnSp>
        <p:nvCxnSpPr>
          <p:cNvPr id="7198" name="AutoShape 29"/>
          <p:cNvCxnSpPr>
            <a:cxnSpLocks noChangeShapeType="1"/>
            <a:stCxn id="7196" idx="4"/>
            <a:endCxn id="0" idx="0"/>
          </p:cNvCxnSpPr>
          <p:nvPr/>
        </p:nvCxnSpPr>
        <p:spPr bwMode="auto">
          <a:xfrm flipH="1">
            <a:off x="2705100" y="1524000"/>
            <a:ext cx="1828800" cy="2819400"/>
          </a:xfrm>
          <a:prstGeom prst="straightConnector1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/>
        </p:spPr>
      </p:cxnSp>
      <p:cxnSp>
        <p:nvCxnSpPr>
          <p:cNvPr id="7199" name="AutoShape 30"/>
          <p:cNvCxnSpPr>
            <a:cxnSpLocks noChangeShapeType="1"/>
          </p:cNvCxnSpPr>
          <p:nvPr/>
        </p:nvCxnSpPr>
        <p:spPr bwMode="auto">
          <a:xfrm flipH="1">
            <a:off x="1447800" y="2057400"/>
            <a:ext cx="2552700" cy="2239963"/>
          </a:xfrm>
          <a:prstGeom prst="straightConnector1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/>
        </p:spPr>
      </p:cxnSp>
      <p:cxnSp>
        <p:nvCxnSpPr>
          <p:cNvPr id="7200" name="AutoShape 31"/>
          <p:cNvCxnSpPr>
            <a:cxnSpLocks noChangeShapeType="1"/>
            <a:stCxn id="7196" idx="4"/>
            <a:endCxn id="0" idx="0"/>
          </p:cNvCxnSpPr>
          <p:nvPr/>
        </p:nvCxnSpPr>
        <p:spPr bwMode="auto">
          <a:xfrm flipH="1">
            <a:off x="4076700" y="1524000"/>
            <a:ext cx="457200" cy="3124200"/>
          </a:xfrm>
          <a:prstGeom prst="straightConnector1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/>
        </p:spPr>
      </p:cxnSp>
      <p:cxnSp>
        <p:nvCxnSpPr>
          <p:cNvPr id="7201" name="AutoShape 32"/>
          <p:cNvCxnSpPr>
            <a:cxnSpLocks noChangeShapeType="1"/>
            <a:stCxn id="7196" idx="4"/>
            <a:endCxn id="0" idx="0"/>
          </p:cNvCxnSpPr>
          <p:nvPr/>
        </p:nvCxnSpPr>
        <p:spPr bwMode="auto">
          <a:xfrm>
            <a:off x="4533900" y="1524000"/>
            <a:ext cx="990600" cy="2819400"/>
          </a:xfrm>
          <a:prstGeom prst="straightConnector1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/>
        </p:spPr>
      </p:cxnSp>
      <p:cxnSp>
        <p:nvCxnSpPr>
          <p:cNvPr id="7202" name="AutoShape 33"/>
          <p:cNvCxnSpPr>
            <a:cxnSpLocks noChangeShapeType="1"/>
            <a:stCxn id="7196" idx="4"/>
            <a:endCxn id="0" idx="0"/>
          </p:cNvCxnSpPr>
          <p:nvPr/>
        </p:nvCxnSpPr>
        <p:spPr bwMode="auto">
          <a:xfrm>
            <a:off x="4533900" y="1524000"/>
            <a:ext cx="2362200" cy="3200400"/>
          </a:xfrm>
          <a:prstGeom prst="straightConnector1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/>
        </p:spPr>
      </p:cxnSp>
      <p:cxnSp>
        <p:nvCxnSpPr>
          <p:cNvPr id="7203" name="AutoShape 34"/>
          <p:cNvCxnSpPr>
            <a:cxnSpLocks noChangeShapeType="1"/>
            <a:stCxn id="7196" idx="4"/>
            <a:endCxn id="0" idx="1"/>
          </p:cNvCxnSpPr>
          <p:nvPr/>
        </p:nvCxnSpPr>
        <p:spPr bwMode="auto">
          <a:xfrm>
            <a:off x="4533900" y="1524000"/>
            <a:ext cx="3009900" cy="2697163"/>
          </a:xfrm>
          <a:prstGeom prst="straightConnector1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/>
        </p:spPr>
      </p:cxnSp>
      <p:cxnSp>
        <p:nvCxnSpPr>
          <p:cNvPr id="7204" name="AutoShape 35"/>
          <p:cNvCxnSpPr>
            <a:cxnSpLocks noChangeShapeType="1"/>
            <a:stCxn id="7196" idx="4"/>
          </p:cNvCxnSpPr>
          <p:nvPr/>
        </p:nvCxnSpPr>
        <p:spPr bwMode="auto">
          <a:xfrm>
            <a:off x="4533900" y="1524000"/>
            <a:ext cx="2705100" cy="952500"/>
          </a:xfrm>
          <a:prstGeom prst="straightConnector1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/>
        </p:spPr>
      </p:cxnSp>
      <p:sp>
        <p:nvSpPr>
          <p:cNvPr id="7205" name="Oval 36"/>
          <p:cNvSpPr>
            <a:spLocks noChangeArrowheads="1"/>
          </p:cNvSpPr>
          <p:nvPr/>
        </p:nvSpPr>
        <p:spPr bwMode="auto">
          <a:xfrm>
            <a:off x="5486400" y="609600"/>
            <a:ext cx="1600200" cy="914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1400" b="1">
                <a:solidFill>
                  <a:schemeClr val="bg2"/>
                </a:solidFill>
                <a:latin typeface="Arial" charset="0"/>
              </a:rPr>
              <a:t>I need to find </a:t>
            </a:r>
          </a:p>
          <a:p>
            <a:pPr algn="ctr"/>
            <a:r>
              <a:rPr lang="en-US" altLang="en-US" sz="1400" b="1">
                <a:solidFill>
                  <a:schemeClr val="bg2"/>
                </a:solidFill>
                <a:latin typeface="Arial" charset="0"/>
              </a:rPr>
              <a:t>childcare</a:t>
            </a:r>
            <a:endParaRPr lang="en-US" altLang="en-US" sz="1400" b="1">
              <a:solidFill>
                <a:schemeClr val="bg1"/>
              </a:solidFill>
              <a:latin typeface="Arial" charset="0"/>
            </a:endParaRPr>
          </a:p>
        </p:txBody>
      </p:sp>
      <p:cxnSp>
        <p:nvCxnSpPr>
          <p:cNvPr id="7206" name="AutoShape 37"/>
          <p:cNvCxnSpPr>
            <a:cxnSpLocks noChangeShapeType="1"/>
            <a:stCxn id="7205" idx="4"/>
            <a:endCxn id="0" idx="3"/>
          </p:cNvCxnSpPr>
          <p:nvPr/>
        </p:nvCxnSpPr>
        <p:spPr bwMode="auto">
          <a:xfrm flipH="1">
            <a:off x="1674813" y="1524000"/>
            <a:ext cx="4611687" cy="1401763"/>
          </a:xfrm>
          <a:prstGeom prst="straightConnector1">
            <a:avLst/>
          </a:prstGeom>
          <a:noFill/>
          <a:ln w="9525">
            <a:solidFill>
              <a:srgbClr val="339966"/>
            </a:solidFill>
            <a:round/>
            <a:headEnd/>
            <a:tailEnd/>
          </a:ln>
          <a:effectLst/>
        </p:spPr>
      </p:cxnSp>
      <p:cxnSp>
        <p:nvCxnSpPr>
          <p:cNvPr id="7207" name="AutoShape 38"/>
          <p:cNvCxnSpPr>
            <a:cxnSpLocks noChangeShapeType="1"/>
            <a:stCxn id="7205" idx="4"/>
            <a:endCxn id="0" idx="3"/>
          </p:cNvCxnSpPr>
          <p:nvPr/>
        </p:nvCxnSpPr>
        <p:spPr bwMode="auto">
          <a:xfrm flipH="1">
            <a:off x="1598613" y="1524000"/>
            <a:ext cx="4687887" cy="3535363"/>
          </a:xfrm>
          <a:prstGeom prst="straightConnector1">
            <a:avLst/>
          </a:prstGeom>
          <a:noFill/>
          <a:ln w="9525">
            <a:solidFill>
              <a:srgbClr val="339966"/>
            </a:solidFill>
            <a:round/>
            <a:headEnd/>
            <a:tailEnd/>
          </a:ln>
          <a:effectLst/>
        </p:spPr>
      </p:cxnSp>
      <p:cxnSp>
        <p:nvCxnSpPr>
          <p:cNvPr id="7208" name="AutoShape 39"/>
          <p:cNvCxnSpPr>
            <a:cxnSpLocks noChangeShapeType="1"/>
            <a:stCxn id="7205" idx="4"/>
          </p:cNvCxnSpPr>
          <p:nvPr/>
        </p:nvCxnSpPr>
        <p:spPr bwMode="auto">
          <a:xfrm>
            <a:off x="6286500" y="1524000"/>
            <a:ext cx="1588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209" name="AutoShape 40"/>
          <p:cNvCxnSpPr>
            <a:cxnSpLocks noChangeShapeType="1"/>
            <a:stCxn id="7205" idx="4"/>
            <a:endCxn id="0" idx="0"/>
          </p:cNvCxnSpPr>
          <p:nvPr/>
        </p:nvCxnSpPr>
        <p:spPr bwMode="auto">
          <a:xfrm flipH="1">
            <a:off x="2705100" y="1524000"/>
            <a:ext cx="3581400" cy="2819400"/>
          </a:xfrm>
          <a:prstGeom prst="straightConnector1">
            <a:avLst/>
          </a:prstGeom>
          <a:noFill/>
          <a:ln w="9525">
            <a:solidFill>
              <a:srgbClr val="339966"/>
            </a:solidFill>
            <a:round/>
            <a:headEnd/>
            <a:tailEnd/>
          </a:ln>
          <a:effectLst/>
        </p:spPr>
      </p:cxnSp>
      <p:cxnSp>
        <p:nvCxnSpPr>
          <p:cNvPr id="7210" name="AutoShape 41"/>
          <p:cNvCxnSpPr>
            <a:cxnSpLocks noChangeShapeType="1"/>
            <a:stCxn id="7205" idx="4"/>
            <a:endCxn id="0" idx="0"/>
          </p:cNvCxnSpPr>
          <p:nvPr/>
        </p:nvCxnSpPr>
        <p:spPr bwMode="auto">
          <a:xfrm flipH="1">
            <a:off x="4076700" y="1524000"/>
            <a:ext cx="2209800" cy="3124200"/>
          </a:xfrm>
          <a:prstGeom prst="straightConnector1">
            <a:avLst/>
          </a:prstGeom>
          <a:noFill/>
          <a:ln w="9525">
            <a:solidFill>
              <a:srgbClr val="339966"/>
            </a:solidFill>
            <a:round/>
            <a:headEnd/>
            <a:tailEnd/>
          </a:ln>
          <a:effectLst/>
        </p:spPr>
      </p:cxnSp>
      <p:cxnSp>
        <p:nvCxnSpPr>
          <p:cNvPr id="7211" name="AutoShape 42"/>
          <p:cNvCxnSpPr>
            <a:cxnSpLocks noChangeShapeType="1"/>
            <a:stCxn id="7205" idx="4"/>
            <a:endCxn id="7227" idx="2"/>
          </p:cNvCxnSpPr>
          <p:nvPr/>
        </p:nvCxnSpPr>
        <p:spPr bwMode="auto">
          <a:xfrm>
            <a:off x="6286500" y="1524000"/>
            <a:ext cx="282575" cy="1736725"/>
          </a:xfrm>
          <a:prstGeom prst="straightConnector1">
            <a:avLst/>
          </a:prstGeom>
          <a:noFill/>
          <a:ln w="9525">
            <a:solidFill>
              <a:srgbClr val="339966"/>
            </a:solidFill>
            <a:round/>
            <a:headEnd/>
            <a:tailEnd/>
          </a:ln>
          <a:effectLst/>
        </p:spPr>
      </p:cxnSp>
      <p:cxnSp>
        <p:nvCxnSpPr>
          <p:cNvPr id="7212" name="AutoShape 43"/>
          <p:cNvCxnSpPr>
            <a:cxnSpLocks noChangeShapeType="1"/>
            <a:stCxn id="7205" idx="4"/>
            <a:endCxn id="0" idx="0"/>
          </p:cNvCxnSpPr>
          <p:nvPr/>
        </p:nvCxnSpPr>
        <p:spPr bwMode="auto">
          <a:xfrm>
            <a:off x="6286500" y="1524000"/>
            <a:ext cx="609600" cy="3200400"/>
          </a:xfrm>
          <a:prstGeom prst="straightConnector1">
            <a:avLst/>
          </a:prstGeom>
          <a:noFill/>
          <a:ln w="9525">
            <a:solidFill>
              <a:srgbClr val="339966"/>
            </a:solidFill>
            <a:round/>
            <a:headEnd/>
            <a:tailEnd/>
          </a:ln>
          <a:effectLst/>
        </p:spPr>
      </p:cxnSp>
      <p:cxnSp>
        <p:nvCxnSpPr>
          <p:cNvPr id="7213" name="AutoShape 44"/>
          <p:cNvCxnSpPr>
            <a:cxnSpLocks noChangeShapeType="1"/>
            <a:stCxn id="7205" idx="4"/>
            <a:endCxn id="0" idx="1"/>
          </p:cNvCxnSpPr>
          <p:nvPr/>
        </p:nvCxnSpPr>
        <p:spPr bwMode="auto">
          <a:xfrm>
            <a:off x="6286500" y="1524000"/>
            <a:ext cx="1257300" cy="2697163"/>
          </a:xfrm>
          <a:prstGeom prst="straightConnector1">
            <a:avLst/>
          </a:prstGeom>
          <a:noFill/>
          <a:ln w="9525">
            <a:solidFill>
              <a:srgbClr val="339966"/>
            </a:solidFill>
            <a:round/>
            <a:headEnd/>
            <a:tailEnd/>
          </a:ln>
          <a:effectLst/>
        </p:spPr>
      </p:cxnSp>
      <p:cxnSp>
        <p:nvCxnSpPr>
          <p:cNvPr id="7214" name="AutoShape 45"/>
          <p:cNvCxnSpPr>
            <a:cxnSpLocks noChangeShapeType="1"/>
            <a:stCxn id="7205" idx="4"/>
          </p:cNvCxnSpPr>
          <p:nvPr/>
        </p:nvCxnSpPr>
        <p:spPr bwMode="auto">
          <a:xfrm>
            <a:off x="6286500" y="1524000"/>
            <a:ext cx="952500" cy="952500"/>
          </a:xfrm>
          <a:prstGeom prst="straightConnector1">
            <a:avLst/>
          </a:prstGeom>
          <a:noFill/>
          <a:ln w="9525">
            <a:solidFill>
              <a:srgbClr val="339966"/>
            </a:solidFill>
            <a:round/>
            <a:headEnd/>
            <a:tailEnd/>
          </a:ln>
          <a:effectLst/>
        </p:spPr>
      </p:cxnSp>
      <p:sp>
        <p:nvSpPr>
          <p:cNvPr id="7215" name="Oval 46"/>
          <p:cNvSpPr>
            <a:spLocks noChangeArrowheads="1"/>
          </p:cNvSpPr>
          <p:nvPr/>
        </p:nvSpPr>
        <p:spPr bwMode="auto">
          <a:xfrm>
            <a:off x="7239000" y="762000"/>
            <a:ext cx="1600200" cy="914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1400" b="1">
                <a:solidFill>
                  <a:schemeClr val="bg2"/>
                </a:solidFill>
                <a:latin typeface="Arial" charset="0"/>
              </a:rPr>
              <a:t>I want to</a:t>
            </a:r>
          </a:p>
          <a:p>
            <a:pPr algn="ctr"/>
            <a:r>
              <a:rPr lang="en-US" altLang="en-US" sz="1400" b="1">
                <a:solidFill>
                  <a:schemeClr val="bg2"/>
                </a:solidFill>
                <a:latin typeface="Arial" charset="0"/>
              </a:rPr>
              <a:t> volunteer</a:t>
            </a:r>
            <a:endParaRPr lang="en-US" altLang="en-US" sz="1400" b="1">
              <a:latin typeface="Arial" charset="0"/>
            </a:endParaRPr>
          </a:p>
        </p:txBody>
      </p:sp>
      <p:cxnSp>
        <p:nvCxnSpPr>
          <p:cNvPr id="7216" name="AutoShape 47"/>
          <p:cNvCxnSpPr>
            <a:cxnSpLocks noChangeShapeType="1"/>
            <a:stCxn id="7215" idx="4"/>
            <a:endCxn id="7224" idx="4"/>
          </p:cNvCxnSpPr>
          <p:nvPr/>
        </p:nvCxnSpPr>
        <p:spPr bwMode="auto">
          <a:xfrm flipH="1">
            <a:off x="1655763" y="1676400"/>
            <a:ext cx="6383337" cy="1398588"/>
          </a:xfrm>
          <a:prstGeom prst="straightConnector1">
            <a:avLst/>
          </a:prstGeom>
          <a:noFill/>
          <a:ln w="9525">
            <a:solidFill>
              <a:srgbClr val="FF9900"/>
            </a:solidFill>
            <a:round/>
            <a:headEnd/>
            <a:tailEnd/>
          </a:ln>
          <a:effectLst/>
        </p:spPr>
      </p:cxnSp>
      <p:cxnSp>
        <p:nvCxnSpPr>
          <p:cNvPr id="7217" name="AutoShape 48"/>
          <p:cNvCxnSpPr>
            <a:cxnSpLocks noChangeShapeType="1"/>
            <a:stCxn id="7215" idx="4"/>
            <a:endCxn id="0" idx="3"/>
          </p:cNvCxnSpPr>
          <p:nvPr/>
        </p:nvCxnSpPr>
        <p:spPr bwMode="auto">
          <a:xfrm flipH="1">
            <a:off x="1598613" y="1676400"/>
            <a:ext cx="6440487" cy="3382963"/>
          </a:xfrm>
          <a:prstGeom prst="straightConnector1">
            <a:avLst/>
          </a:prstGeom>
          <a:noFill/>
          <a:ln w="9525">
            <a:solidFill>
              <a:srgbClr val="FF9900"/>
            </a:solidFill>
            <a:round/>
            <a:headEnd/>
            <a:tailEnd/>
          </a:ln>
          <a:effectLst/>
        </p:spPr>
      </p:cxnSp>
      <p:cxnSp>
        <p:nvCxnSpPr>
          <p:cNvPr id="7218" name="AutoShape 49"/>
          <p:cNvCxnSpPr>
            <a:cxnSpLocks noChangeShapeType="1"/>
            <a:stCxn id="7215" idx="4"/>
          </p:cNvCxnSpPr>
          <p:nvPr/>
        </p:nvCxnSpPr>
        <p:spPr bwMode="auto">
          <a:xfrm flipH="1">
            <a:off x="2590800" y="1676400"/>
            <a:ext cx="5448300" cy="2667000"/>
          </a:xfrm>
          <a:prstGeom prst="straightConnector1">
            <a:avLst/>
          </a:prstGeom>
          <a:noFill/>
          <a:ln w="9525">
            <a:solidFill>
              <a:srgbClr val="FF9900"/>
            </a:solidFill>
            <a:round/>
            <a:headEnd/>
            <a:tailEnd/>
          </a:ln>
          <a:effectLst/>
        </p:spPr>
      </p:cxnSp>
      <p:cxnSp>
        <p:nvCxnSpPr>
          <p:cNvPr id="7219" name="AutoShape 50"/>
          <p:cNvCxnSpPr>
            <a:cxnSpLocks noChangeShapeType="1"/>
            <a:stCxn id="7215" idx="4"/>
          </p:cNvCxnSpPr>
          <p:nvPr/>
        </p:nvCxnSpPr>
        <p:spPr bwMode="auto">
          <a:xfrm flipH="1">
            <a:off x="3962400" y="1676400"/>
            <a:ext cx="4076700" cy="2362200"/>
          </a:xfrm>
          <a:prstGeom prst="straightConnector1">
            <a:avLst/>
          </a:prstGeom>
          <a:noFill/>
          <a:ln w="9525">
            <a:solidFill>
              <a:srgbClr val="FF9900"/>
            </a:solidFill>
            <a:round/>
            <a:headEnd/>
            <a:tailEnd/>
          </a:ln>
          <a:effectLst/>
        </p:spPr>
      </p:cxnSp>
      <p:cxnSp>
        <p:nvCxnSpPr>
          <p:cNvPr id="7220" name="AutoShape 51"/>
          <p:cNvCxnSpPr>
            <a:cxnSpLocks noChangeShapeType="1"/>
            <a:endCxn id="0" idx="0"/>
          </p:cNvCxnSpPr>
          <p:nvPr/>
        </p:nvCxnSpPr>
        <p:spPr bwMode="auto">
          <a:xfrm flipH="1">
            <a:off x="5524500" y="1676400"/>
            <a:ext cx="2568575" cy="2667000"/>
          </a:xfrm>
          <a:prstGeom prst="straightConnector1">
            <a:avLst/>
          </a:prstGeom>
          <a:noFill/>
          <a:ln w="9525">
            <a:solidFill>
              <a:srgbClr val="FF9900"/>
            </a:solidFill>
            <a:round/>
            <a:headEnd/>
            <a:tailEnd/>
          </a:ln>
          <a:effectLst/>
        </p:spPr>
      </p:cxnSp>
      <p:cxnSp>
        <p:nvCxnSpPr>
          <p:cNvPr id="7221" name="AutoShape 52"/>
          <p:cNvCxnSpPr>
            <a:cxnSpLocks noChangeShapeType="1"/>
            <a:stCxn id="7215" idx="4"/>
            <a:endCxn id="0" idx="0"/>
          </p:cNvCxnSpPr>
          <p:nvPr/>
        </p:nvCxnSpPr>
        <p:spPr bwMode="auto">
          <a:xfrm flipH="1">
            <a:off x="6896100" y="1676400"/>
            <a:ext cx="1143000" cy="3048000"/>
          </a:xfrm>
          <a:prstGeom prst="straightConnector1">
            <a:avLst/>
          </a:prstGeom>
          <a:noFill/>
          <a:ln w="9525">
            <a:solidFill>
              <a:srgbClr val="FF9900"/>
            </a:solidFill>
            <a:round/>
            <a:headEnd/>
            <a:tailEnd/>
          </a:ln>
          <a:effectLst/>
        </p:spPr>
      </p:cxnSp>
      <p:cxnSp>
        <p:nvCxnSpPr>
          <p:cNvPr id="7222" name="AutoShape 53"/>
          <p:cNvCxnSpPr>
            <a:cxnSpLocks noChangeShapeType="1"/>
            <a:stCxn id="7215" idx="4"/>
            <a:endCxn id="0" idx="1"/>
          </p:cNvCxnSpPr>
          <p:nvPr/>
        </p:nvCxnSpPr>
        <p:spPr bwMode="auto">
          <a:xfrm flipH="1">
            <a:off x="7543800" y="1676400"/>
            <a:ext cx="495300" cy="2544763"/>
          </a:xfrm>
          <a:prstGeom prst="straightConnector1">
            <a:avLst/>
          </a:prstGeom>
          <a:noFill/>
          <a:ln w="9525">
            <a:solidFill>
              <a:srgbClr val="FF9900"/>
            </a:solidFill>
            <a:round/>
            <a:headEnd/>
            <a:tailEnd/>
          </a:ln>
          <a:effectLst/>
        </p:spPr>
      </p:cxnSp>
      <p:cxnSp>
        <p:nvCxnSpPr>
          <p:cNvPr id="7223" name="AutoShape 54"/>
          <p:cNvCxnSpPr>
            <a:cxnSpLocks noChangeShapeType="1"/>
            <a:stCxn id="7215" idx="4"/>
          </p:cNvCxnSpPr>
          <p:nvPr/>
        </p:nvCxnSpPr>
        <p:spPr bwMode="auto">
          <a:xfrm flipH="1">
            <a:off x="7239000" y="1676400"/>
            <a:ext cx="800100" cy="952500"/>
          </a:xfrm>
          <a:prstGeom prst="straightConnector1">
            <a:avLst/>
          </a:prstGeom>
          <a:noFill/>
          <a:ln w="9525">
            <a:solidFill>
              <a:srgbClr val="FF9900"/>
            </a:solidFill>
            <a:round/>
            <a:headEnd/>
            <a:tailEnd/>
          </a:ln>
          <a:effectLst/>
        </p:spPr>
      </p:cxnSp>
      <p:sp>
        <p:nvSpPr>
          <p:cNvPr id="7224" name="AutoShape 55"/>
          <p:cNvSpPr>
            <a:spLocks noChangeArrowheads="1"/>
          </p:cNvSpPr>
          <p:nvPr/>
        </p:nvSpPr>
        <p:spPr bwMode="auto">
          <a:xfrm>
            <a:off x="1981200" y="2133600"/>
            <a:ext cx="1096963" cy="762000"/>
          </a:xfrm>
          <a:prstGeom prst="wedgeRoundRectCallout">
            <a:avLst>
              <a:gd name="adj1" fmla="val -79667"/>
              <a:gd name="adj2" fmla="val 73542"/>
              <a:gd name="adj3" fmla="val 16667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altLang="en-US" sz="1400" b="1">
                <a:solidFill>
                  <a:schemeClr val="bg2"/>
                </a:solidFill>
                <a:latin typeface="Arial" charset="0"/>
              </a:rPr>
              <a:t>We can’t help with that</a:t>
            </a:r>
          </a:p>
        </p:txBody>
      </p:sp>
      <p:sp>
        <p:nvSpPr>
          <p:cNvPr id="7225" name="AutoShape 56"/>
          <p:cNvSpPr>
            <a:spLocks noChangeArrowheads="1"/>
          </p:cNvSpPr>
          <p:nvPr/>
        </p:nvSpPr>
        <p:spPr bwMode="auto">
          <a:xfrm>
            <a:off x="1219200" y="5791200"/>
            <a:ext cx="1371600" cy="609600"/>
          </a:xfrm>
          <a:prstGeom prst="wedgeRoundRectCallout">
            <a:avLst>
              <a:gd name="adj1" fmla="val 83681"/>
              <a:gd name="adj2" fmla="val -64843"/>
              <a:gd name="adj3" fmla="val 16667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altLang="en-US" sz="1400" b="1">
                <a:solidFill>
                  <a:schemeClr val="bg2"/>
                </a:solidFill>
                <a:latin typeface="Arial" charset="0"/>
              </a:rPr>
              <a:t>I don’t know,  please hold</a:t>
            </a:r>
            <a:r>
              <a:rPr lang="en-US" altLang="en-US" sz="1400" b="1">
                <a:latin typeface="Arial" charset="0"/>
              </a:rPr>
              <a:t>.</a:t>
            </a:r>
          </a:p>
        </p:txBody>
      </p:sp>
      <p:sp>
        <p:nvSpPr>
          <p:cNvPr id="7226" name="AutoShape 57"/>
          <p:cNvSpPr>
            <a:spLocks noChangeArrowheads="1"/>
          </p:cNvSpPr>
          <p:nvPr/>
        </p:nvSpPr>
        <p:spPr bwMode="auto">
          <a:xfrm>
            <a:off x="3657600" y="3429000"/>
            <a:ext cx="1524000" cy="974725"/>
          </a:xfrm>
          <a:prstGeom prst="wedgeRoundRectCallout">
            <a:avLst>
              <a:gd name="adj1" fmla="val -30417"/>
              <a:gd name="adj2" fmla="val 79315"/>
              <a:gd name="adj3" fmla="val 16667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altLang="en-US" sz="1400" b="1">
                <a:solidFill>
                  <a:schemeClr val="bg2"/>
                </a:solidFill>
                <a:latin typeface="Arial" charset="0"/>
              </a:rPr>
              <a:t>I’ll try to transfer you to an agency who can help</a:t>
            </a:r>
            <a:endParaRPr lang="en-US" altLang="en-US" sz="1400" b="1">
              <a:latin typeface="Arial" charset="0"/>
            </a:endParaRPr>
          </a:p>
        </p:txBody>
      </p:sp>
      <p:sp>
        <p:nvSpPr>
          <p:cNvPr id="7227" name="AutoShape 58"/>
          <p:cNvSpPr>
            <a:spLocks noChangeArrowheads="1"/>
          </p:cNvSpPr>
          <p:nvPr/>
        </p:nvSpPr>
        <p:spPr bwMode="auto">
          <a:xfrm>
            <a:off x="6019800" y="2438400"/>
            <a:ext cx="1096963" cy="822325"/>
          </a:xfrm>
          <a:prstGeom prst="wedgeRoundRectCallout">
            <a:avLst>
              <a:gd name="adj1" fmla="val 110782"/>
              <a:gd name="adj2" fmla="val 123167"/>
              <a:gd name="adj3" fmla="val 16667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altLang="en-US" sz="1400" b="1">
                <a:solidFill>
                  <a:schemeClr val="bg2"/>
                </a:solidFill>
                <a:latin typeface="Arial" charset="0"/>
              </a:rPr>
              <a:t>We only do </a:t>
            </a:r>
            <a:r>
              <a:rPr lang="en-US" altLang="en-US" sz="1400" b="1" i="1">
                <a:solidFill>
                  <a:schemeClr val="bg2"/>
                </a:solidFill>
                <a:latin typeface="Arial" charset="0"/>
              </a:rPr>
              <a:t>senior </a:t>
            </a:r>
            <a:r>
              <a:rPr lang="en-US" altLang="en-US" sz="1400" b="1">
                <a:solidFill>
                  <a:schemeClr val="bg2"/>
                </a:solidFill>
                <a:latin typeface="Arial" charset="0"/>
              </a:rPr>
              <a:t>daycare</a:t>
            </a:r>
          </a:p>
        </p:txBody>
      </p:sp>
      <p:sp>
        <p:nvSpPr>
          <p:cNvPr id="7228" name="AutoShape 59"/>
          <p:cNvSpPr>
            <a:spLocks noChangeArrowheads="1"/>
          </p:cNvSpPr>
          <p:nvPr/>
        </p:nvSpPr>
        <p:spPr bwMode="auto">
          <a:xfrm>
            <a:off x="7391400" y="5943600"/>
            <a:ext cx="1249363" cy="685800"/>
          </a:xfrm>
          <a:prstGeom prst="wedgeRoundRectCallout">
            <a:avLst>
              <a:gd name="adj1" fmla="val -96125"/>
              <a:gd name="adj2" fmla="val -112037"/>
              <a:gd name="adj3" fmla="val 16667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1400" b="1">
                <a:solidFill>
                  <a:schemeClr val="bg2"/>
                </a:solidFill>
                <a:latin typeface="Arial" charset="0"/>
              </a:rPr>
              <a:t>We don’t</a:t>
            </a:r>
          </a:p>
          <a:p>
            <a:pPr algn="ctr"/>
            <a:r>
              <a:rPr lang="en-US" altLang="en-US" sz="1400" b="1">
                <a:solidFill>
                  <a:schemeClr val="bg2"/>
                </a:solidFill>
                <a:latin typeface="Arial" charset="0"/>
              </a:rPr>
              <a:t>serve your</a:t>
            </a:r>
          </a:p>
          <a:p>
            <a:pPr algn="ctr"/>
            <a:r>
              <a:rPr lang="en-US" altLang="en-US" sz="1400" b="1">
                <a:solidFill>
                  <a:schemeClr val="bg2"/>
                </a:solidFill>
                <a:latin typeface="Arial" charset="0"/>
              </a:rPr>
              <a:t>area</a:t>
            </a:r>
          </a:p>
        </p:txBody>
      </p:sp>
      <p:sp>
        <p:nvSpPr>
          <p:cNvPr id="7229" name="Oval 60"/>
          <p:cNvSpPr>
            <a:spLocks noChangeArrowheads="1"/>
          </p:cNvSpPr>
          <p:nvPr/>
        </p:nvSpPr>
        <p:spPr bwMode="auto">
          <a:xfrm>
            <a:off x="304800" y="762000"/>
            <a:ext cx="1600200" cy="914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1400" b="1">
                <a:solidFill>
                  <a:schemeClr val="bg2"/>
                </a:solidFill>
                <a:latin typeface="Arial" charset="0"/>
              </a:rPr>
              <a:t>I can’t pay</a:t>
            </a:r>
          </a:p>
          <a:p>
            <a:pPr algn="ctr"/>
            <a:r>
              <a:rPr lang="en-US" altLang="en-US" sz="1400" b="1">
                <a:solidFill>
                  <a:schemeClr val="bg2"/>
                </a:solidFill>
                <a:latin typeface="Arial" charset="0"/>
              </a:rPr>
              <a:t> my rent</a:t>
            </a:r>
            <a:endParaRPr lang="en-US" altLang="en-US" sz="1400" b="1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7230" name="AutoShape 61"/>
          <p:cNvSpPr>
            <a:spLocks noChangeArrowheads="1"/>
          </p:cNvSpPr>
          <p:nvPr/>
        </p:nvSpPr>
        <p:spPr bwMode="auto">
          <a:xfrm>
            <a:off x="1066800" y="3581400"/>
            <a:ext cx="1096963" cy="762000"/>
          </a:xfrm>
          <a:prstGeom prst="wedgeRoundRectCallout">
            <a:avLst>
              <a:gd name="adj1" fmla="val -48407"/>
              <a:gd name="adj2" fmla="val 85625"/>
              <a:gd name="adj3" fmla="val 16667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altLang="en-US" sz="1200" b="1">
                <a:solidFill>
                  <a:schemeClr val="bg2"/>
                </a:solidFill>
                <a:latin typeface="Arial" charset="0"/>
              </a:rPr>
              <a:t>We don’t need volunteers</a:t>
            </a:r>
          </a:p>
        </p:txBody>
      </p:sp>
      <p:sp>
        <p:nvSpPr>
          <p:cNvPr id="7231" name="AutoShape 62"/>
          <p:cNvSpPr>
            <a:spLocks noChangeArrowheads="1"/>
          </p:cNvSpPr>
          <p:nvPr/>
        </p:nvSpPr>
        <p:spPr bwMode="auto">
          <a:xfrm>
            <a:off x="5791200" y="3657600"/>
            <a:ext cx="1325563" cy="822325"/>
          </a:xfrm>
          <a:prstGeom prst="wedgeRoundRectCallout">
            <a:avLst>
              <a:gd name="adj1" fmla="val 115750"/>
              <a:gd name="adj2" fmla="val -109269"/>
              <a:gd name="adj3" fmla="val 16667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altLang="en-US" sz="1400" b="1">
                <a:solidFill>
                  <a:schemeClr val="bg2"/>
                </a:solidFill>
                <a:latin typeface="Arial" charset="0"/>
              </a:rPr>
              <a:t>I don’t know about those resources</a:t>
            </a:r>
          </a:p>
        </p:txBody>
      </p:sp>
      <p:sp>
        <p:nvSpPr>
          <p:cNvPr id="7232" name="AutoShape 63"/>
          <p:cNvSpPr>
            <a:spLocks noChangeArrowheads="1"/>
          </p:cNvSpPr>
          <p:nvPr/>
        </p:nvSpPr>
        <p:spPr bwMode="auto">
          <a:xfrm>
            <a:off x="4114800" y="5715000"/>
            <a:ext cx="1905000" cy="822325"/>
          </a:xfrm>
          <a:prstGeom prst="wedgeRoundRectCallout">
            <a:avLst>
              <a:gd name="adj1" fmla="val 17250"/>
              <a:gd name="adj2" fmla="val -107917"/>
              <a:gd name="adj3" fmla="val 16667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altLang="en-US" sz="1400" b="1">
                <a:solidFill>
                  <a:schemeClr val="bg2"/>
                </a:solidFill>
                <a:latin typeface="Arial" charset="0"/>
              </a:rPr>
              <a:t>We only know about domestic violence programs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0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62" name="Text Box 2"/>
          <p:cNvSpPr txBox="1">
            <a:spLocks noChangeArrowheads="1"/>
          </p:cNvSpPr>
          <p:nvPr/>
        </p:nvSpPr>
        <p:spPr bwMode="auto">
          <a:xfrm>
            <a:off x="3505200" y="2667000"/>
            <a:ext cx="2057400" cy="120015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en-US" sz="2400" b="1" dirty="0">
                <a:solidFill>
                  <a:schemeClr val="bg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Information &amp; Referral Program</a:t>
            </a:r>
          </a:p>
        </p:txBody>
      </p:sp>
      <p:sp>
        <p:nvSpPr>
          <p:cNvPr id="8196" name="Oval 3"/>
          <p:cNvSpPr>
            <a:spLocks noChangeArrowheads="1"/>
          </p:cNvSpPr>
          <p:nvPr/>
        </p:nvSpPr>
        <p:spPr bwMode="auto">
          <a:xfrm>
            <a:off x="609600" y="762000"/>
            <a:ext cx="1600200" cy="914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1400" b="1">
                <a:solidFill>
                  <a:schemeClr val="bg2"/>
                </a:solidFill>
                <a:latin typeface="Arial" charset="0"/>
              </a:rPr>
              <a:t>I can’t pay</a:t>
            </a:r>
          </a:p>
          <a:p>
            <a:pPr algn="ctr"/>
            <a:r>
              <a:rPr lang="en-US" altLang="en-US" sz="1400" b="1">
                <a:solidFill>
                  <a:schemeClr val="bg2"/>
                </a:solidFill>
                <a:latin typeface="Arial" charset="0"/>
              </a:rPr>
              <a:t> my rent</a:t>
            </a:r>
            <a:endParaRPr lang="en-US" altLang="en-US" sz="1400" b="1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8197" name="Oval 4"/>
          <p:cNvSpPr>
            <a:spLocks noChangeArrowheads="1"/>
          </p:cNvSpPr>
          <p:nvPr/>
        </p:nvSpPr>
        <p:spPr bwMode="auto">
          <a:xfrm>
            <a:off x="2286000" y="914400"/>
            <a:ext cx="1600200" cy="914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1400" b="1">
                <a:solidFill>
                  <a:schemeClr val="bg2"/>
                </a:solidFill>
                <a:latin typeface="Arial" charset="0"/>
              </a:rPr>
              <a:t>My child is</a:t>
            </a:r>
          </a:p>
          <a:p>
            <a:pPr algn="ctr"/>
            <a:r>
              <a:rPr lang="en-US" altLang="en-US" sz="1400" b="1">
                <a:solidFill>
                  <a:schemeClr val="bg2"/>
                </a:solidFill>
                <a:latin typeface="Arial" charset="0"/>
              </a:rPr>
              <a:t> on drugs</a:t>
            </a:r>
          </a:p>
        </p:txBody>
      </p:sp>
      <p:sp>
        <p:nvSpPr>
          <p:cNvPr id="8198" name="Oval 5"/>
          <p:cNvSpPr>
            <a:spLocks noChangeArrowheads="1"/>
          </p:cNvSpPr>
          <p:nvPr/>
        </p:nvSpPr>
        <p:spPr bwMode="auto">
          <a:xfrm>
            <a:off x="3962400" y="533400"/>
            <a:ext cx="1600200" cy="914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1400" b="1">
                <a:solidFill>
                  <a:schemeClr val="bg2"/>
                </a:solidFill>
                <a:latin typeface="Arial" charset="0"/>
              </a:rPr>
              <a:t>I want to</a:t>
            </a:r>
          </a:p>
          <a:p>
            <a:pPr algn="ctr"/>
            <a:r>
              <a:rPr lang="en-US" altLang="en-US" sz="1400" b="1">
                <a:solidFill>
                  <a:schemeClr val="bg2"/>
                </a:solidFill>
                <a:latin typeface="Arial" charset="0"/>
              </a:rPr>
              <a:t> kill myself</a:t>
            </a:r>
            <a:endParaRPr lang="en-US" altLang="en-US" sz="1400" b="1">
              <a:latin typeface="Arial" charset="0"/>
            </a:endParaRPr>
          </a:p>
        </p:txBody>
      </p:sp>
      <p:sp>
        <p:nvSpPr>
          <p:cNvPr id="8199" name="Oval 6"/>
          <p:cNvSpPr>
            <a:spLocks noChangeArrowheads="1"/>
          </p:cNvSpPr>
          <p:nvPr/>
        </p:nvSpPr>
        <p:spPr bwMode="auto">
          <a:xfrm>
            <a:off x="5638800" y="685800"/>
            <a:ext cx="1600200" cy="914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1400" b="1">
                <a:solidFill>
                  <a:schemeClr val="bg2"/>
                </a:solidFill>
                <a:latin typeface="Arial" charset="0"/>
              </a:rPr>
              <a:t>I need to find</a:t>
            </a:r>
          </a:p>
          <a:p>
            <a:pPr algn="ctr"/>
            <a:r>
              <a:rPr lang="en-US" altLang="en-US" sz="1400" b="1">
                <a:solidFill>
                  <a:schemeClr val="bg2"/>
                </a:solidFill>
                <a:latin typeface="Arial" charset="0"/>
              </a:rPr>
              <a:t> childcare</a:t>
            </a:r>
          </a:p>
        </p:txBody>
      </p:sp>
      <p:sp>
        <p:nvSpPr>
          <p:cNvPr id="8200" name="Oval 7"/>
          <p:cNvSpPr>
            <a:spLocks noChangeArrowheads="1"/>
          </p:cNvSpPr>
          <p:nvPr/>
        </p:nvSpPr>
        <p:spPr bwMode="auto">
          <a:xfrm>
            <a:off x="7391400" y="762000"/>
            <a:ext cx="1600200" cy="914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1400" b="1">
                <a:solidFill>
                  <a:schemeClr val="bg2"/>
                </a:solidFill>
                <a:latin typeface="Arial" charset="0"/>
              </a:rPr>
              <a:t>I want to</a:t>
            </a:r>
          </a:p>
          <a:p>
            <a:pPr algn="ctr"/>
            <a:r>
              <a:rPr lang="en-US" altLang="en-US" sz="1400" b="1">
                <a:solidFill>
                  <a:schemeClr val="bg2"/>
                </a:solidFill>
                <a:latin typeface="Arial" charset="0"/>
              </a:rPr>
              <a:t> volunteer</a:t>
            </a:r>
            <a:endParaRPr lang="en-US" altLang="en-US" sz="1200" b="1">
              <a:latin typeface="Arial" charset="0"/>
            </a:endParaRPr>
          </a:p>
        </p:txBody>
      </p:sp>
      <p:cxnSp>
        <p:nvCxnSpPr>
          <p:cNvPr id="8201" name="AutoShape 8"/>
          <p:cNvCxnSpPr>
            <a:cxnSpLocks noChangeShapeType="1"/>
            <a:stCxn id="8196" idx="4"/>
            <a:endCxn id="92162" idx="0"/>
          </p:cNvCxnSpPr>
          <p:nvPr/>
        </p:nvCxnSpPr>
        <p:spPr bwMode="auto">
          <a:xfrm>
            <a:off x="1409700" y="1676400"/>
            <a:ext cx="3124200" cy="990600"/>
          </a:xfrm>
          <a:prstGeom prst="straightConnector1">
            <a:avLst/>
          </a:prstGeom>
          <a:noFill/>
          <a:ln w="15875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8202" name="AutoShape 9"/>
          <p:cNvCxnSpPr>
            <a:cxnSpLocks noChangeShapeType="1"/>
            <a:stCxn id="8197" idx="4"/>
            <a:endCxn id="92162" idx="0"/>
          </p:cNvCxnSpPr>
          <p:nvPr/>
        </p:nvCxnSpPr>
        <p:spPr bwMode="auto">
          <a:xfrm>
            <a:off x="3086100" y="1828800"/>
            <a:ext cx="1447800" cy="838200"/>
          </a:xfrm>
          <a:prstGeom prst="straightConnector1">
            <a:avLst/>
          </a:prstGeom>
          <a:noFill/>
          <a:ln w="19050">
            <a:solidFill>
              <a:srgbClr val="FFFF00"/>
            </a:solidFill>
            <a:round/>
            <a:headEnd/>
            <a:tailEnd/>
          </a:ln>
          <a:effectLst/>
        </p:spPr>
      </p:cxnSp>
      <p:cxnSp>
        <p:nvCxnSpPr>
          <p:cNvPr id="8203" name="AutoShape 10"/>
          <p:cNvCxnSpPr>
            <a:cxnSpLocks noChangeShapeType="1"/>
            <a:stCxn id="8198" idx="4"/>
            <a:endCxn id="92162" idx="0"/>
          </p:cNvCxnSpPr>
          <p:nvPr/>
        </p:nvCxnSpPr>
        <p:spPr bwMode="auto">
          <a:xfrm flipH="1">
            <a:off x="4533900" y="1447800"/>
            <a:ext cx="228600" cy="1219200"/>
          </a:xfrm>
          <a:prstGeom prst="straightConnector1">
            <a:avLst/>
          </a:prstGeom>
          <a:noFill/>
          <a:ln w="15875">
            <a:solidFill>
              <a:srgbClr val="0000FF"/>
            </a:solidFill>
            <a:round/>
            <a:headEnd/>
            <a:tailEnd/>
          </a:ln>
          <a:effectLst/>
        </p:spPr>
      </p:cxnSp>
      <p:cxnSp>
        <p:nvCxnSpPr>
          <p:cNvPr id="8204" name="AutoShape 11"/>
          <p:cNvCxnSpPr>
            <a:cxnSpLocks noChangeShapeType="1"/>
            <a:stCxn id="8199" idx="4"/>
            <a:endCxn id="92162" idx="0"/>
          </p:cNvCxnSpPr>
          <p:nvPr/>
        </p:nvCxnSpPr>
        <p:spPr bwMode="auto">
          <a:xfrm flipH="1">
            <a:off x="4533900" y="1600200"/>
            <a:ext cx="1905000" cy="1066800"/>
          </a:xfrm>
          <a:prstGeom prst="straightConnector1">
            <a:avLst/>
          </a:prstGeom>
          <a:noFill/>
          <a:ln w="15875">
            <a:solidFill>
              <a:srgbClr val="339966"/>
            </a:solidFill>
            <a:round/>
            <a:headEnd/>
            <a:tailEnd/>
          </a:ln>
          <a:effectLst/>
        </p:spPr>
      </p:cxnSp>
      <p:cxnSp>
        <p:nvCxnSpPr>
          <p:cNvPr id="8205" name="AutoShape 12"/>
          <p:cNvCxnSpPr>
            <a:cxnSpLocks noChangeShapeType="1"/>
            <a:stCxn id="8200" idx="4"/>
            <a:endCxn id="92162" idx="0"/>
          </p:cNvCxnSpPr>
          <p:nvPr/>
        </p:nvCxnSpPr>
        <p:spPr bwMode="auto">
          <a:xfrm flipH="1">
            <a:off x="4533900" y="1676400"/>
            <a:ext cx="3657600" cy="990600"/>
          </a:xfrm>
          <a:prstGeom prst="straightConnector1">
            <a:avLst/>
          </a:prstGeom>
          <a:noFill/>
          <a:ln w="15875">
            <a:solidFill>
              <a:srgbClr val="FF9900"/>
            </a:solidFill>
            <a:round/>
            <a:headEnd/>
            <a:tailEnd/>
          </a:ln>
          <a:effectLst/>
        </p:spPr>
      </p:cxnSp>
      <p:pic>
        <p:nvPicPr>
          <p:cNvPr id="8206" name="Picture 13" descr="BD0491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4648200"/>
            <a:ext cx="1141413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7" name="Picture 14" descr="BD0491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4648200"/>
            <a:ext cx="1141413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8" name="Picture 15" descr="BD0491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62400" y="4648200"/>
            <a:ext cx="1141413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9" name="Picture 16" descr="BD0491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0200" y="4648200"/>
            <a:ext cx="1141413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10" name="Picture 17" descr="BD0491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34200" y="4648200"/>
            <a:ext cx="1141413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211" name="AutoShape 18"/>
          <p:cNvCxnSpPr>
            <a:cxnSpLocks noChangeShapeType="1"/>
            <a:stCxn id="0" idx="0"/>
            <a:endCxn id="92162" idx="2"/>
          </p:cNvCxnSpPr>
          <p:nvPr/>
        </p:nvCxnSpPr>
        <p:spPr bwMode="auto">
          <a:xfrm flipV="1">
            <a:off x="1562100" y="3867150"/>
            <a:ext cx="2971800" cy="781050"/>
          </a:xfrm>
          <a:prstGeom prst="straightConnector1">
            <a:avLst/>
          </a:prstGeom>
          <a:noFill/>
          <a:ln w="19050">
            <a:solidFill>
              <a:srgbClr val="FFFF00"/>
            </a:solidFill>
            <a:round/>
            <a:headEnd/>
            <a:tailEnd/>
          </a:ln>
          <a:effectLst/>
        </p:spPr>
      </p:cxnSp>
      <p:cxnSp>
        <p:nvCxnSpPr>
          <p:cNvPr id="8212" name="AutoShape 19"/>
          <p:cNvCxnSpPr>
            <a:cxnSpLocks noChangeShapeType="1"/>
            <a:stCxn id="0" idx="0"/>
            <a:endCxn id="92162" idx="2"/>
          </p:cNvCxnSpPr>
          <p:nvPr/>
        </p:nvCxnSpPr>
        <p:spPr bwMode="auto">
          <a:xfrm flipV="1">
            <a:off x="3086100" y="3867150"/>
            <a:ext cx="1447800" cy="781050"/>
          </a:xfrm>
          <a:prstGeom prst="straightConnector1">
            <a:avLst/>
          </a:prstGeom>
          <a:noFill/>
          <a:ln w="15875">
            <a:solidFill>
              <a:srgbClr val="FF9900"/>
            </a:solidFill>
            <a:round/>
            <a:headEnd/>
            <a:tailEnd/>
          </a:ln>
          <a:effectLst/>
        </p:spPr>
      </p:cxnSp>
      <p:cxnSp>
        <p:nvCxnSpPr>
          <p:cNvPr id="8213" name="AutoShape 20"/>
          <p:cNvCxnSpPr>
            <a:cxnSpLocks noChangeShapeType="1"/>
            <a:stCxn id="0" idx="0"/>
            <a:endCxn id="92162" idx="2"/>
          </p:cNvCxnSpPr>
          <p:nvPr/>
        </p:nvCxnSpPr>
        <p:spPr bwMode="auto">
          <a:xfrm flipV="1">
            <a:off x="4533900" y="3867150"/>
            <a:ext cx="0" cy="781050"/>
          </a:xfrm>
          <a:prstGeom prst="straightConnector1">
            <a:avLst/>
          </a:prstGeom>
          <a:noFill/>
          <a:ln w="15875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8214" name="AutoShape 21"/>
          <p:cNvCxnSpPr>
            <a:cxnSpLocks noChangeShapeType="1"/>
            <a:stCxn id="0" idx="0"/>
            <a:endCxn id="92162" idx="2"/>
          </p:cNvCxnSpPr>
          <p:nvPr/>
        </p:nvCxnSpPr>
        <p:spPr bwMode="auto">
          <a:xfrm flipH="1" flipV="1">
            <a:off x="4533900" y="3867150"/>
            <a:ext cx="1447800" cy="781050"/>
          </a:xfrm>
          <a:prstGeom prst="straightConnector1">
            <a:avLst/>
          </a:prstGeom>
          <a:noFill/>
          <a:ln w="15875">
            <a:solidFill>
              <a:srgbClr val="339966"/>
            </a:solidFill>
            <a:round/>
            <a:headEnd/>
            <a:tailEnd/>
          </a:ln>
          <a:effectLst/>
        </p:spPr>
      </p:cxnSp>
      <p:cxnSp>
        <p:nvCxnSpPr>
          <p:cNvPr id="8215" name="AutoShape 22"/>
          <p:cNvCxnSpPr>
            <a:cxnSpLocks noChangeShapeType="1"/>
            <a:stCxn id="0" idx="0"/>
            <a:endCxn id="92162" idx="2"/>
          </p:cNvCxnSpPr>
          <p:nvPr/>
        </p:nvCxnSpPr>
        <p:spPr bwMode="auto">
          <a:xfrm flipH="1" flipV="1">
            <a:off x="4533900" y="3867150"/>
            <a:ext cx="2971800" cy="781050"/>
          </a:xfrm>
          <a:prstGeom prst="straightConnector1">
            <a:avLst/>
          </a:prstGeom>
          <a:noFill/>
          <a:ln w="15875">
            <a:solidFill>
              <a:srgbClr val="0000FF"/>
            </a:solidFill>
            <a:round/>
            <a:headEnd/>
            <a:tailEnd/>
          </a:ln>
          <a:effectLst/>
        </p:spPr>
      </p:cxnSp>
      <p:sp>
        <p:nvSpPr>
          <p:cNvPr id="8216" name="AutoShape 23"/>
          <p:cNvSpPr>
            <a:spLocks noChangeArrowheads="1"/>
          </p:cNvSpPr>
          <p:nvPr/>
        </p:nvSpPr>
        <p:spPr bwMode="auto">
          <a:xfrm>
            <a:off x="7467600" y="5867400"/>
            <a:ext cx="1325563" cy="822325"/>
          </a:xfrm>
          <a:prstGeom prst="wedgeRoundRectCallout">
            <a:avLst>
              <a:gd name="adj1" fmla="val -42694"/>
              <a:gd name="adj2" fmla="val -91315"/>
              <a:gd name="adj3" fmla="val 16667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1400" b="1">
                <a:solidFill>
                  <a:schemeClr val="bg2"/>
                </a:solidFill>
                <a:latin typeface="Arial" charset="0"/>
              </a:rPr>
              <a:t>Mobile Crisis </a:t>
            </a:r>
          </a:p>
          <a:p>
            <a:pPr algn="ctr"/>
            <a:r>
              <a:rPr lang="en-US" altLang="en-US" sz="1400" b="1">
                <a:solidFill>
                  <a:schemeClr val="bg2"/>
                </a:solidFill>
                <a:latin typeface="Arial" charset="0"/>
              </a:rPr>
              <a:t>Team</a:t>
            </a:r>
            <a:endParaRPr lang="en-US" altLang="en-US" sz="1400" b="1">
              <a:latin typeface="Arial" charset="0"/>
            </a:endParaRPr>
          </a:p>
        </p:txBody>
      </p:sp>
      <p:sp>
        <p:nvSpPr>
          <p:cNvPr id="8217" name="AutoShape 24"/>
          <p:cNvSpPr>
            <a:spLocks noChangeArrowheads="1"/>
          </p:cNvSpPr>
          <p:nvPr/>
        </p:nvSpPr>
        <p:spPr bwMode="auto">
          <a:xfrm>
            <a:off x="5791200" y="5867400"/>
            <a:ext cx="1219200" cy="838200"/>
          </a:xfrm>
          <a:prstGeom prst="wedgeRoundRectCallout">
            <a:avLst>
              <a:gd name="adj1" fmla="val -27083"/>
              <a:gd name="adj2" fmla="val -87500"/>
              <a:gd name="adj3" fmla="val 16667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1400" b="1">
                <a:solidFill>
                  <a:schemeClr val="bg2"/>
                </a:solidFill>
                <a:latin typeface="Arial" charset="0"/>
              </a:rPr>
              <a:t>Child Care</a:t>
            </a:r>
          </a:p>
          <a:p>
            <a:pPr algn="ctr"/>
            <a:r>
              <a:rPr lang="en-US" altLang="en-US" sz="1400" b="1">
                <a:solidFill>
                  <a:schemeClr val="bg2"/>
                </a:solidFill>
                <a:latin typeface="Arial" charset="0"/>
              </a:rPr>
              <a:t>Resource</a:t>
            </a:r>
          </a:p>
          <a:p>
            <a:pPr algn="ctr"/>
            <a:r>
              <a:rPr lang="en-US" altLang="en-US" sz="1400" b="1">
                <a:solidFill>
                  <a:schemeClr val="bg2"/>
                </a:solidFill>
                <a:latin typeface="Arial" charset="0"/>
              </a:rPr>
              <a:t>And Referral</a:t>
            </a:r>
            <a:endParaRPr lang="en-US" altLang="en-US" sz="1400" b="1">
              <a:latin typeface="Arial" charset="0"/>
            </a:endParaRPr>
          </a:p>
        </p:txBody>
      </p:sp>
      <p:sp>
        <p:nvSpPr>
          <p:cNvPr id="8218" name="AutoShape 25"/>
          <p:cNvSpPr>
            <a:spLocks noChangeArrowheads="1"/>
          </p:cNvSpPr>
          <p:nvPr/>
        </p:nvSpPr>
        <p:spPr bwMode="auto">
          <a:xfrm>
            <a:off x="4038600" y="5867400"/>
            <a:ext cx="1096963" cy="822325"/>
          </a:xfrm>
          <a:prstGeom prst="wedgeRoundRectCallout">
            <a:avLst>
              <a:gd name="adj1" fmla="val 3514"/>
              <a:gd name="adj2" fmla="val -106019"/>
              <a:gd name="adj3" fmla="val 16667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1400" b="1">
                <a:solidFill>
                  <a:schemeClr val="bg2"/>
                </a:solidFill>
                <a:latin typeface="Arial" charset="0"/>
              </a:rPr>
              <a:t>Rental</a:t>
            </a:r>
          </a:p>
          <a:p>
            <a:pPr algn="ctr"/>
            <a:r>
              <a:rPr lang="en-US" altLang="en-US" sz="1400" b="1">
                <a:solidFill>
                  <a:schemeClr val="bg2"/>
                </a:solidFill>
                <a:latin typeface="Arial" charset="0"/>
              </a:rPr>
              <a:t>Assistance</a:t>
            </a:r>
          </a:p>
          <a:p>
            <a:pPr algn="ctr"/>
            <a:r>
              <a:rPr lang="en-US" altLang="en-US" sz="1400" b="1">
                <a:solidFill>
                  <a:schemeClr val="bg2"/>
                </a:solidFill>
                <a:latin typeface="Arial" charset="0"/>
              </a:rPr>
              <a:t>Program</a:t>
            </a:r>
          </a:p>
        </p:txBody>
      </p:sp>
      <p:sp>
        <p:nvSpPr>
          <p:cNvPr id="8219" name="AutoShape 26"/>
          <p:cNvSpPr>
            <a:spLocks noChangeArrowheads="1"/>
          </p:cNvSpPr>
          <p:nvPr/>
        </p:nvSpPr>
        <p:spPr bwMode="auto">
          <a:xfrm>
            <a:off x="2438400" y="5867400"/>
            <a:ext cx="1173163" cy="822325"/>
          </a:xfrm>
          <a:prstGeom prst="wedgeRoundRectCallout">
            <a:avLst>
              <a:gd name="adj1" fmla="val 28620"/>
              <a:gd name="adj2" fmla="val -89384"/>
              <a:gd name="adj3" fmla="val 16667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1400" b="1">
                <a:solidFill>
                  <a:schemeClr val="bg2"/>
                </a:solidFill>
                <a:latin typeface="Arial" charset="0"/>
              </a:rPr>
              <a:t>Volunteer</a:t>
            </a:r>
          </a:p>
          <a:p>
            <a:pPr algn="ctr"/>
            <a:r>
              <a:rPr lang="en-US" altLang="en-US" sz="1400" b="1">
                <a:solidFill>
                  <a:schemeClr val="bg2"/>
                </a:solidFill>
                <a:latin typeface="Arial" charset="0"/>
              </a:rPr>
              <a:t>Center</a:t>
            </a:r>
          </a:p>
        </p:txBody>
      </p:sp>
      <p:sp>
        <p:nvSpPr>
          <p:cNvPr id="8220" name="AutoShape 27"/>
          <p:cNvSpPr>
            <a:spLocks noChangeArrowheads="1"/>
          </p:cNvSpPr>
          <p:nvPr/>
        </p:nvSpPr>
        <p:spPr bwMode="auto">
          <a:xfrm>
            <a:off x="533400" y="5867400"/>
            <a:ext cx="1295400" cy="762000"/>
          </a:xfrm>
          <a:prstGeom prst="wedgeRoundRectCallout">
            <a:avLst>
              <a:gd name="adj1" fmla="val 15319"/>
              <a:gd name="adj2" fmla="val -81250"/>
              <a:gd name="adj3" fmla="val 16667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1400" b="1">
                <a:solidFill>
                  <a:schemeClr val="bg2"/>
                </a:solidFill>
                <a:latin typeface="Arial" charset="0"/>
              </a:rPr>
              <a:t>Drug</a:t>
            </a:r>
          </a:p>
          <a:p>
            <a:pPr algn="ctr"/>
            <a:r>
              <a:rPr lang="en-US" altLang="en-US" sz="1400" b="1">
                <a:solidFill>
                  <a:schemeClr val="bg2"/>
                </a:solidFill>
                <a:latin typeface="Arial" charset="0"/>
              </a:rPr>
              <a:t>Rehabilitation</a:t>
            </a:r>
          </a:p>
          <a:p>
            <a:pPr algn="ctr"/>
            <a:r>
              <a:rPr lang="en-US" altLang="en-US" sz="1400" b="1">
                <a:solidFill>
                  <a:schemeClr val="bg2"/>
                </a:solidFill>
                <a:latin typeface="Arial" charset="0"/>
              </a:rPr>
              <a:t>Center</a:t>
            </a:r>
          </a:p>
        </p:txBody>
      </p:sp>
      <p:sp>
        <p:nvSpPr>
          <p:cNvPr id="8221" name="AutoShape 28"/>
          <p:cNvSpPr>
            <a:spLocks noChangeArrowheads="1"/>
          </p:cNvSpPr>
          <p:nvPr/>
        </p:nvSpPr>
        <p:spPr bwMode="auto">
          <a:xfrm>
            <a:off x="914400" y="2743200"/>
            <a:ext cx="1676400" cy="609600"/>
          </a:xfrm>
          <a:prstGeom prst="wedgeRoundRectCallout">
            <a:avLst>
              <a:gd name="adj1" fmla="val 104829"/>
              <a:gd name="adj2" fmla="val -3644"/>
              <a:gd name="adj3" fmla="val 16667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altLang="en-US" sz="1400" b="1">
                <a:solidFill>
                  <a:schemeClr val="bg2"/>
                </a:solidFill>
                <a:latin typeface="Arial" charset="0"/>
              </a:rPr>
              <a:t>2-1-1, how may</a:t>
            </a:r>
          </a:p>
          <a:p>
            <a:pPr algn="ctr"/>
            <a:r>
              <a:rPr lang="en-US" altLang="en-US" sz="1400" b="1">
                <a:solidFill>
                  <a:schemeClr val="bg2"/>
                </a:solidFill>
                <a:latin typeface="Arial" charset="0"/>
              </a:rPr>
              <a:t>I help you?</a:t>
            </a:r>
            <a:endParaRPr lang="en-US" altLang="en-US" sz="1400" b="1">
              <a:latin typeface="Arial" charset="0"/>
            </a:endParaRPr>
          </a:p>
        </p:txBody>
      </p:sp>
      <p:sp>
        <p:nvSpPr>
          <p:cNvPr id="8222" name="AutoShape 29"/>
          <p:cNvSpPr>
            <a:spLocks noChangeArrowheads="1"/>
          </p:cNvSpPr>
          <p:nvPr/>
        </p:nvSpPr>
        <p:spPr bwMode="auto">
          <a:xfrm>
            <a:off x="6477000" y="2819400"/>
            <a:ext cx="1752600" cy="990600"/>
          </a:xfrm>
          <a:prstGeom prst="wedgeRoundRectCallout">
            <a:avLst>
              <a:gd name="adj1" fmla="val -103532"/>
              <a:gd name="adj2" fmla="val -13139"/>
              <a:gd name="adj3" fmla="val 16667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altLang="en-US" sz="1400" b="1">
                <a:solidFill>
                  <a:schemeClr val="bg2"/>
                </a:solidFill>
                <a:latin typeface="Arial" charset="0"/>
              </a:rPr>
              <a:t>Yes, I can connect you with someone who can help…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762000" y="685800"/>
            <a:ext cx="762000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3600" dirty="0" smtClean="0">
                <a:latin typeface="+mn-lt"/>
              </a:rPr>
              <a:t>What is Information and Referral (I&amp;R)?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228600" y="2209800"/>
            <a:ext cx="8686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rgbClr val="CC0000"/>
              </a:buClr>
              <a:buSzPct val="135000"/>
              <a:buFont typeface="Wingdings" pitchFamily="2" charset="2"/>
              <a:buNone/>
              <a:defRPr/>
            </a:pPr>
            <a:endParaRPr lang="en-US" sz="2800" b="1" smtClean="0">
              <a:latin typeface="+mn-lt"/>
            </a:endParaRP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363538" y="1600200"/>
            <a:ext cx="8534400" cy="454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9pPr>
          </a:lstStyle>
          <a:p>
            <a:pPr algn="ctr" eaLnBrk="1" hangingPunct="1">
              <a:spcBef>
                <a:spcPts val="500"/>
              </a:spcBef>
              <a:spcAft>
                <a:spcPts val="500"/>
              </a:spcAft>
              <a:buClr>
                <a:srgbClr val="FF0000"/>
              </a:buClr>
              <a:buSzPct val="120000"/>
              <a:buFont typeface="Wingdings" pitchFamily="2" charset="2"/>
              <a:buNone/>
              <a:defRPr/>
            </a:pPr>
            <a:r>
              <a:rPr lang="en-US" sz="2400" b="1" dirty="0" smtClean="0">
                <a:latin typeface="+mn-lt"/>
              </a:rPr>
              <a:t>Organizations that connect people with services.</a:t>
            </a:r>
          </a:p>
          <a:p>
            <a:pPr algn="ctr" eaLnBrk="1" hangingPunct="1">
              <a:spcBef>
                <a:spcPts val="500"/>
              </a:spcBef>
              <a:spcAft>
                <a:spcPts val="500"/>
              </a:spcAft>
              <a:buClr>
                <a:srgbClr val="FF0000"/>
              </a:buClr>
              <a:buSzPct val="120000"/>
              <a:buFont typeface="Wingdings" pitchFamily="2" charset="2"/>
              <a:buNone/>
              <a:defRPr/>
            </a:pPr>
            <a:r>
              <a:rPr lang="en-US" sz="2000" b="1" i="1" dirty="0" smtClean="0">
                <a:latin typeface="+mn-lt"/>
              </a:rPr>
              <a:t>People in search of services often do not know where to turn</a:t>
            </a:r>
            <a:endParaRPr lang="en-US" sz="1200" b="1" i="1" dirty="0" smtClean="0">
              <a:latin typeface="+mn-lt"/>
            </a:endParaRPr>
          </a:p>
          <a:p>
            <a:pPr algn="ctr" eaLnBrk="1" hangingPunct="1">
              <a:spcBef>
                <a:spcPts val="500"/>
              </a:spcBef>
              <a:spcAft>
                <a:spcPts val="500"/>
              </a:spcAft>
              <a:buClr>
                <a:srgbClr val="FF0000"/>
              </a:buClr>
              <a:buSzPct val="120000"/>
              <a:buFont typeface="Wingdings" pitchFamily="2" charset="2"/>
              <a:buNone/>
              <a:defRPr/>
            </a:pPr>
            <a:r>
              <a:rPr lang="en-US" sz="800" b="1" i="1" dirty="0" smtClean="0">
                <a:latin typeface="+mn-lt"/>
              </a:rPr>
              <a:t> </a:t>
            </a:r>
          </a:p>
          <a:p>
            <a:pPr marL="342900" indent="-342900" eaLnBrk="1" hangingPunct="1">
              <a:spcBef>
                <a:spcPts val="500"/>
              </a:spcBef>
              <a:spcAft>
                <a:spcPts val="500"/>
              </a:spcAft>
              <a:buSzPct val="120000"/>
              <a:buFont typeface="Wingdings" pitchFamily="2" charset="2"/>
              <a:buChar char="Ø"/>
              <a:defRPr/>
            </a:pPr>
            <a:r>
              <a:rPr lang="en-US" sz="2400" dirty="0" smtClean="0">
                <a:latin typeface="+mn-lt"/>
              </a:rPr>
              <a:t>Looking for help means locating many phone numbers and/or websites (for those who have access), and then searching to make the right connection. </a:t>
            </a:r>
          </a:p>
          <a:p>
            <a:pPr marL="342900" indent="-342900" eaLnBrk="1" hangingPunct="1">
              <a:spcBef>
                <a:spcPts val="500"/>
              </a:spcBef>
              <a:spcAft>
                <a:spcPts val="500"/>
              </a:spcAft>
              <a:buSzPct val="120000"/>
              <a:buFont typeface="Wingdings" pitchFamily="2" charset="2"/>
              <a:buChar char="Ø"/>
              <a:defRPr/>
            </a:pPr>
            <a:r>
              <a:rPr lang="en-US" sz="2400" dirty="0" smtClean="0">
                <a:latin typeface="+mn-lt"/>
              </a:rPr>
              <a:t>I&amp;R services were created to help people negotiate this maze; I&amp;R agencies provide linkages between the individual and the services available in their community. </a:t>
            </a:r>
          </a:p>
          <a:p>
            <a:pPr marL="342900" indent="-342900" eaLnBrk="1" hangingPunct="1">
              <a:spcBef>
                <a:spcPts val="500"/>
              </a:spcBef>
              <a:spcAft>
                <a:spcPts val="500"/>
              </a:spcAft>
              <a:buSzPct val="120000"/>
              <a:buFont typeface="Wingdings" pitchFamily="2" charset="2"/>
              <a:buChar char="Ø"/>
              <a:defRPr/>
            </a:pPr>
            <a:r>
              <a:rPr lang="en-US" sz="2400" dirty="0" smtClean="0">
                <a:latin typeface="+mn-lt"/>
              </a:rPr>
              <a:t>Part of the health and human service industry (for over 50 years).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609600" y="704850"/>
            <a:ext cx="777240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3600" dirty="0" smtClean="0">
                <a:latin typeface="+mn-lt"/>
              </a:rPr>
              <a:t>What is Information and Referral (I&amp;R)?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457200" y="1447800"/>
            <a:ext cx="8458200" cy="5086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9pPr>
          </a:lstStyle>
          <a:p>
            <a:pPr marL="342900" indent="-342900" eaLnBrk="1" hangingPunct="1"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  <a:defRPr/>
            </a:pPr>
            <a:r>
              <a:rPr lang="en-US" sz="2400" dirty="0" smtClean="0">
                <a:latin typeface="+mn-lt"/>
              </a:rPr>
              <a:t>I&amp;Rs maintain comprehensive databases of resources which usually include:</a:t>
            </a:r>
          </a:p>
          <a:p>
            <a:pPr marL="800100" lvl="1" indent="-342900" eaLnBrk="1" hangingPunct="1">
              <a:buFont typeface="Wingdings" pitchFamily="2" charset="2"/>
              <a:buChar char="Ø"/>
              <a:defRPr/>
            </a:pPr>
            <a:r>
              <a:rPr lang="en-US" sz="2000" dirty="0" smtClean="0">
                <a:latin typeface="+mn-lt"/>
              </a:rPr>
              <a:t> </a:t>
            </a:r>
            <a:r>
              <a:rPr lang="en-US" sz="2400" dirty="0" smtClean="0">
                <a:latin typeface="+mn-lt"/>
              </a:rPr>
              <a:t>federal, state, and local government agencies</a:t>
            </a:r>
          </a:p>
          <a:p>
            <a:pPr marL="800100" lvl="1" indent="-342900" eaLnBrk="1" hangingPunct="1">
              <a:buFont typeface="Wingdings" pitchFamily="2" charset="2"/>
              <a:buChar char="Ø"/>
              <a:defRPr/>
            </a:pPr>
            <a:r>
              <a:rPr lang="en-US" sz="2400" dirty="0" smtClean="0">
                <a:latin typeface="+mn-lt"/>
              </a:rPr>
              <a:t> private, non-profit agencies</a:t>
            </a:r>
          </a:p>
          <a:p>
            <a:pPr marL="800100" lvl="1" indent="-342900" eaLnBrk="1" hangingPunct="1">
              <a:buFont typeface="Wingdings" pitchFamily="2" charset="2"/>
              <a:buChar char="Ø"/>
              <a:defRPr/>
            </a:pPr>
            <a:r>
              <a:rPr lang="en-US" sz="2400" dirty="0" smtClean="0">
                <a:latin typeface="+mn-lt"/>
              </a:rPr>
              <a:t> libraries </a:t>
            </a:r>
          </a:p>
          <a:p>
            <a:pPr marL="800100" lvl="1" indent="-342900" eaLnBrk="1" hangingPunct="1">
              <a:buFont typeface="Wingdings" pitchFamily="2" charset="2"/>
              <a:buChar char="Ø"/>
              <a:defRPr/>
            </a:pPr>
            <a:r>
              <a:rPr lang="en-US" sz="2400" dirty="0" smtClean="0">
                <a:latin typeface="+mn-lt"/>
              </a:rPr>
              <a:t> neighborhood and civic organizations</a:t>
            </a:r>
          </a:p>
          <a:p>
            <a:pPr marL="342900" indent="-342900" eaLnBrk="1" hangingPunct="1"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  <a:defRPr/>
            </a:pPr>
            <a:r>
              <a:rPr lang="en-US" sz="2400" dirty="0" smtClean="0">
                <a:latin typeface="+mn-lt"/>
              </a:rPr>
              <a:t>I&amp;R Specialists work with callers to find help needed:</a:t>
            </a:r>
          </a:p>
          <a:p>
            <a:pPr marL="800100" lvl="1" indent="-342900" eaLnBrk="1" hangingPunct="1">
              <a:buFont typeface="Wingdings" pitchFamily="2" charset="2"/>
              <a:buChar char="Ø"/>
              <a:defRPr/>
            </a:pPr>
            <a:r>
              <a:rPr lang="en-US" sz="2400" dirty="0" smtClean="0">
                <a:latin typeface="+mn-lt"/>
              </a:rPr>
              <a:t> assess callers' needs and help the caller determine their options and the best course of action</a:t>
            </a:r>
          </a:p>
          <a:p>
            <a:pPr marL="800100" lvl="1" indent="-342900" eaLnBrk="1" hangingPunct="1">
              <a:buFont typeface="Wingdings" pitchFamily="2" charset="2"/>
              <a:buChar char="Ø"/>
              <a:defRPr/>
            </a:pPr>
            <a:r>
              <a:rPr lang="en-US" sz="2400" dirty="0" smtClean="0">
                <a:latin typeface="+mn-lt"/>
              </a:rPr>
              <a:t> determine whether a caller may be eligible for other programs</a:t>
            </a:r>
          </a:p>
          <a:p>
            <a:pPr marL="800100" lvl="1" indent="-342900" eaLnBrk="1" hangingPunct="1">
              <a:buFont typeface="Wingdings" pitchFamily="2" charset="2"/>
              <a:buChar char="Ø"/>
              <a:defRPr/>
            </a:pPr>
            <a:r>
              <a:rPr lang="en-US" sz="2400" dirty="0" smtClean="0">
                <a:latin typeface="+mn-lt"/>
              </a:rPr>
              <a:t> intervene in crisis situations</a:t>
            </a:r>
          </a:p>
          <a:p>
            <a:pPr marL="800100" lvl="1" indent="-342900" eaLnBrk="1" hangingPunct="1">
              <a:buFont typeface="Wingdings" pitchFamily="2" charset="2"/>
              <a:buChar char="Ø"/>
              <a:defRPr/>
            </a:pPr>
            <a:r>
              <a:rPr lang="en-US" sz="2400" dirty="0" smtClean="0">
                <a:latin typeface="+mn-lt"/>
              </a:rPr>
              <a:t> advocate on behalf of the caller, as needed.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2868</TotalTime>
  <Words>1184</Words>
  <Application>Microsoft Office PowerPoint</Application>
  <PresentationFormat>On-screen Show (4:3)</PresentationFormat>
  <Paragraphs>179</Paragraphs>
  <Slides>21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Book Antiqua</vt:lpstr>
      <vt:lpstr>Calibri</vt:lpstr>
      <vt:lpstr>Wingdings</vt:lpstr>
      <vt:lpstr>Wingdings 2</vt:lpstr>
      <vt:lpstr>Flow</vt:lpstr>
      <vt:lpstr>Custom Design</vt:lpstr>
      <vt:lpstr>Navigating the Information &amp; Referral World Leveraging Resources that Can Help You Help Those You Serve  </vt:lpstr>
      <vt:lpstr>Basic Webinar Instructions</vt:lpstr>
      <vt:lpstr>Basic Webinar Instructions</vt:lpstr>
      <vt:lpstr>Known Webinar Issues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Comprehensive I&amp;R</vt:lpstr>
      <vt:lpstr>Specialized I&amp;R</vt:lpstr>
      <vt:lpstr>Operating Standards</vt:lpstr>
      <vt:lpstr>2-1-1 and I&amp;R</vt:lpstr>
      <vt:lpstr>PowerPoint Presentation</vt:lpstr>
      <vt:lpstr>General 2-1-1 Standards:</vt:lpstr>
      <vt:lpstr>PowerPoint Presentation</vt:lpstr>
      <vt:lpstr>I&amp;R Impact Stories</vt:lpstr>
      <vt:lpstr>What Can 2-1-1 Do For The Community?  </vt:lpstr>
      <vt:lpstr>Why Is 2-1-1 Good For My Clients and Myself?</vt:lpstr>
      <vt:lpstr>Faster Access To Comprehensive Information</vt:lpstr>
      <vt:lpstr>For More Information…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2-1-1 and FoodLink</dc:title>
  <dc:creator>woodc</dc:creator>
  <cp:lastModifiedBy>Jones, Paul J</cp:lastModifiedBy>
  <cp:revision>183</cp:revision>
  <cp:lastPrinted>2013-04-23T16:07:35Z</cp:lastPrinted>
  <dcterms:created xsi:type="dcterms:W3CDTF">2009-03-02T19:04:48Z</dcterms:created>
  <dcterms:modified xsi:type="dcterms:W3CDTF">2013-07-23T14:41:57Z</dcterms:modified>
</cp:coreProperties>
</file>