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47"/>
  </p:notesMasterIdLst>
  <p:handoutMasterIdLst>
    <p:handoutMasterId r:id="rId48"/>
  </p:handoutMasterIdLst>
  <p:sldIdLst>
    <p:sldId id="258" r:id="rId2"/>
    <p:sldId id="369" r:id="rId3"/>
    <p:sldId id="370" r:id="rId4"/>
    <p:sldId id="341" r:id="rId5"/>
    <p:sldId id="343" r:id="rId6"/>
    <p:sldId id="344" r:id="rId7"/>
    <p:sldId id="305" r:id="rId8"/>
    <p:sldId id="262" r:id="rId9"/>
    <p:sldId id="269" r:id="rId10"/>
    <p:sldId id="345" r:id="rId11"/>
    <p:sldId id="316" r:id="rId12"/>
    <p:sldId id="321" r:id="rId13"/>
    <p:sldId id="322" r:id="rId14"/>
    <p:sldId id="328" r:id="rId15"/>
    <p:sldId id="329" r:id="rId16"/>
    <p:sldId id="325" r:id="rId17"/>
    <p:sldId id="330" r:id="rId18"/>
    <p:sldId id="346" r:id="rId19"/>
    <p:sldId id="358" r:id="rId20"/>
    <p:sldId id="336" r:id="rId21"/>
    <p:sldId id="337" r:id="rId22"/>
    <p:sldId id="338" r:id="rId23"/>
    <p:sldId id="339" r:id="rId24"/>
    <p:sldId id="359" r:id="rId25"/>
    <p:sldId id="364" r:id="rId26"/>
    <p:sldId id="366" r:id="rId27"/>
    <p:sldId id="360" r:id="rId28"/>
    <p:sldId id="361" r:id="rId29"/>
    <p:sldId id="362" r:id="rId30"/>
    <p:sldId id="347" r:id="rId31"/>
    <p:sldId id="348" r:id="rId32"/>
    <p:sldId id="349" r:id="rId33"/>
    <p:sldId id="350" r:id="rId34"/>
    <p:sldId id="351" r:id="rId35"/>
    <p:sldId id="352" r:id="rId36"/>
    <p:sldId id="353" r:id="rId37"/>
    <p:sldId id="354" r:id="rId38"/>
    <p:sldId id="332" r:id="rId39"/>
    <p:sldId id="333" r:id="rId40"/>
    <p:sldId id="334" r:id="rId41"/>
    <p:sldId id="355" r:id="rId42"/>
    <p:sldId id="367" r:id="rId43"/>
    <p:sldId id="356" r:id="rId44"/>
    <p:sldId id="368" r:id="rId45"/>
    <p:sldId id="340" r:id="rId46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10" autoAdjust="0"/>
  </p:normalViewPr>
  <p:slideViewPr>
    <p:cSldViewPr>
      <p:cViewPr varScale="1">
        <p:scale>
          <a:sx n="88" d="100"/>
          <a:sy n="88" d="100"/>
        </p:scale>
        <p:origin x="-3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5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885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8" tIns="46474" rIns="92948" bIns="46474" numCol="1" anchor="t" anchorCtr="0" compatLnSpc="1">
            <a:prstTxWarp prst="textNoShape">
              <a:avLst/>
            </a:prstTxWarp>
          </a:bodyPr>
          <a:lstStyle>
            <a:lvl1pPr defTabSz="930177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534" y="0"/>
            <a:ext cx="3025885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8" tIns="46474" rIns="92948" bIns="46474" numCol="1" anchor="t" anchorCtr="0" compatLnSpc="1">
            <a:prstTxWarp prst="textNoShape">
              <a:avLst/>
            </a:prstTxWarp>
          </a:bodyPr>
          <a:lstStyle>
            <a:lvl1pPr algn="r" defTabSz="930177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7612"/>
            <a:ext cx="3025885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8" tIns="46474" rIns="92948" bIns="46474" numCol="1" anchor="b" anchorCtr="0" compatLnSpc="1">
            <a:prstTxWarp prst="textNoShape">
              <a:avLst/>
            </a:prstTxWarp>
          </a:bodyPr>
          <a:lstStyle>
            <a:lvl1pPr defTabSz="930177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534" y="8817612"/>
            <a:ext cx="3025885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8" tIns="46474" rIns="92948" bIns="46474" numCol="1" anchor="b" anchorCtr="0" compatLnSpc="1">
            <a:prstTxWarp prst="textNoShape">
              <a:avLst/>
            </a:prstTxWarp>
          </a:bodyPr>
          <a:lstStyle>
            <a:lvl1pPr algn="r" defTabSz="930177" eaLnBrk="1" hangingPunct="1">
              <a:defRPr sz="1200"/>
            </a:lvl1pPr>
          </a:lstStyle>
          <a:p>
            <a:pPr>
              <a:defRPr/>
            </a:pPr>
            <a:fld id="{1D576DE2-D4A9-4423-ACC1-C94BB3141D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885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8" tIns="46474" rIns="92948" bIns="46474" numCol="1" anchor="t" anchorCtr="0" compatLnSpc="1">
            <a:prstTxWarp prst="textNoShape">
              <a:avLst/>
            </a:prstTxWarp>
          </a:bodyPr>
          <a:lstStyle>
            <a:lvl1pPr defTabSz="930177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534" y="0"/>
            <a:ext cx="3025885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8" tIns="46474" rIns="92948" bIns="46474" numCol="1" anchor="t" anchorCtr="0" compatLnSpc="1">
            <a:prstTxWarp prst="textNoShape">
              <a:avLst/>
            </a:prstTxWarp>
          </a:bodyPr>
          <a:lstStyle>
            <a:lvl1pPr algn="r" defTabSz="930177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133" y="4410392"/>
            <a:ext cx="5586735" cy="417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8" tIns="46474" rIns="92948" bIns="464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7612"/>
            <a:ext cx="3025885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8" tIns="46474" rIns="92948" bIns="46474" numCol="1" anchor="b" anchorCtr="0" compatLnSpc="1">
            <a:prstTxWarp prst="textNoShape">
              <a:avLst/>
            </a:prstTxWarp>
          </a:bodyPr>
          <a:lstStyle>
            <a:lvl1pPr defTabSz="930177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534" y="8817612"/>
            <a:ext cx="3025885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8" tIns="46474" rIns="92948" bIns="46474" numCol="1" anchor="b" anchorCtr="0" compatLnSpc="1">
            <a:prstTxWarp prst="textNoShape">
              <a:avLst/>
            </a:prstTxWarp>
          </a:bodyPr>
          <a:lstStyle>
            <a:lvl1pPr algn="r" defTabSz="930177" eaLnBrk="1" hangingPunct="1">
              <a:defRPr sz="1200"/>
            </a:lvl1pPr>
          </a:lstStyle>
          <a:p>
            <a:pPr>
              <a:defRPr/>
            </a:pPr>
            <a:fld id="{254330EF-0790-4793-80BC-17A0E78DCC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330EF-0790-4793-80BC-17A0E78DCC1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Goals are defined in section III.C. of the Required Business Plan Content Outline.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627"/>
            <a:fld id="{39E8796D-6832-46C3-AD4A-E2BB41E5A299}" type="slidenum">
              <a:rPr lang="en-US" smtClean="0"/>
              <a:pPr defTabSz="929627"/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330EF-0790-4793-80BC-17A0E78DCC1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Purdue University is an Equal Opportunity/Equal Access institution.</a:t>
            </a:r>
            <a:endParaRPr lang="en-US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C17BF-C602-424C-AB25-1966CF387E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Purdue University is an Equal Opportunity/Equal Access institution.</a:t>
            </a:r>
            <a:endParaRPr lang="en-US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B01A3-A11D-45DB-881C-37873134A3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295400"/>
            <a:ext cx="19431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5676900" cy="480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Purdue University is an Equal Opportunity/Equal Access institution.</a:t>
            </a:r>
            <a:endParaRPr lang="en-US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128FB-BCE0-41CB-B1CD-BEFE99A12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52600" y="228600"/>
            <a:ext cx="68580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2600" y="6248400"/>
            <a:ext cx="4572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3884D-986C-42C6-974F-0D027E20B5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Purdue University is an Equal Opportunity/Equal Access institution.</a:t>
            </a:r>
            <a:endParaRPr lang="en-US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6DB30-E6FD-48FC-B225-7726061CBA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Purdue University is an Equal Opportunity/Equal Access institution.</a:t>
            </a:r>
            <a:endParaRPr lang="en-US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BBB25-8449-490B-A393-0794C93E79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Purdue University is an Equal Opportunity/Equal Access institution.</a:t>
            </a:r>
            <a:endParaRPr lang="en-US" sz="140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810B4-8596-4DF0-89FD-B4AC02559B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Purdue University is an Equal Opportunity/Equal Access institution.</a:t>
            </a:r>
            <a:endParaRPr lang="en-US" sz="14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50D7E-0BE1-4FA8-8D85-E749EB897F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Purdue University is an Equal Opportunity/Equal Access institution.</a:t>
            </a:r>
            <a:endParaRPr lang="en-US" sz="140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70B54-79F8-48D8-A5F2-9C281A8EEF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Purdue University is an Equal Opportunity/Equal Access institution.</a:t>
            </a:r>
            <a:endParaRPr lang="en-US" sz="140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066B1-1FEE-4700-88BA-80C0B00E59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Purdue University is an Equal Opportunity/Equal Access institution.</a:t>
            </a:r>
            <a:endParaRPr lang="en-US" sz="140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3FE2B-F5E1-463B-A578-34104F51AD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Purdue University is an Equal Opportunity/Equal Access institution.</a:t>
            </a:r>
            <a:endParaRPr lang="en-US" sz="140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CD714-750F-46D8-A8E1-BA7643972E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95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38600" y="6248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00"/>
            </a:lvl1pPr>
          </a:lstStyle>
          <a:p>
            <a:pPr>
              <a:defRPr/>
            </a:pPr>
            <a:r>
              <a:rPr lang="en-US"/>
              <a:t>Purdue University is an Equal Opportunity/Equal Access institution.</a:t>
            </a:r>
            <a:endParaRPr lang="en-US" sz="1400"/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C60ACB6-8511-46AA-822D-BC4DCBF765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685800" y="1219200"/>
            <a:ext cx="7772400" cy="0"/>
          </a:xfrm>
          <a:prstGeom prst="line">
            <a:avLst/>
          </a:prstGeom>
          <a:solidFill>
            <a:schemeClr val="accent1"/>
          </a:solidFill>
          <a:ln w="2222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agr_MD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609600" y="207264"/>
            <a:ext cx="3072384" cy="8595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rability.org/" TargetMode="External"/><Relationship Id="rId2" Type="http://schemas.openxmlformats.org/officeDocument/2006/relationships/hyperlink" Target="mailto:jonesp@purdue.ed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econ.purdue.edu/planner/resources.asp" TargetMode="External"/><Relationship Id="rId2" Type="http://schemas.openxmlformats.org/officeDocument/2006/relationships/hyperlink" Target="http://www.agecon.purdue.edu/newventur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gecon.purdue.edu/planner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national.marketmaker.uiuc.edu/index.html" TargetMode="External"/><Relationship Id="rId2" Type="http://schemas.openxmlformats.org/officeDocument/2006/relationships/hyperlink" Target="http://in.marketmaker.uiuc.edu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econ.purdue.edu/planner/" TargetMode="External"/><Relationship Id="rId2" Type="http://schemas.openxmlformats.org/officeDocument/2006/relationships/hyperlink" Target="http://www.extension.org/entrepreneurshi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core.org/" TargetMode="External"/><Relationship Id="rId4" Type="http://schemas.openxmlformats.org/officeDocument/2006/relationships/hyperlink" Target="http://209.200.81.27/ourlocations.aspx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ownersideacafe.com/" TargetMode="External"/><Relationship Id="rId2" Type="http://schemas.openxmlformats.org/officeDocument/2006/relationships/hyperlink" Target="http://www.start-up-usa.biz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Purdue University is an Equal Opportunity/Equal Access institution.</a:t>
            </a:r>
            <a:endParaRPr lang="en-US" sz="140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11375"/>
            <a:ext cx="7772400" cy="1470025"/>
          </a:xfrm>
          <a:noFill/>
        </p:spPr>
        <p:txBody>
          <a:bodyPr/>
          <a:lstStyle/>
          <a:p>
            <a:pPr eaLnBrk="1" hangingPunct="1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An Introduction to </a:t>
            </a:r>
            <a:br>
              <a:rPr lang="en-US" sz="4000" b="1" dirty="0" smtClean="0"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Self-Employment </a:t>
            </a:r>
            <a:br>
              <a:rPr lang="en-US" sz="4000" b="1" dirty="0" smtClean="0"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and Entrepreneurship </a:t>
            </a:r>
            <a:br>
              <a:rPr lang="en-US" sz="4000" b="1" dirty="0" smtClean="0"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for People with Disabilities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0" y="4572000"/>
            <a:ext cx="9144000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</a:pPr>
            <a:r>
              <a:rPr lang="en-US" dirty="0" smtClean="0"/>
              <a:t>Stephen J. </a:t>
            </a:r>
            <a:r>
              <a:rPr lang="en-US" dirty="0"/>
              <a:t>Swain, </a:t>
            </a:r>
            <a:r>
              <a:rPr lang="en-US" dirty="0" smtClean="0"/>
              <a:t>ATP</a:t>
            </a:r>
          </a:p>
          <a:p>
            <a:pPr algn="ctr">
              <a:spcBef>
                <a:spcPts val="900"/>
              </a:spcBef>
            </a:pPr>
            <a:r>
              <a:rPr lang="en-US" dirty="0" smtClean="0"/>
              <a:t>National AgrAbility Project/Indiana AgrAbility Project</a:t>
            </a:r>
            <a:endParaRPr lang="en-US" dirty="0"/>
          </a:p>
          <a:p>
            <a:pPr algn="ctr">
              <a:spcBef>
                <a:spcPts val="900"/>
              </a:spcBef>
            </a:pPr>
            <a:r>
              <a:rPr lang="en-US" dirty="0"/>
              <a:t>Breaking New </a:t>
            </a:r>
            <a:r>
              <a:rPr lang="en-US" dirty="0" smtClean="0"/>
              <a:t>Ground Resource Center, </a:t>
            </a:r>
            <a:r>
              <a:rPr lang="en-US" dirty="0"/>
              <a:t>Purdue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667000"/>
            <a:ext cx="7772400" cy="762000"/>
          </a:xfrm>
        </p:spPr>
        <p:txBody>
          <a:bodyPr/>
          <a:lstStyle/>
          <a:p>
            <a:r>
              <a:rPr lang="en-US" sz="5400" b="1" smtClean="0"/>
              <a:t>Who is suited </a:t>
            </a:r>
            <a:br>
              <a:rPr lang="en-US" sz="5400" b="1" smtClean="0"/>
            </a:br>
            <a:r>
              <a:rPr lang="en-US" sz="5400" b="1" smtClean="0"/>
              <a:t>for self-employment?</a:t>
            </a:r>
            <a:br>
              <a:rPr lang="en-US" sz="5400" b="1" smtClean="0"/>
            </a:br>
            <a:endParaRPr lang="en-US" sz="5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Entrepreneurial Potential Test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85800" y="2819400"/>
            <a:ext cx="7772400" cy="3124200"/>
          </a:xfrm>
        </p:spPr>
        <p:txBody>
          <a:bodyPr/>
          <a:lstStyle/>
          <a:p>
            <a:pPr eaLnBrk="1" hangingPunct="1"/>
            <a:r>
              <a:rPr lang="en-US" dirty="0" smtClean="0"/>
              <a:t>See handout</a:t>
            </a:r>
          </a:p>
          <a:p>
            <a:pPr eaLnBrk="1" hangingPunct="1"/>
            <a:r>
              <a:rPr lang="en-US" dirty="0" smtClean="0"/>
              <a:t>Have consumer consider each personality trait carefully.</a:t>
            </a:r>
          </a:p>
          <a:p>
            <a:pPr eaLnBrk="1" hangingPunct="1"/>
            <a:r>
              <a:rPr lang="en-US" dirty="0" smtClean="0"/>
              <a:t>Have consumer assign a score from 0 to 10, with 0 being the lowest and 10 being the highest. 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Purdue University is an Equal Opportunity/Equal Access institution.</a:t>
            </a:r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Purdue University is an Equal Opportunity/Equal Access institution.</a:t>
            </a:r>
            <a:endParaRPr lang="en-US" sz="1400" smtClean="0"/>
          </a:p>
        </p:txBody>
      </p:sp>
      <p:sp>
        <p:nvSpPr>
          <p:cNvPr id="12291" name="Rectangle 31"/>
          <p:cNvSpPr>
            <a:spLocks noGrp="1" noChangeArrowheads="1"/>
          </p:cNvSpPr>
          <p:nvPr>
            <p:ph type="title"/>
          </p:nvPr>
        </p:nvSpPr>
        <p:spPr>
          <a:xfrm>
            <a:off x="762000" y="1295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Key</a:t>
            </a:r>
          </a:p>
        </p:txBody>
      </p:sp>
      <p:graphicFrame>
        <p:nvGraphicFramePr>
          <p:cNvPr id="72746" name="Group 42"/>
          <p:cNvGraphicFramePr>
            <a:graphicFrameLocks noGrp="1"/>
          </p:cNvGraphicFramePr>
          <p:nvPr>
            <p:ph idx="4294967295"/>
          </p:nvPr>
        </p:nvGraphicFramePr>
        <p:xfrm>
          <a:off x="533400" y="1371600"/>
          <a:ext cx="8229600" cy="4983481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762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4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Score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Entrepreneurial Potential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170-200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Very Strong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135-169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Strong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95-134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Fair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94 or below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Weak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Entrepreneurial Potential Test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3810000"/>
          </a:xfrm>
        </p:spPr>
        <p:txBody>
          <a:bodyPr/>
          <a:lstStyle/>
          <a:p>
            <a:pPr marL="166688" indent="-166688" eaLnBrk="1" hangingPunct="1"/>
            <a:r>
              <a:rPr lang="en-US" smtClean="0"/>
              <a:t>A low score </a:t>
            </a:r>
            <a:r>
              <a:rPr lang="en-US" i="1" u="sng" smtClean="0"/>
              <a:t>does not </a:t>
            </a:r>
            <a:r>
              <a:rPr lang="en-US" smtClean="0"/>
              <a:t>mean that the client will not be successful in the business venture. </a:t>
            </a:r>
          </a:p>
          <a:p>
            <a:pPr marL="166688" indent="-166688" eaLnBrk="1" hangingPunct="1"/>
            <a:r>
              <a:rPr lang="en-US" smtClean="0"/>
              <a:t>It </a:t>
            </a:r>
            <a:r>
              <a:rPr lang="en-US" i="1" u="sng" smtClean="0"/>
              <a:t>does</a:t>
            </a:r>
            <a:r>
              <a:rPr lang="en-US" smtClean="0"/>
              <a:t> mean is that there are more barriers and that the entrepreneur must surround themselves with people who are strong in areas they are weak and rely on them.</a:t>
            </a: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Purdue University is an Equal Opportunity/Equal Access institution.</a:t>
            </a:r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Purdue University is an Equal Opportunity/Equal Access institution.</a:t>
            </a:r>
            <a:endParaRPr lang="en-US" sz="140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Other Abilities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362200"/>
            <a:ext cx="8077200" cy="4495800"/>
          </a:xfrm>
        </p:spPr>
        <p:txBody>
          <a:bodyPr/>
          <a:lstStyle/>
          <a:p>
            <a:pPr eaLnBrk="1" hangingPunct="1"/>
            <a:r>
              <a:rPr lang="en-US" smtClean="0"/>
              <a:t>Can client generate ideas about new methods and products?</a:t>
            </a:r>
          </a:p>
          <a:p>
            <a:pPr eaLnBrk="1" hangingPunct="1"/>
            <a:r>
              <a:rPr lang="en-US" smtClean="0"/>
              <a:t>Can client interpret and translate ideas into realistic activities?</a:t>
            </a:r>
          </a:p>
          <a:p>
            <a:pPr eaLnBrk="1" hangingPunct="1"/>
            <a:r>
              <a:rPr lang="en-US" smtClean="0"/>
              <a:t>Can client accurately interpret the feelings, wants, and needs of others?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Purdue University is an Equal Opportunity/Equal Access institution.</a:t>
            </a:r>
            <a:endParaRPr lang="en-US" sz="1400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478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Attitudes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534400" cy="3200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Willing to accept total responsibility?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Committed to the idea of operating a small business?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Willing to take risks?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Tolerate irregular hours?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Self-disciplined?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Self-confident?</a:t>
            </a:r>
          </a:p>
          <a:p>
            <a:pPr eaLnBrk="1" hangingPunct="1">
              <a:lnSpc>
                <a:spcPct val="80000"/>
              </a:lnSpc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What are the Goals of the Business Venture?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8153400" cy="3733800"/>
          </a:xfrm>
        </p:spPr>
        <p:txBody>
          <a:bodyPr/>
          <a:lstStyle/>
          <a:p>
            <a:pPr eaLnBrk="1" hangingPunct="1"/>
            <a:r>
              <a:rPr lang="en-US" smtClean="0"/>
              <a:t>Goals can be broad or general</a:t>
            </a:r>
          </a:p>
          <a:p>
            <a:pPr lvl="1" eaLnBrk="1" hangingPunct="1"/>
            <a:r>
              <a:rPr lang="en-US" smtClean="0"/>
              <a:t>Should give a future target </a:t>
            </a:r>
          </a:p>
          <a:p>
            <a:pPr lvl="1" eaLnBrk="1" hangingPunct="1"/>
            <a:r>
              <a:rPr lang="en-US" smtClean="0"/>
              <a:t>Dreams with deadlines</a:t>
            </a:r>
          </a:p>
          <a:p>
            <a:pPr eaLnBrk="1" hangingPunct="1"/>
            <a:r>
              <a:rPr lang="en-US" smtClean="0"/>
              <a:t>Goals can be:</a:t>
            </a:r>
          </a:p>
          <a:p>
            <a:pPr lvl="1" eaLnBrk="1" hangingPunct="1"/>
            <a:r>
              <a:rPr lang="en-US" smtClean="0"/>
              <a:t>Personal		- Business		- Service</a:t>
            </a:r>
          </a:p>
          <a:p>
            <a:pPr lvl="1" eaLnBrk="1" hangingPunct="1"/>
            <a:r>
              <a:rPr lang="en-US" smtClean="0"/>
              <a:t>Profit			- Social		- Growth</a:t>
            </a:r>
          </a:p>
          <a:p>
            <a:pPr lvl="1" eaLnBrk="1" hangingPunct="1"/>
            <a:r>
              <a:rPr lang="en-US" smtClean="0"/>
              <a:t>All of the above</a:t>
            </a:r>
          </a:p>
          <a:p>
            <a:pPr lvl="1" eaLnBrk="1" hangingPunct="1"/>
            <a:endParaRPr lang="en-US" smtClean="0"/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Purdue University is an Equal Opportunity/Equal Access institution.</a:t>
            </a:r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Purdue University is an Equal Opportunity/Equal Access institution.</a:t>
            </a:r>
            <a:endParaRPr lang="en-US" sz="140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Define Goals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are reasons for developing this enterprise?</a:t>
            </a:r>
          </a:p>
          <a:p>
            <a:pPr eaLnBrk="1" hangingPunct="1"/>
            <a:r>
              <a:rPr lang="en-US" smtClean="0"/>
              <a:t>What are the benefits to the customer and entrepreneur?</a:t>
            </a:r>
          </a:p>
          <a:p>
            <a:pPr eaLnBrk="1" hangingPunct="1"/>
            <a:r>
              <a:rPr lang="en-US" smtClean="0"/>
              <a:t>Where does entrepreneur see self and business in 5 years?</a:t>
            </a:r>
          </a:p>
          <a:p>
            <a:pPr eaLnBrk="1" hangingPunct="1"/>
            <a:r>
              <a:rPr lang="en-US" smtClean="0"/>
              <a:t>How will success be measured?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590800"/>
            <a:ext cx="8153400" cy="762000"/>
          </a:xfrm>
        </p:spPr>
        <p:txBody>
          <a:bodyPr/>
          <a:lstStyle/>
          <a:p>
            <a:r>
              <a:rPr lang="en-US" sz="5400" b="1" smtClean="0"/>
              <a:t/>
            </a:r>
            <a:br>
              <a:rPr lang="en-US" sz="5400" b="1" smtClean="0"/>
            </a:br>
            <a:r>
              <a:rPr lang="en-US" sz="5400" b="1" smtClean="0"/>
              <a:t>How should </a:t>
            </a:r>
            <a:br>
              <a:rPr lang="en-US" sz="5400" b="1" smtClean="0"/>
            </a:br>
            <a:r>
              <a:rPr lang="en-US" sz="5400" b="1" smtClean="0"/>
              <a:t>self-employment </a:t>
            </a:r>
            <a:br>
              <a:rPr lang="en-US" sz="5400" b="1" smtClean="0"/>
            </a:br>
            <a:r>
              <a:rPr lang="en-US" sz="5400" b="1" smtClean="0"/>
              <a:t>be explored?</a:t>
            </a:r>
            <a:br>
              <a:rPr lang="en-US" sz="5400" b="1" smtClean="0"/>
            </a:br>
            <a:endParaRPr lang="en-US" sz="5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Purdue University is an Equal Opportunity/Equal Access institution.</a:t>
            </a:r>
            <a:endParaRPr lang="en-US" sz="1400"/>
          </a:p>
        </p:txBody>
      </p:sp>
      <p:pic>
        <p:nvPicPr>
          <p:cNvPr id="6" name="Picture 2" descr="N:\Self-Employment Training\Self-Employment Pictures\107-0704_IM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762250"/>
            <a:ext cx="3810000" cy="2857500"/>
          </a:xfrm>
          <a:prstGeom prst="rect">
            <a:avLst/>
          </a:prstGeom>
          <a:noFill/>
        </p:spPr>
      </p:pic>
      <p:pic>
        <p:nvPicPr>
          <p:cNvPr id="7" name="Picture 3" descr="N:\Self-Employment Training\Self-Employment Pictures\Jerry Nelson &amp; Randy Marti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76225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Webinar Instructions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8305800" cy="3505200"/>
          </a:xfrm>
        </p:spPr>
        <p:txBody>
          <a:bodyPr/>
          <a:lstStyle/>
          <a:p>
            <a:r>
              <a:rPr lang="en-US" sz="2400" dirty="0" smtClean="0"/>
              <a:t>Need speakers or headphones to hear the presentation</a:t>
            </a:r>
          </a:p>
          <a:p>
            <a:r>
              <a:rPr lang="en-US" sz="2400" dirty="0" smtClean="0"/>
              <a:t>Meeting &gt; Manage My Settings &gt; My Connection Speed</a:t>
            </a:r>
          </a:p>
          <a:p>
            <a:pPr lvl="1"/>
            <a:r>
              <a:rPr lang="en-US" sz="2400" i="1" dirty="0" smtClean="0"/>
              <a:t>Dial-up not recommended</a:t>
            </a:r>
          </a:p>
          <a:p>
            <a:r>
              <a:rPr lang="en-US" sz="2400" dirty="0" smtClean="0"/>
              <a:t>Questions about presentation – use chat window or call 800# provided at the end</a:t>
            </a:r>
          </a:p>
          <a:p>
            <a:r>
              <a:rPr lang="en-US" sz="2400" dirty="0" smtClean="0"/>
              <a:t>Problems: use chat window or email </a:t>
            </a:r>
            <a:r>
              <a:rPr lang="en-US" sz="2400" dirty="0" smtClean="0">
                <a:hlinkClick r:id="rId2"/>
              </a:rPr>
              <a:t>racz@purdue.edu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4 quick survey questions at the end*</a:t>
            </a:r>
          </a:p>
          <a:p>
            <a:r>
              <a:rPr lang="en-US" sz="2400" dirty="0" smtClean="0"/>
              <a:t>Session recorded and archived at </a:t>
            </a:r>
            <a:r>
              <a:rPr lang="en-US" sz="2400" dirty="0" smtClean="0">
                <a:hlinkClick r:id="rId3"/>
              </a:rPr>
              <a:t>www.agrability.org</a:t>
            </a:r>
            <a:r>
              <a:rPr lang="en-US" sz="2400" dirty="0" smtClean="0"/>
              <a:t> at future date</a:t>
            </a: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Purdue University is an Equal Opportunity/Equal Access institution.</a:t>
            </a:r>
            <a:endParaRPr lang="en-US" sz="140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Evaluating New Ideas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5 key criteria</a:t>
            </a:r>
          </a:p>
          <a:p>
            <a:pPr lvl="1"/>
            <a:r>
              <a:rPr lang="en-US" smtClean="0"/>
              <a:t>Uses existing resources</a:t>
            </a:r>
          </a:p>
          <a:p>
            <a:pPr lvl="1"/>
            <a:r>
              <a:rPr lang="en-US" smtClean="0"/>
              <a:t>Provides enough profit margin</a:t>
            </a:r>
          </a:p>
          <a:p>
            <a:pPr lvl="1"/>
            <a:r>
              <a:rPr lang="en-US" smtClean="0"/>
              <a:t>Increased demand for product</a:t>
            </a:r>
          </a:p>
          <a:p>
            <a:pPr lvl="1"/>
            <a:r>
              <a:rPr lang="en-US" smtClean="0"/>
              <a:t>Low cost product development</a:t>
            </a:r>
          </a:p>
          <a:p>
            <a:pPr lvl="1"/>
            <a:r>
              <a:rPr lang="en-US" smtClean="0"/>
              <a:t>Will lead to future product line</a:t>
            </a:r>
          </a:p>
          <a:p>
            <a:endParaRPr lang="en-US" smtClean="0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Purdue University is an Equal Opportunity/Equal Access institution.</a:t>
            </a:r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Evaluating New Ideas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40386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smtClean="0"/>
              <a:t>Use a criteria evaluation matrix (Baumgartner 2004). </a:t>
            </a:r>
          </a:p>
          <a:p>
            <a:pPr>
              <a:buFontTx/>
              <a:buNone/>
            </a:pPr>
            <a:r>
              <a:rPr lang="en-US" sz="2800" smtClean="0"/>
              <a:t>Rate each idea using a rating of 0 to 5.</a:t>
            </a:r>
          </a:p>
          <a:p>
            <a:pPr lvl="1"/>
            <a:r>
              <a:rPr lang="en-US" smtClean="0"/>
              <a:t>0 is the lowest</a:t>
            </a:r>
          </a:p>
          <a:p>
            <a:pPr lvl="1"/>
            <a:r>
              <a:rPr lang="en-US" smtClean="0"/>
              <a:t>5 is the highest</a:t>
            </a:r>
          </a:p>
          <a:p>
            <a:r>
              <a:rPr lang="en-US" sz="2800" smtClean="0"/>
              <a:t>Multiply by 4 to get a rating close to 100 </a:t>
            </a:r>
            <a:r>
              <a:rPr lang="en-US" smtClean="0"/>
              <a:t>points.</a:t>
            </a:r>
          </a:p>
          <a:p>
            <a:endParaRPr lang="en-US" smtClean="0"/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Purdue University is an Equal Opportunity/Equal Access institution.</a:t>
            </a:r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143000"/>
            <a:ext cx="6858000" cy="609600"/>
          </a:xfrm>
        </p:spPr>
        <p:txBody>
          <a:bodyPr/>
          <a:lstStyle/>
          <a:p>
            <a:r>
              <a:rPr lang="en-US" sz="3600" dirty="0" smtClean="0"/>
              <a:t>Evaluating a New Product</a:t>
            </a:r>
          </a:p>
        </p:txBody>
      </p:sp>
      <p:graphicFrame>
        <p:nvGraphicFramePr>
          <p:cNvPr id="12378" name="Group 90"/>
          <p:cNvGraphicFramePr>
            <a:graphicFrameLocks noGrp="1"/>
          </p:cNvGraphicFramePr>
          <p:nvPr>
            <p:ph/>
          </p:nvPr>
        </p:nvGraphicFramePr>
        <p:xfrm>
          <a:off x="685800" y="2057399"/>
          <a:ext cx="7696200" cy="4572001"/>
        </p:xfrm>
        <a:graphic>
          <a:graphicData uri="http://schemas.openxmlformats.org/drawingml/2006/table">
            <a:tbl>
              <a:tblPr/>
              <a:tblGrid>
                <a:gridCol w="2224088"/>
                <a:gridCol w="1204912"/>
                <a:gridCol w="1447800"/>
                <a:gridCol w="1447800"/>
                <a:gridCol w="1371600"/>
              </a:tblGrid>
              <a:tr h="847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 existing resources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 profit margin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Increasing demand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4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 development costs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Lead product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Multiply by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05" name="Text Box 67"/>
          <p:cNvSpPr txBox="1">
            <a:spLocks noChangeArrowheads="1"/>
          </p:cNvSpPr>
          <p:nvPr/>
        </p:nvSpPr>
        <p:spPr bwMode="auto">
          <a:xfrm>
            <a:off x="762000" y="1600200"/>
            <a:ext cx="7454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Criteria	                 Product 1     Product 2    Product 3       Product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Evaluating New Ideas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8001000" cy="3962400"/>
          </a:xfrm>
        </p:spPr>
        <p:txBody>
          <a:bodyPr/>
          <a:lstStyle/>
          <a:p>
            <a:r>
              <a:rPr lang="en-US" smtClean="0"/>
              <a:t>A worthwhile idea has a rating between 80-100%.</a:t>
            </a:r>
          </a:p>
          <a:p>
            <a:r>
              <a:rPr lang="en-US" smtClean="0"/>
              <a:t>Improve accuracy by weighting criteria.</a:t>
            </a:r>
            <a:r>
              <a:rPr lang="en-US" sz="3000" smtClean="0"/>
              <a:t> </a:t>
            </a:r>
            <a:r>
              <a:rPr lang="en-US" smtClean="0"/>
              <a:t>(</a:t>
            </a:r>
            <a:r>
              <a:rPr lang="en-US" sz="2800" smtClean="0"/>
              <a:t>More important criteria have a higher weight and vice versa.)</a:t>
            </a:r>
            <a:endParaRPr lang="en-US" sz="2400" smtClean="0"/>
          </a:p>
          <a:p>
            <a:r>
              <a:rPr lang="en-US" smtClean="0"/>
              <a:t>Also let others evaluate idea using the matrix to get a more accurate and realistic view.</a:t>
            </a:r>
          </a:p>
          <a:p>
            <a:endParaRPr lang="en-US" smtClean="0"/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Purdue University is an Equal Opportunity/Equal Access institution.</a:t>
            </a:r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990599"/>
          </a:xfrm>
        </p:spPr>
        <p:txBody>
          <a:bodyPr/>
          <a:lstStyle/>
          <a:p>
            <a:r>
              <a:rPr lang="en-US" dirty="0" smtClean="0"/>
              <a:t>Evaluating New Ideas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29718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Conduct a feasibility study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Who is the target market?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What is the geographic location of the target market?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What is the demand for your products?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Purdue University is an Equal Opportunity/Equal Access institution.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kern="1200" smtClean="0">
                <a:solidFill>
                  <a:srgbClr val="000000"/>
                </a:solidFill>
                <a:latin typeface="Arial" charset="0"/>
                <a:cs typeface="+mn-cs"/>
              </a:rPr>
              <a:t>Purdue University is an Equal Opportunity/Equal Access institution.</a:t>
            </a:r>
            <a:endParaRPr lang="en-US" sz="1400" kern="12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r="11064"/>
          <a:stretch>
            <a:fillRect/>
          </a:stretch>
        </p:blipFill>
        <p:spPr bwMode="auto">
          <a:xfrm>
            <a:off x="609600" y="0"/>
            <a:ext cx="7848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kern="1200" smtClean="0">
                <a:solidFill>
                  <a:srgbClr val="000000"/>
                </a:solidFill>
                <a:latin typeface="Arial" charset="0"/>
                <a:cs typeface="+mn-cs"/>
              </a:rPr>
              <a:t>Purdue University is an Equal Opportunity/Equal Access institution.</a:t>
            </a:r>
            <a:endParaRPr lang="en-US" sz="1400" kern="12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ight Arrow 3"/>
          <p:cNvSpPr/>
          <p:nvPr/>
        </p:nvSpPr>
        <p:spPr bwMode="auto">
          <a:xfrm rot="10800000">
            <a:off x="6858000" y="1066800"/>
            <a:ext cx="1219200" cy="2286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New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How could the economy affect your business?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Who is the competition?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What is the competition doing right and wrong?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What will be your niche in the marketplace?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Purdue University is an Equal Opportunity/Equal Access institution.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New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your pricing strategy or formula?</a:t>
            </a:r>
          </a:p>
          <a:p>
            <a:r>
              <a:rPr lang="en-US" dirty="0" smtClean="0"/>
              <a:t>How will you advertise?</a:t>
            </a:r>
          </a:p>
          <a:p>
            <a:r>
              <a:rPr lang="en-US" dirty="0" smtClean="0"/>
              <a:t>What are your distribution methods?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Purdue University is an Equal Opportunity/Equal Access institution.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New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Financial considerations</a:t>
            </a:r>
          </a:p>
          <a:p>
            <a:pPr lvl="1"/>
            <a:r>
              <a:rPr lang="en-US" dirty="0" smtClean="0"/>
              <a:t>2-3 year cash flow projections</a:t>
            </a:r>
          </a:p>
          <a:p>
            <a:pPr lvl="2"/>
            <a:r>
              <a:rPr lang="en-US" dirty="0" smtClean="0"/>
              <a:t>Sales</a:t>
            </a:r>
          </a:p>
          <a:p>
            <a:pPr lvl="2"/>
            <a:r>
              <a:rPr lang="en-US" dirty="0" smtClean="0"/>
              <a:t>Variable expenses</a:t>
            </a:r>
          </a:p>
          <a:p>
            <a:pPr lvl="2"/>
            <a:r>
              <a:rPr lang="en-US" dirty="0" smtClean="0"/>
              <a:t>Fixed expenses</a:t>
            </a:r>
          </a:p>
          <a:p>
            <a:pPr lvl="2"/>
            <a:r>
              <a:rPr lang="en-US" dirty="0" smtClean="0"/>
              <a:t>Wages</a:t>
            </a:r>
          </a:p>
          <a:p>
            <a:pPr lvl="2"/>
            <a:r>
              <a:rPr lang="en-US" dirty="0" smtClean="0"/>
              <a:t>What is left</a:t>
            </a:r>
          </a:p>
          <a:p>
            <a:pPr lvl="2"/>
            <a:r>
              <a:rPr lang="en-US" dirty="0" smtClean="0"/>
              <a:t>Where is the breakeven point?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Purdue University is an Equal Opportunity/Equal Access institution.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AgrAbility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3810000"/>
          </a:xfrm>
        </p:spPr>
        <p:txBody>
          <a:bodyPr/>
          <a:lstStyle/>
          <a:p>
            <a:r>
              <a:rPr lang="en-US" dirty="0" smtClean="0"/>
              <a:t>USDA-funded program serving farmers, ranchers, and other agricultural workers with disabilities</a:t>
            </a:r>
          </a:p>
          <a:p>
            <a:r>
              <a:rPr lang="en-US" dirty="0" smtClean="0"/>
              <a:t>Today’s examples focus on agriculture, but apply to other enterprises</a:t>
            </a:r>
          </a:p>
          <a:p>
            <a:r>
              <a:rPr lang="en-US" dirty="0" smtClean="0"/>
              <a:t>Breaking New Ground also does non-AgrAbility work for Indiana Vocational Rehabilitation (VR)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Purdue University is an Equal Opportunity/Equal Access institution.</a:t>
            </a:r>
            <a:endParaRPr lang="en-US" sz="1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47800"/>
            <a:ext cx="7772400" cy="762000"/>
          </a:xfrm>
        </p:spPr>
        <p:txBody>
          <a:bodyPr/>
          <a:lstStyle/>
          <a:p>
            <a:r>
              <a:rPr lang="en-US" sz="4000" dirty="0" smtClean="0"/>
              <a:t>Indiana VR Small Business </a:t>
            </a:r>
            <a:br>
              <a:rPr lang="en-US" sz="4000" dirty="0" smtClean="0"/>
            </a:br>
            <a:r>
              <a:rPr lang="en-US" sz="4000" dirty="0" smtClean="0"/>
              <a:t>Enterprise Program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81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Requires a comprehensive business plan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Only for start-ups; cannot expand an existing business.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Offers up to $30,000 the first year and up to $15,000 the second year for products and modifications to start a business.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VR pay for?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124200"/>
          </a:xfrm>
        </p:spPr>
        <p:txBody>
          <a:bodyPr/>
          <a:lstStyle/>
          <a:p>
            <a:r>
              <a:rPr lang="en-US" dirty="0" smtClean="0"/>
              <a:t>Provides up to 75% of start-up costs.</a:t>
            </a:r>
          </a:p>
          <a:p>
            <a:r>
              <a:rPr lang="en-US" dirty="0" smtClean="0"/>
              <a:t>Client is responsible for a 25% match of cash or in-kind.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95400"/>
            <a:ext cx="8458200" cy="762000"/>
          </a:xfrm>
        </p:spPr>
        <p:txBody>
          <a:bodyPr/>
          <a:lstStyle/>
          <a:p>
            <a:r>
              <a:rPr lang="en-US" sz="4000" dirty="0" smtClean="0"/>
              <a:t>What can VR pay for? (cont.)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8077200" cy="381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Training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Professional and trade certifications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Technical assistance or consultations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 Market analysis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Necessary assistive technology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Initial and turnover stock of raw materials and inventory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95400"/>
            <a:ext cx="8458200" cy="762000"/>
          </a:xfrm>
        </p:spPr>
        <p:txBody>
          <a:bodyPr/>
          <a:lstStyle/>
          <a:p>
            <a:r>
              <a:rPr lang="en-US" sz="4000" dirty="0" smtClean="0"/>
              <a:t>What can VR pay for? (cont.)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Insurance: liability and property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Building remodeling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Accounting, bookkeeping, legal counsel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Advertising, Internet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Heating and cooling, electricity, telephone, cell phone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Equipment, including computers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762000"/>
          </a:xfrm>
        </p:spPr>
        <p:txBody>
          <a:bodyPr/>
          <a:lstStyle/>
          <a:p>
            <a:r>
              <a:rPr lang="en-US" smtClean="0"/>
              <a:t>VR Services Process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3810000"/>
          </a:xfrm>
        </p:spPr>
        <p:txBody>
          <a:bodyPr/>
          <a:lstStyle/>
          <a:p>
            <a:r>
              <a:rPr lang="en-US" dirty="0" smtClean="0"/>
              <a:t>Apply for services or reopen client case</a:t>
            </a:r>
          </a:p>
          <a:p>
            <a:r>
              <a:rPr lang="en-US" dirty="0" smtClean="0"/>
              <a:t>Complete initial Individual Plan of Employment (IPE)</a:t>
            </a:r>
          </a:p>
          <a:p>
            <a:r>
              <a:rPr lang="en-US" dirty="0" smtClean="0"/>
              <a:t>Some cases, VR pays for client to attend Small Business Development Center business planning classes</a:t>
            </a:r>
          </a:p>
          <a:p>
            <a:endParaRPr lang="en-US" dirty="0" smtClean="0"/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Purdue University is an Equal Opportunity/Equal Access institution.</a:t>
            </a:r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VR Process (cont.)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Refine business plan to VR’s outline</a:t>
            </a:r>
          </a:p>
          <a:p>
            <a:r>
              <a:rPr lang="en-US" dirty="0" smtClean="0"/>
              <a:t>Submit business plan to VR</a:t>
            </a:r>
          </a:p>
          <a:p>
            <a:r>
              <a:rPr lang="en-US" dirty="0" smtClean="0"/>
              <a:t>VR reviews the business plan</a:t>
            </a:r>
          </a:p>
          <a:p>
            <a:r>
              <a:rPr lang="en-US" dirty="0" smtClean="0"/>
              <a:t>If questions about plan, return to client</a:t>
            </a:r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Purdue University is an Equal Opportunity/Equal Access institution.</a:t>
            </a:r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VR Process (cont.)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305800" cy="3810000"/>
          </a:xfrm>
        </p:spPr>
        <p:txBody>
          <a:bodyPr/>
          <a:lstStyle/>
          <a:p>
            <a:r>
              <a:rPr lang="en-US" dirty="0" smtClean="0"/>
              <a:t>Resubmit business plan to VR</a:t>
            </a:r>
          </a:p>
          <a:p>
            <a:r>
              <a:rPr lang="en-US" dirty="0" smtClean="0"/>
              <a:t>Review by Independent Review Committee</a:t>
            </a:r>
          </a:p>
          <a:p>
            <a:r>
              <a:rPr lang="en-US" dirty="0" smtClean="0"/>
              <a:t>Business Plan Reviewed by VR Supervisor</a:t>
            </a:r>
          </a:p>
          <a:p>
            <a:r>
              <a:rPr lang="en-US" dirty="0" smtClean="0"/>
              <a:t>Approved, Refined, or Denied</a:t>
            </a:r>
          </a:p>
          <a:p>
            <a:endParaRPr lang="en-US" dirty="0" smtClean="0"/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Purdue University is an Equal Opportunity/Equal Access institution.</a:t>
            </a:r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85800" y="1676400"/>
            <a:ext cx="7772400" cy="762000"/>
          </a:xfrm>
        </p:spPr>
        <p:txBody>
          <a:bodyPr/>
          <a:lstStyle/>
          <a:p>
            <a:r>
              <a:rPr lang="en-US" smtClean="0"/>
              <a:t>Basics of the Required VR Business Plan Outline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85800" y="3124200"/>
            <a:ext cx="7772400" cy="3124200"/>
          </a:xfrm>
        </p:spPr>
        <p:txBody>
          <a:bodyPr/>
          <a:lstStyle/>
          <a:p>
            <a:r>
              <a:rPr lang="en-US" dirty="0" smtClean="0"/>
              <a:t>See handout</a:t>
            </a:r>
          </a:p>
          <a:p>
            <a:r>
              <a:rPr lang="en-US" dirty="0" smtClean="0"/>
              <a:t>Importance of market feasibility section</a:t>
            </a:r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Purdue University is an Equal Opportunity/Equal Access institution.</a:t>
            </a:r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Case Study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dirty="0" smtClean="0"/>
              <a:t>Client wanted to raise cattle, hogs, turkeys, ducks, geese, and rabbits to sell to the public</a:t>
            </a:r>
          </a:p>
          <a:p>
            <a:pPr lvl="1" eaLnBrk="1" hangingPunct="1"/>
            <a:r>
              <a:rPr lang="en-US" dirty="0" smtClean="0"/>
              <a:t>No acreage to raise the animals</a:t>
            </a:r>
          </a:p>
          <a:p>
            <a:pPr lvl="1" eaLnBrk="1" hangingPunct="1"/>
            <a:r>
              <a:rPr lang="en-US" dirty="0" smtClean="0"/>
              <a:t>Post traumatic stress syndrome</a:t>
            </a:r>
          </a:p>
          <a:p>
            <a:pPr lvl="1" eaLnBrk="1" hangingPunct="1"/>
            <a:r>
              <a:rPr lang="en-US" dirty="0" smtClean="0"/>
              <a:t>Wife worked in town</a:t>
            </a:r>
          </a:p>
          <a:p>
            <a:pPr lvl="1" eaLnBrk="1" hangingPunct="1"/>
            <a:endParaRPr lang="en-US" dirty="0" smtClean="0"/>
          </a:p>
          <a:p>
            <a:pPr lvl="1" eaLnBrk="1" hangingPunct="1">
              <a:buNone/>
            </a:pPr>
            <a:endParaRPr lang="en-US" dirty="0" smtClean="0"/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Purdue University is an Equal Opportunity/Equal Access institution.</a:t>
            </a:r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Case Study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Visited client at his home</a:t>
            </a:r>
          </a:p>
          <a:p>
            <a:pPr eaLnBrk="1" hangingPunct="1"/>
            <a:r>
              <a:rPr lang="en-US" dirty="0" smtClean="0"/>
              <a:t>Conducted informal feasibility for livestock production</a:t>
            </a:r>
          </a:p>
          <a:p>
            <a:pPr eaLnBrk="1" hangingPunct="1"/>
            <a:r>
              <a:rPr lang="en-US" dirty="0" smtClean="0"/>
              <a:t>Questioned ability to generate enough income</a:t>
            </a:r>
          </a:p>
          <a:p>
            <a:pPr eaLnBrk="1" hangingPunct="1"/>
            <a:r>
              <a:rPr lang="en-US" dirty="0" smtClean="0"/>
              <a:t>Asked client for 2-year cash flow projections</a:t>
            </a:r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Purdue University is an Equal Opportunity/Equal Access institution.</a:t>
            </a:r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Purposes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help professionals and consumers determine whether or not self-employment ideas are worth pursuing</a:t>
            </a:r>
          </a:p>
          <a:p>
            <a:r>
              <a:rPr lang="en-US" dirty="0" smtClean="0"/>
              <a:t>To give an overview of the business planning process</a:t>
            </a:r>
          </a:p>
          <a:p>
            <a:r>
              <a:rPr lang="en-US" dirty="0" smtClean="0"/>
              <a:t>To provide resources for ongoing work</a:t>
            </a: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Purdue University is an Equal Opportunity/Equal Access institution.</a:t>
            </a:r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Case Study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3810000"/>
          </a:xfrm>
        </p:spPr>
        <p:txBody>
          <a:bodyPr/>
          <a:lstStyle/>
          <a:p>
            <a:pPr eaLnBrk="1" hangingPunct="1"/>
            <a:r>
              <a:rPr lang="en-US" dirty="0" smtClean="0"/>
              <a:t>Client decides pressure from dollar amounts too much stress</a:t>
            </a:r>
          </a:p>
          <a:p>
            <a:pPr eaLnBrk="1" hangingPunct="1"/>
            <a:r>
              <a:rPr lang="en-US" dirty="0" smtClean="0"/>
              <a:t>Client explores contract production – still too much stress</a:t>
            </a:r>
          </a:p>
          <a:p>
            <a:pPr eaLnBrk="1" hangingPunct="1"/>
            <a:r>
              <a:rPr lang="en-US" dirty="0" smtClean="0"/>
              <a:t>Client moves to wildlife control – much less stress – plan approved and funded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Purdue University is an Equal Opportunity/Equal Access institution.</a:t>
            </a:r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Resources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153400" cy="3810000"/>
          </a:xfrm>
        </p:spPr>
        <p:txBody>
          <a:bodyPr/>
          <a:lstStyle/>
          <a:p>
            <a:r>
              <a:rPr lang="en-US" dirty="0" smtClean="0"/>
              <a:t>Purdue New Ventures Team: </a:t>
            </a:r>
            <a:r>
              <a:rPr lang="en-US" sz="2400" dirty="0" smtClean="0">
                <a:hlinkClick r:id="rId2"/>
              </a:rPr>
              <a:t>www.agecon.purdue.edu/newventures</a:t>
            </a:r>
            <a:r>
              <a:rPr lang="en-US" sz="2800" dirty="0" smtClean="0">
                <a:hlinkClick r:id="rId2"/>
              </a:rPr>
              <a:t>/</a:t>
            </a:r>
            <a:r>
              <a:rPr lang="en-US" sz="2800" dirty="0" smtClean="0"/>
              <a:t> </a:t>
            </a:r>
            <a:endParaRPr lang="en-US" dirty="0" smtClean="0"/>
          </a:p>
          <a:p>
            <a:r>
              <a:rPr lang="en-US" dirty="0" smtClean="0"/>
              <a:t>Agricultural, Innovation and Commercialization Center Resources: </a:t>
            </a:r>
            <a:r>
              <a:rPr lang="en-US" sz="2400" dirty="0" smtClean="0">
                <a:hlinkClick r:id="rId3"/>
              </a:rPr>
              <a:t>www.agecon.purdue.edu/planner/resources.asp</a:t>
            </a:r>
            <a:endParaRPr lang="en-US" sz="2400" dirty="0" smtClean="0"/>
          </a:p>
          <a:p>
            <a:r>
              <a:rPr lang="en-US" dirty="0" smtClean="0"/>
              <a:t>INVenture Business Planner: </a:t>
            </a:r>
            <a:r>
              <a:rPr lang="en-US" sz="2400" dirty="0" smtClean="0">
                <a:hlinkClick r:id="rId4"/>
              </a:rPr>
              <a:t>www.agecon.purdue.edu/planner</a:t>
            </a:r>
            <a:endParaRPr lang="en-US" sz="2400" dirty="0" smtClean="0"/>
          </a:p>
          <a:p>
            <a:endParaRPr lang="en-US" dirty="0" smtClean="0"/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Purdue University is an Equal Opportunity/Equal Access institution.</a:t>
            </a:r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Indiana MarketMaker: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2"/>
              </a:rPr>
              <a:t>in.marketmaker.uiuc.edu/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National MarketMaker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3"/>
              </a:rPr>
              <a:t>national.marketmaker.uiuc.edu/index.html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Purdue University is an Equal Opportunity/Equal Access institution.</a:t>
            </a:r>
            <a:endParaRPr lang="en-US" sz="14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Extension Entrepreneurs: </a:t>
            </a:r>
            <a:r>
              <a:rPr lang="en-US" sz="2400" dirty="0" smtClean="0">
                <a:hlinkClick r:id="rId2"/>
              </a:rPr>
              <a:t>www.extension.org/entrepreneurship</a:t>
            </a:r>
            <a:endParaRPr lang="en-US" sz="2400" dirty="0" smtClean="0">
              <a:hlinkClick r:id="rId3"/>
            </a:endParaRPr>
          </a:p>
          <a:p>
            <a:r>
              <a:rPr lang="en-US" dirty="0" smtClean="0"/>
              <a:t>Indiana Small Business Development Centers: </a:t>
            </a:r>
          </a:p>
          <a:p>
            <a:pPr indent="4763">
              <a:buNone/>
            </a:pPr>
            <a:r>
              <a:rPr lang="en-US" sz="2400" dirty="0" smtClean="0">
                <a:hlinkClick r:id="rId4"/>
              </a:rPr>
              <a:t>http://209.200.81.27/ourlocations.aspx</a:t>
            </a:r>
            <a:r>
              <a:rPr lang="en-US" sz="2400" dirty="0" smtClean="0"/>
              <a:t> </a:t>
            </a:r>
            <a:endParaRPr lang="en-US" sz="2400" dirty="0" smtClean="0">
              <a:hlinkClick r:id="rId5"/>
            </a:endParaRPr>
          </a:p>
          <a:p>
            <a:r>
              <a:rPr lang="en-US" dirty="0" smtClean="0"/>
              <a:t>Score:</a:t>
            </a:r>
            <a:endParaRPr lang="en-US" dirty="0" smtClean="0">
              <a:hlinkClick r:id="rId5"/>
            </a:endParaRPr>
          </a:p>
          <a:p>
            <a:pPr indent="4763">
              <a:buNone/>
            </a:pPr>
            <a:r>
              <a:rPr lang="en-US" sz="2400" dirty="0" smtClean="0">
                <a:hlinkClick r:id="rId5"/>
              </a:rPr>
              <a:t>www.score.org/</a:t>
            </a:r>
            <a:r>
              <a:rPr lang="en-US" sz="2400" dirty="0" smtClean="0">
                <a:hlinkClick r:id="rId3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Purdue University is an Equal Opportunity/Equal Access institution.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Start-Up America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2"/>
              </a:rPr>
              <a:t>www.start-up-usa.biz/</a:t>
            </a:r>
            <a:endParaRPr lang="en-US" dirty="0" smtClean="0"/>
          </a:p>
          <a:p>
            <a:r>
              <a:rPr lang="en-US" dirty="0" smtClean="0"/>
              <a:t>Idea Café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smtClean="0">
                <a:hlinkClick r:id="rId3"/>
              </a:rPr>
              <a:t>www.businessownersideacafe.com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Purdue University is an Equal Opportunity/Equal Access institution.</a:t>
            </a:r>
            <a:endParaRPr lang="en-US" sz="14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85800" y="2971800"/>
            <a:ext cx="7772400" cy="762000"/>
          </a:xfrm>
        </p:spPr>
        <p:txBody>
          <a:bodyPr/>
          <a:lstStyle/>
          <a:p>
            <a:r>
              <a:rPr lang="en-US" dirty="0" smtClean="0"/>
              <a:t>Questions?</a:t>
            </a:r>
          </a:p>
        </p:txBody>
      </p:sp>
      <p:sp>
        <p:nvSpPr>
          <p:cNvPr id="3789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Purdue University is an Equal Opportunity/Equal Access institution.</a:t>
            </a:r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8153400" cy="3810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SzPct val="60000"/>
              <a:buFontTx/>
              <a:buAutoNum type="arabicPeriod"/>
            </a:pPr>
            <a:r>
              <a:rPr lang="en-US" sz="4800" b="1" dirty="0" smtClean="0">
                <a:solidFill>
                  <a:srgbClr val="FF0000"/>
                </a:solidFill>
              </a:rPr>
              <a:t>Why</a:t>
            </a:r>
            <a:r>
              <a:rPr lang="en-US" dirty="0" smtClean="0"/>
              <a:t> self-employment?</a:t>
            </a:r>
          </a:p>
          <a:p>
            <a:pPr marL="609600" indent="-609600">
              <a:lnSpc>
                <a:spcPct val="90000"/>
              </a:lnSpc>
              <a:buSzPct val="60000"/>
              <a:buFontTx/>
              <a:buAutoNum type="arabicPeriod"/>
            </a:pPr>
            <a:r>
              <a:rPr lang="en-US" sz="4800" b="1" dirty="0" smtClean="0">
                <a:solidFill>
                  <a:srgbClr val="FF0000"/>
                </a:solidFill>
              </a:rPr>
              <a:t>Who</a:t>
            </a:r>
            <a:r>
              <a:rPr lang="en-US" dirty="0" smtClean="0"/>
              <a:t> is suited for self-employment?</a:t>
            </a:r>
          </a:p>
          <a:p>
            <a:pPr marL="609600" indent="-609600">
              <a:lnSpc>
                <a:spcPct val="90000"/>
              </a:lnSpc>
              <a:buSzPct val="60000"/>
              <a:buFontTx/>
              <a:buAutoNum type="arabicPeriod"/>
            </a:pPr>
            <a:r>
              <a:rPr lang="en-US" sz="4800" b="1" dirty="0" smtClean="0">
                <a:solidFill>
                  <a:srgbClr val="FF0000"/>
                </a:solidFill>
              </a:rPr>
              <a:t>How</a:t>
            </a:r>
            <a:r>
              <a:rPr lang="en-US" dirty="0" smtClean="0"/>
              <a:t> should self-employment be explored?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981200"/>
            <a:ext cx="7772400" cy="762000"/>
          </a:xfrm>
        </p:spPr>
        <p:txBody>
          <a:bodyPr/>
          <a:lstStyle/>
          <a:p>
            <a:r>
              <a:rPr lang="en-US" sz="5400" b="1" dirty="0" smtClean="0"/>
              <a:t>Why Self-employment?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Growth in Entrepreneurship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3886200"/>
          </a:xfrm>
        </p:spPr>
        <p:txBody>
          <a:bodyPr/>
          <a:lstStyle/>
          <a:p>
            <a:pPr marL="169863" indent="-169863" eaLnBrk="1" hangingPunct="1"/>
            <a:r>
              <a:rPr lang="en-US" dirty="0" smtClean="0"/>
              <a:t>Rural Indiana Strategy for Excellence</a:t>
            </a:r>
          </a:p>
          <a:p>
            <a:pPr marL="169863" indent="-169863" eaLnBrk="1" hangingPunct="1"/>
            <a:r>
              <a:rPr lang="en-US" dirty="0" smtClean="0"/>
              <a:t>VR small business assistance has grown from 1 business plan in 2002 to 20 in 2007</a:t>
            </a:r>
          </a:p>
          <a:p>
            <a:pPr marL="169863" indent="-169863" eaLnBrk="1" hangingPunct="1"/>
            <a:r>
              <a:rPr lang="en-US" dirty="0" smtClean="0"/>
              <a:t>Purdue New Ventures Team</a:t>
            </a:r>
          </a:p>
          <a:p>
            <a:pPr marL="169863" indent="-169863" eaLnBrk="1" hangingPunct="1"/>
            <a:endParaRPr lang="en-US" dirty="0" smtClean="0"/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Purdue University is an Equal Opportunity/Equal Access institution.</a:t>
            </a:r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Purdue University is an Equal Opportunity/Equal Access institution.</a:t>
            </a:r>
            <a:endParaRPr lang="en-US" sz="140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Potential Benefits to the Client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Create a new occupation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   and increase personal income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Do what they enjoy doing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More control of personal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   circumstances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Satisfy personal goals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Achieve business goals</a:t>
            </a:r>
          </a:p>
        </p:txBody>
      </p:sp>
      <p:pic>
        <p:nvPicPr>
          <p:cNvPr id="8197" name="Picture 4" descr="MMj0300530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057400"/>
            <a:ext cx="25765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Purdue University is an Equal Opportunity/Equal Access institution.</a:t>
            </a:r>
            <a:endParaRPr lang="en-US" sz="140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47800"/>
            <a:ext cx="7772400" cy="990600"/>
          </a:xfrm>
        </p:spPr>
        <p:txBody>
          <a:bodyPr/>
          <a:lstStyle/>
          <a:p>
            <a:pPr eaLnBrk="1" hangingPunct="1"/>
            <a:r>
              <a:rPr lang="en-US" smtClean="0"/>
              <a:t>Potential Drawbacks </a:t>
            </a:r>
            <a:br>
              <a:rPr lang="en-US" smtClean="0"/>
            </a:br>
            <a:r>
              <a:rPr lang="en-US" smtClean="0"/>
              <a:t>for the Client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7772400" cy="3505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Uncertainty of income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Risk losing invested capital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Long hours and hard work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High levels of stress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Discouragement</a:t>
            </a:r>
          </a:p>
        </p:txBody>
      </p:sp>
      <p:pic>
        <p:nvPicPr>
          <p:cNvPr id="9221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3250" y="4552950"/>
            <a:ext cx="3460750" cy="2305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Purdue EXT</Template>
  <TotalTime>2574</TotalTime>
  <Words>1514</Words>
  <Application>Microsoft Office PowerPoint</Application>
  <PresentationFormat>On-screen Show (4:3)</PresentationFormat>
  <Paragraphs>279</Paragraphs>
  <Slides>45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Blank Presentation</vt:lpstr>
      <vt:lpstr>An Introduction to  Self-Employment  and Entrepreneurship  for People with Disabilities</vt:lpstr>
      <vt:lpstr>Basic Webinar Instructions</vt:lpstr>
      <vt:lpstr>About AgrAbility</vt:lpstr>
      <vt:lpstr>Purposes</vt:lpstr>
      <vt:lpstr>Session Outline</vt:lpstr>
      <vt:lpstr>Why Self-employment?</vt:lpstr>
      <vt:lpstr>Growth in Entrepreneurship</vt:lpstr>
      <vt:lpstr>Potential Benefits to the Client</vt:lpstr>
      <vt:lpstr>Potential Drawbacks  for the Client</vt:lpstr>
      <vt:lpstr>Who is suited  for self-employment? </vt:lpstr>
      <vt:lpstr>Entrepreneurial Potential Test</vt:lpstr>
      <vt:lpstr>Key</vt:lpstr>
      <vt:lpstr>Entrepreneurial Potential Test</vt:lpstr>
      <vt:lpstr>Other Abilities</vt:lpstr>
      <vt:lpstr>Attitudes</vt:lpstr>
      <vt:lpstr>What are the Goals of the Business Venture?</vt:lpstr>
      <vt:lpstr>Define Goals</vt:lpstr>
      <vt:lpstr> How should  self-employment  be explored? </vt:lpstr>
      <vt:lpstr>Exploration</vt:lpstr>
      <vt:lpstr>Evaluating New Ideas</vt:lpstr>
      <vt:lpstr>Evaluating New Ideas</vt:lpstr>
      <vt:lpstr>Evaluating a New Product</vt:lpstr>
      <vt:lpstr>Evaluating New Ideas</vt:lpstr>
      <vt:lpstr>Evaluating New Ideas</vt:lpstr>
      <vt:lpstr>Slide 25</vt:lpstr>
      <vt:lpstr>Slide 26</vt:lpstr>
      <vt:lpstr>Evaluating New Ideas</vt:lpstr>
      <vt:lpstr>Evaluating New Ideas</vt:lpstr>
      <vt:lpstr>Evaluating New Ideas</vt:lpstr>
      <vt:lpstr>Indiana VR Small Business  Enterprise Program</vt:lpstr>
      <vt:lpstr>What can VR pay for?</vt:lpstr>
      <vt:lpstr>What can VR pay for? (cont.)</vt:lpstr>
      <vt:lpstr>What can VR pay for? (cont.)</vt:lpstr>
      <vt:lpstr>VR Services Process</vt:lpstr>
      <vt:lpstr>VR Process (cont.)</vt:lpstr>
      <vt:lpstr>VR Process (cont.)</vt:lpstr>
      <vt:lpstr>Basics of the Required VR Business Plan Outline</vt:lpstr>
      <vt:lpstr>Case Study</vt:lpstr>
      <vt:lpstr>Case Study</vt:lpstr>
      <vt:lpstr>Case Study</vt:lpstr>
      <vt:lpstr>Other Resources</vt:lpstr>
      <vt:lpstr>Other Resources</vt:lpstr>
      <vt:lpstr>Other Resources</vt:lpstr>
      <vt:lpstr>Other Resources</vt:lpstr>
      <vt:lpstr>Questions?</vt:lpstr>
    </vt:vector>
  </TitlesOfParts>
  <Company>agecon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network supervisor</dc:creator>
  <cp:lastModifiedBy>jonesp</cp:lastModifiedBy>
  <cp:revision>195</cp:revision>
  <dcterms:created xsi:type="dcterms:W3CDTF">2003-07-14T12:47:24Z</dcterms:created>
  <dcterms:modified xsi:type="dcterms:W3CDTF">2009-05-27T21:26:17Z</dcterms:modified>
</cp:coreProperties>
</file>